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0"/>
  </p:notesMasterIdLst>
  <p:sldIdLst>
    <p:sldId id="257" r:id="rId2"/>
    <p:sldId id="298" r:id="rId3"/>
    <p:sldId id="259" r:id="rId4"/>
    <p:sldId id="266" r:id="rId5"/>
    <p:sldId id="267" r:id="rId6"/>
    <p:sldId id="270" r:id="rId7"/>
    <p:sldId id="335" r:id="rId8"/>
    <p:sldId id="372" r:id="rId9"/>
    <p:sldId id="365" r:id="rId10"/>
    <p:sldId id="373" r:id="rId11"/>
    <p:sldId id="309" r:id="rId12"/>
    <p:sldId id="375" r:id="rId13"/>
    <p:sldId id="376" r:id="rId14"/>
    <p:sldId id="299" r:id="rId15"/>
    <p:sldId id="367" r:id="rId16"/>
    <p:sldId id="273" r:id="rId17"/>
    <p:sldId id="369" r:id="rId18"/>
    <p:sldId id="296" r:id="rId19"/>
    <p:sldId id="337" r:id="rId20"/>
    <p:sldId id="334" r:id="rId21"/>
    <p:sldId id="279" r:id="rId22"/>
    <p:sldId id="340" r:id="rId23"/>
    <p:sldId id="371" r:id="rId24"/>
    <p:sldId id="349" r:id="rId25"/>
    <p:sldId id="377" r:id="rId26"/>
    <p:sldId id="350" r:id="rId27"/>
    <p:sldId id="378" r:id="rId28"/>
    <p:sldId id="345" r:id="rId29"/>
    <p:sldId id="351" r:id="rId30"/>
    <p:sldId id="300" r:id="rId31"/>
    <p:sldId id="352" r:id="rId32"/>
    <p:sldId id="364" r:id="rId33"/>
    <p:sldId id="360" r:id="rId34"/>
    <p:sldId id="374" r:id="rId35"/>
    <p:sldId id="362" r:id="rId36"/>
    <p:sldId id="353" r:id="rId37"/>
    <p:sldId id="301" r:id="rId38"/>
    <p:sldId id="306" r:id="rId39"/>
    <p:sldId id="302" r:id="rId40"/>
    <p:sldId id="278" r:id="rId41"/>
    <p:sldId id="307" r:id="rId42"/>
    <p:sldId id="344" r:id="rId43"/>
    <p:sldId id="346" r:id="rId44"/>
    <p:sldId id="347" r:id="rId45"/>
    <p:sldId id="303" r:id="rId46"/>
    <p:sldId id="325" r:id="rId47"/>
    <p:sldId id="332" r:id="rId48"/>
    <p:sldId id="285"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CB742"/>
    <a:srgbClr val="DB4326"/>
    <a:srgbClr val="CDDDDE"/>
    <a:srgbClr val="0A3A5F"/>
    <a:srgbClr val="FECD12"/>
    <a:srgbClr val="6F625A"/>
    <a:srgbClr val="05B0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893"/>
    <p:restoredTop sz="86418"/>
  </p:normalViewPr>
  <p:slideViewPr>
    <p:cSldViewPr snapToGrid="0">
      <p:cViewPr varScale="1">
        <p:scale>
          <a:sx n="112" d="100"/>
          <a:sy n="112" d="100"/>
        </p:scale>
        <p:origin x="464" y="192"/>
      </p:cViewPr>
      <p:guideLst/>
    </p:cSldViewPr>
  </p:slideViewPr>
  <p:outlineViewPr>
    <p:cViewPr>
      <p:scale>
        <a:sx n="33" d="100"/>
        <a:sy n="33" d="100"/>
      </p:scale>
      <p:origin x="0" y="-5416"/>
    </p:cViewPr>
  </p:outlineViewPr>
  <p:notesTextViewPr>
    <p:cViewPr>
      <p:scale>
        <a:sx n="70" d="100"/>
        <a:sy n="7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cked"/>
        <c:varyColors val="0"/>
        <c:ser>
          <c:idx val="0"/>
          <c:order val="0"/>
          <c:tx>
            <c:strRef>
              <c:f>Sheet1!$B$1</c:f>
              <c:strCache>
                <c:ptCount val="1"/>
                <c:pt idx="0">
                  <c:v>Column1</c:v>
                </c:pt>
              </c:strCache>
            </c:strRef>
          </c:tx>
          <c:spPr>
            <a:ln w="28575" cap="rnd">
              <a:solidFill>
                <a:srgbClr val="7CB742"/>
              </a:solidFill>
              <a:round/>
              <a:headEnd type="none"/>
            </a:ln>
            <a:effectLst/>
          </c:spPr>
          <c:marker>
            <c:symbol val="none"/>
          </c:marker>
          <c:dLbls>
            <c:dLbl>
              <c:idx val="4"/>
              <c:layout>
                <c:manualLayout>
                  <c:x val="-2.3707062007874129E-2"/>
                  <c:y val="-4.99334984046814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254-204C-9355-9E03734D3E5C}"/>
                </c:ext>
              </c:extLst>
            </c:dLbl>
            <c:dLbl>
              <c:idx val="5"/>
              <c:layout>
                <c:manualLayout>
                  <c:x val="-2.6832062007874014E-2"/>
                  <c:y val="-3.58709992697466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254-204C-9355-9E03734D3E5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DB4326"/>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2016–2017</c:v>
                </c:pt>
                <c:pt idx="1">
                  <c:v>2017–2018</c:v>
                </c:pt>
                <c:pt idx="2">
                  <c:v>2018–2019</c:v>
                </c:pt>
                <c:pt idx="3">
                  <c:v>2019–2020</c:v>
                </c:pt>
                <c:pt idx="4">
                  <c:v>2020–2021</c:v>
                </c:pt>
                <c:pt idx="5">
                  <c:v>2021–2022</c:v>
                </c:pt>
                <c:pt idx="6">
                  <c:v>2022–2023</c:v>
                </c:pt>
                <c:pt idx="7">
                  <c:v>2023–2024 (estimate)</c:v>
                </c:pt>
              </c:strCache>
            </c:strRef>
          </c:cat>
          <c:val>
            <c:numRef>
              <c:f>Sheet1!$B$2:$B$9</c:f>
              <c:numCache>
                <c:formatCode>General</c:formatCode>
                <c:ptCount val="8"/>
                <c:pt idx="0">
                  <c:v>8895.2999999999993</c:v>
                </c:pt>
                <c:pt idx="1">
                  <c:v>8959.2000000000007</c:v>
                </c:pt>
                <c:pt idx="2">
                  <c:v>9008.5</c:v>
                </c:pt>
                <c:pt idx="3">
                  <c:v>9163.1</c:v>
                </c:pt>
                <c:pt idx="4">
                  <c:v>8282.7000000000007</c:v>
                </c:pt>
                <c:pt idx="5">
                  <c:v>7617.4</c:v>
                </c:pt>
                <c:pt idx="6">
                  <c:v>7950</c:v>
                </c:pt>
                <c:pt idx="7">
                  <c:v>8496.7999999999993</c:v>
                </c:pt>
              </c:numCache>
            </c:numRef>
          </c:val>
          <c:smooth val="0"/>
          <c:extLst>
            <c:ext xmlns:c16="http://schemas.microsoft.com/office/drawing/2014/chart" uri="{C3380CC4-5D6E-409C-BE32-E72D297353CC}">
              <c16:uniqueId val="{00000002-4254-204C-9355-9E03734D3E5C}"/>
            </c:ext>
          </c:extLst>
        </c:ser>
        <c:dLbls>
          <c:dLblPos val="ctr"/>
          <c:showLegendKey val="0"/>
          <c:showVal val="1"/>
          <c:showCatName val="0"/>
          <c:showSerName val="0"/>
          <c:showPercent val="0"/>
          <c:showBubbleSize val="0"/>
        </c:dLbls>
        <c:smooth val="0"/>
        <c:axId val="1446561584"/>
        <c:axId val="1446563344"/>
      </c:lineChart>
      <c:catAx>
        <c:axId val="1446561584"/>
        <c:scaling>
          <c:orientation val="minMax"/>
        </c:scaling>
        <c:delete val="0"/>
        <c:axPos val="b"/>
        <c:numFmt formatCode="General" sourceLinked="1"/>
        <c:majorTickMark val="none"/>
        <c:minorTickMark val="none"/>
        <c:tickLblPos val="nextTo"/>
        <c:spPr>
          <a:noFill/>
          <a:ln w="9525" cap="flat" cmpd="sng" algn="ctr">
            <a:solidFill>
              <a:srgbClr val="A59B94"/>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446563344"/>
        <c:crosses val="autoZero"/>
        <c:auto val="1"/>
        <c:lblAlgn val="ctr"/>
        <c:lblOffset val="100"/>
        <c:noMultiLvlLbl val="0"/>
      </c:catAx>
      <c:valAx>
        <c:axId val="1446563344"/>
        <c:scaling>
          <c:orientation val="minMax"/>
          <c:min val="5000"/>
        </c:scaling>
        <c:delete val="0"/>
        <c:axPos val="l"/>
        <c:majorGridlines>
          <c:spPr>
            <a:ln w="9525" cap="flat" cmpd="sng" algn="ctr">
              <a:solidFill>
                <a:srgbClr val="A59B94"/>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446561584"/>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093A5F"/>
                </a:solidFill>
                <a:latin typeface="+mn-lt"/>
                <a:ea typeface="+mn-ea"/>
                <a:cs typeface="+mn-cs"/>
              </a:defRPr>
            </a:pPr>
            <a:r>
              <a:rPr lang="en-US" dirty="0">
                <a:solidFill>
                  <a:srgbClr val="093A5F"/>
                </a:solidFill>
              </a:rPr>
              <a:t>D2 Pre Dakota Promise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093A5F"/>
              </a:solidFill>
              <a:latin typeface="+mn-lt"/>
              <a:ea typeface="+mn-ea"/>
              <a:cs typeface="+mn-cs"/>
            </a:defRPr>
          </a:pPr>
          <a:endParaRPr lang="en-US"/>
        </a:p>
      </c:txPr>
    </c:title>
    <c:autoTitleDeleted val="0"/>
    <c:plotArea>
      <c:layout/>
      <c:pieChart>
        <c:varyColors val="1"/>
        <c:ser>
          <c:idx val="0"/>
          <c:order val="0"/>
          <c:tx>
            <c:strRef>
              <c:f>Sheet1!$B$1</c:f>
              <c:strCache>
                <c:ptCount val="1"/>
                <c:pt idx="0">
                  <c:v>All First-time College Students</c:v>
                </c:pt>
              </c:strCache>
            </c:strRef>
          </c:tx>
          <c:dPt>
            <c:idx val="0"/>
            <c:bubble3D val="0"/>
            <c:spPr>
              <a:solidFill>
                <a:srgbClr val="DB4326"/>
              </a:solidFill>
              <a:ln w="19050">
                <a:solidFill>
                  <a:schemeClr val="lt1"/>
                </a:solidFill>
              </a:ln>
              <a:effectLst/>
            </c:spPr>
            <c:extLst>
              <c:ext xmlns:c16="http://schemas.microsoft.com/office/drawing/2014/chart" uri="{C3380CC4-5D6E-409C-BE32-E72D297353CC}">
                <c16:uniqueId val="{00000001-E868-3647-AA89-32EAD63A5379}"/>
              </c:ext>
            </c:extLst>
          </c:dPt>
          <c:dPt>
            <c:idx val="1"/>
            <c:bubble3D val="0"/>
            <c:spPr>
              <a:solidFill>
                <a:srgbClr val="DB4326">
                  <a:alpha val="19802"/>
                </a:srgbClr>
              </a:solidFill>
              <a:ln w="19050">
                <a:solidFill>
                  <a:schemeClr val="lt1">
                    <a:hueOff val="0"/>
                    <a:satOff val="0"/>
                    <a:lumOff val="0"/>
                  </a:schemeClr>
                </a:solidFill>
              </a:ln>
              <a:effectLst/>
            </c:spPr>
            <c:extLst>
              <c:ext xmlns:c16="http://schemas.microsoft.com/office/drawing/2014/chart" uri="{C3380CC4-5D6E-409C-BE32-E72D297353CC}">
                <c16:uniqueId val="{00000003-E868-3647-AA89-32EAD63A5379}"/>
              </c:ext>
            </c:extLst>
          </c:dPt>
          <c:cat>
            <c:strRef>
              <c:f>Sheet1!$A$2:$A$3</c:f>
              <c:strCache>
                <c:ptCount val="2"/>
                <c:pt idx="0">
                  <c:v>Retention</c:v>
                </c:pt>
                <c:pt idx="1">
                  <c:v>Loss</c:v>
                </c:pt>
              </c:strCache>
            </c:strRef>
          </c:cat>
          <c:val>
            <c:numRef>
              <c:f>Sheet1!$B$2:$B$3</c:f>
              <c:numCache>
                <c:formatCode>0%</c:formatCode>
                <c:ptCount val="2"/>
                <c:pt idx="0">
                  <c:v>0.41</c:v>
                </c:pt>
                <c:pt idx="1">
                  <c:v>0.53</c:v>
                </c:pt>
              </c:numCache>
            </c:numRef>
          </c:val>
          <c:extLst>
            <c:ext xmlns:c16="http://schemas.microsoft.com/office/drawing/2014/chart" uri="{C3380CC4-5D6E-409C-BE32-E72D297353CC}">
              <c16:uniqueId val="{00000004-E868-3647-AA89-32EAD63A5379}"/>
            </c:ext>
          </c:extLst>
        </c:ser>
        <c:dLbls>
          <c:showLegendKey val="0"/>
          <c:showVal val="0"/>
          <c:showCatName val="0"/>
          <c:showSerName val="0"/>
          <c:showPercent val="0"/>
          <c:showBubbleSize val="0"/>
          <c:showLeaderLines val="1"/>
        </c:dLbls>
        <c:firstSliceAng val="202"/>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093A5F"/>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rgbClr val="093A5F"/>
                </a:solidFill>
              </a:rPr>
              <a:t>DKP Scholars who would recommend the Dakota Promise Program</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DKP Scholars who would Recommend the Dakota Promise Program</c:v>
                </c:pt>
              </c:strCache>
            </c:strRef>
          </c:tx>
          <c:dPt>
            <c:idx val="0"/>
            <c:bubble3D val="0"/>
            <c:spPr>
              <a:solidFill>
                <a:srgbClr val="7CB742"/>
              </a:solidFill>
              <a:ln w="19050">
                <a:solidFill>
                  <a:schemeClr val="lt1"/>
                </a:solidFill>
              </a:ln>
              <a:effectLst/>
            </c:spPr>
            <c:extLst>
              <c:ext xmlns:c16="http://schemas.microsoft.com/office/drawing/2014/chart" uri="{C3380CC4-5D6E-409C-BE32-E72D297353CC}">
                <c16:uniqueId val="{00000001-0D58-5844-88AD-59D23C7839C9}"/>
              </c:ext>
            </c:extLst>
          </c:dPt>
          <c:dPt>
            <c:idx val="1"/>
            <c:bubble3D val="0"/>
            <c:spPr>
              <a:solidFill>
                <a:srgbClr val="7CB742">
                  <a:alpha val="20000"/>
                </a:srgbClr>
              </a:solidFill>
              <a:ln w="19050">
                <a:solidFill>
                  <a:schemeClr val="lt1"/>
                </a:solidFill>
              </a:ln>
              <a:effectLst/>
            </c:spPr>
            <c:extLst>
              <c:ext xmlns:c16="http://schemas.microsoft.com/office/drawing/2014/chart" uri="{C3380CC4-5D6E-409C-BE32-E72D297353CC}">
                <c16:uniqueId val="{00000003-0D58-5844-88AD-59D23C7839C9}"/>
              </c:ext>
            </c:extLst>
          </c:dPt>
          <c:cat>
            <c:strRef>
              <c:f>Sheet1!$A$2:$A$3</c:f>
              <c:strCache>
                <c:ptCount val="2"/>
                <c:pt idx="0">
                  <c:v>Yes</c:v>
                </c:pt>
                <c:pt idx="1">
                  <c:v>No</c:v>
                </c:pt>
              </c:strCache>
            </c:strRef>
          </c:cat>
          <c:val>
            <c:numRef>
              <c:f>Sheet1!$B$2:$B$3</c:f>
              <c:numCache>
                <c:formatCode>0%</c:formatCode>
                <c:ptCount val="2"/>
                <c:pt idx="0">
                  <c:v>0.92</c:v>
                </c:pt>
                <c:pt idx="1">
                  <c:v>0.08</c:v>
                </c:pt>
              </c:numCache>
            </c:numRef>
          </c:val>
          <c:extLst>
            <c:ext xmlns:c16="http://schemas.microsoft.com/office/drawing/2014/chart" uri="{C3380CC4-5D6E-409C-BE32-E72D297353CC}">
              <c16:uniqueId val="{00000004-0D58-5844-88AD-59D23C7839C9}"/>
            </c:ext>
          </c:extLst>
        </c:ser>
        <c:dLbls>
          <c:showLegendKey val="0"/>
          <c:showVal val="0"/>
          <c:showCatName val="0"/>
          <c:showSerName val="0"/>
          <c:showPercent val="0"/>
          <c:showBubbleSize val="0"/>
          <c:showLeaderLines val="1"/>
        </c:dLbls>
        <c:firstSliceAng val="28"/>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093A5F"/>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a:solidFill>
                  <a:srgbClr val="093A5F"/>
                </a:solidFill>
              </a:rPr>
              <a:t>DKP Scholars who found value </a:t>
            </a:r>
            <a:br>
              <a:rPr lang="en-US" dirty="0">
                <a:solidFill>
                  <a:srgbClr val="093A5F"/>
                </a:solidFill>
              </a:rPr>
            </a:br>
            <a:r>
              <a:rPr lang="en-US" dirty="0">
                <a:solidFill>
                  <a:srgbClr val="093A5F"/>
                </a:solidFill>
              </a:rPr>
              <a:t>in their coaching meetings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DKP Scholars who Found Value in their Coaching</c:v>
                </c:pt>
              </c:strCache>
            </c:strRef>
          </c:tx>
          <c:spPr>
            <a:solidFill>
              <a:srgbClr val="036F7F"/>
            </a:solidFill>
          </c:spPr>
          <c:dPt>
            <c:idx val="0"/>
            <c:bubble3D val="0"/>
            <c:spPr>
              <a:solidFill>
                <a:srgbClr val="036F7F"/>
              </a:solidFill>
              <a:ln w="19050">
                <a:solidFill>
                  <a:schemeClr val="lt1"/>
                </a:solidFill>
              </a:ln>
              <a:effectLst/>
            </c:spPr>
            <c:extLst>
              <c:ext xmlns:c16="http://schemas.microsoft.com/office/drawing/2014/chart" uri="{C3380CC4-5D6E-409C-BE32-E72D297353CC}">
                <c16:uniqueId val="{00000001-4430-AB42-B54B-363C5366AB80}"/>
              </c:ext>
            </c:extLst>
          </c:dPt>
          <c:dPt>
            <c:idx val="1"/>
            <c:bubble3D val="0"/>
            <c:spPr>
              <a:solidFill>
                <a:srgbClr val="036F7F">
                  <a:alpha val="20000"/>
                </a:srgbClr>
              </a:solidFill>
              <a:ln w="19050">
                <a:solidFill>
                  <a:schemeClr val="lt1"/>
                </a:solidFill>
              </a:ln>
              <a:effectLst/>
            </c:spPr>
            <c:extLst>
              <c:ext xmlns:c16="http://schemas.microsoft.com/office/drawing/2014/chart" uri="{C3380CC4-5D6E-409C-BE32-E72D297353CC}">
                <c16:uniqueId val="{00000001-9DF7-7E41-ACD1-2C7649B76388}"/>
              </c:ext>
            </c:extLst>
          </c:dPt>
          <c:cat>
            <c:strRef>
              <c:f>Sheet1!$A$2:$A$3</c:f>
              <c:strCache>
                <c:ptCount val="2"/>
                <c:pt idx="0">
                  <c:v>Yes</c:v>
                </c:pt>
                <c:pt idx="1">
                  <c:v>No</c:v>
                </c:pt>
              </c:strCache>
            </c:strRef>
          </c:cat>
          <c:val>
            <c:numRef>
              <c:f>Sheet1!$B$2:$B$3</c:f>
              <c:numCache>
                <c:formatCode>0%</c:formatCode>
                <c:ptCount val="2"/>
                <c:pt idx="0">
                  <c:v>0.88</c:v>
                </c:pt>
                <c:pt idx="1">
                  <c:v>0.18</c:v>
                </c:pt>
              </c:numCache>
            </c:numRef>
          </c:val>
          <c:extLst>
            <c:ext xmlns:c16="http://schemas.microsoft.com/office/drawing/2014/chart" uri="{C3380CC4-5D6E-409C-BE32-E72D297353CC}">
              <c16:uniqueId val="{00000000-9DF7-7E41-ACD1-2C7649B76388}"/>
            </c:ext>
          </c:extLst>
        </c:ser>
        <c:dLbls>
          <c:showLegendKey val="0"/>
          <c:showVal val="0"/>
          <c:showCatName val="0"/>
          <c:showSerName val="0"/>
          <c:showPercent val="0"/>
          <c:showBubbleSize val="0"/>
          <c:showLeaderLines val="1"/>
        </c:dLbls>
        <c:firstSliceAng val="61"/>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093A5F"/>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093A5F"/>
                </a:solidFill>
                <a:latin typeface="+mn-lt"/>
                <a:ea typeface="+mn-ea"/>
                <a:cs typeface="+mn-cs"/>
              </a:defRPr>
            </a:pPr>
            <a:r>
              <a:rPr lang="en-US" baseline="0" dirty="0">
                <a:solidFill>
                  <a:srgbClr val="093A5F"/>
                </a:solidFill>
              </a:rPr>
              <a:t>Native American Students</a:t>
            </a:r>
            <a:endParaRPr lang="en-US" dirty="0">
              <a:solidFill>
                <a:srgbClr val="093A5F"/>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093A5F"/>
              </a:solidFill>
              <a:latin typeface="+mn-lt"/>
              <a:ea typeface="+mn-ea"/>
              <a:cs typeface="+mn-cs"/>
            </a:defRPr>
          </a:pPr>
          <a:endParaRPr lang="en-US"/>
        </a:p>
      </c:txPr>
    </c:title>
    <c:autoTitleDeleted val="0"/>
    <c:plotArea>
      <c:layout/>
      <c:pieChart>
        <c:varyColors val="1"/>
        <c:ser>
          <c:idx val="0"/>
          <c:order val="0"/>
          <c:tx>
            <c:strRef>
              <c:f>Sheet1!$B$1</c:f>
              <c:strCache>
                <c:ptCount val="1"/>
                <c:pt idx="0">
                  <c:v>Native American Graduation Rate</c:v>
                </c:pt>
              </c:strCache>
            </c:strRef>
          </c:tx>
          <c:dPt>
            <c:idx val="0"/>
            <c:bubble3D val="0"/>
            <c:spPr>
              <a:solidFill>
                <a:srgbClr val="9D1D55"/>
              </a:solidFill>
              <a:ln w="19050">
                <a:solidFill>
                  <a:schemeClr val="lt1"/>
                </a:solidFill>
              </a:ln>
              <a:effectLst/>
            </c:spPr>
            <c:extLst>
              <c:ext xmlns:c16="http://schemas.microsoft.com/office/drawing/2014/chart" uri="{C3380CC4-5D6E-409C-BE32-E72D297353CC}">
                <c16:uniqueId val="{00000001-E9F6-544C-926D-FA747DDB9B28}"/>
              </c:ext>
            </c:extLst>
          </c:dPt>
          <c:dPt>
            <c:idx val="1"/>
            <c:bubble3D val="0"/>
            <c:spPr>
              <a:solidFill>
                <a:srgbClr val="9D1D55">
                  <a:alpha val="19802"/>
                </a:srgbClr>
              </a:solidFill>
              <a:ln w="19050">
                <a:solidFill>
                  <a:schemeClr val="lt1">
                    <a:hueOff val="0"/>
                    <a:satOff val="0"/>
                    <a:lumOff val="0"/>
                  </a:schemeClr>
                </a:solidFill>
              </a:ln>
              <a:effectLst/>
            </c:spPr>
            <c:extLst>
              <c:ext xmlns:c16="http://schemas.microsoft.com/office/drawing/2014/chart" uri="{C3380CC4-5D6E-409C-BE32-E72D297353CC}">
                <c16:uniqueId val="{00000003-E9F6-544C-926D-FA747DDB9B28}"/>
              </c:ext>
            </c:extLst>
          </c:dPt>
          <c:cat>
            <c:strRef>
              <c:f>Sheet1!$A$2:$A$3</c:f>
              <c:strCache>
                <c:ptCount val="2"/>
                <c:pt idx="0">
                  <c:v>Graduated</c:v>
                </c:pt>
                <c:pt idx="1">
                  <c:v>Did not graduate</c:v>
                </c:pt>
              </c:strCache>
            </c:strRef>
          </c:cat>
          <c:val>
            <c:numRef>
              <c:f>Sheet1!$B$2:$B$3</c:f>
              <c:numCache>
                <c:formatCode>0%</c:formatCode>
                <c:ptCount val="2"/>
                <c:pt idx="0">
                  <c:v>0.56599999999999995</c:v>
                </c:pt>
                <c:pt idx="1">
                  <c:v>0.43</c:v>
                </c:pt>
              </c:numCache>
            </c:numRef>
          </c:val>
          <c:extLst>
            <c:ext xmlns:c16="http://schemas.microsoft.com/office/drawing/2014/chart" uri="{C3380CC4-5D6E-409C-BE32-E72D297353CC}">
              <c16:uniqueId val="{00000004-E9F6-544C-926D-FA747DDB9B28}"/>
            </c:ext>
          </c:extLst>
        </c:ser>
        <c:dLbls>
          <c:showLegendKey val="0"/>
          <c:showVal val="0"/>
          <c:showCatName val="0"/>
          <c:showSerName val="0"/>
          <c:showPercent val="0"/>
          <c:showBubbleSize val="0"/>
          <c:showLeaderLines val="1"/>
        </c:dLbls>
        <c:firstSliceAng val="156"/>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093A5F"/>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093A5F"/>
                </a:solidFill>
                <a:latin typeface="+mn-lt"/>
                <a:ea typeface="+mn-ea"/>
                <a:cs typeface="+mn-cs"/>
              </a:defRPr>
            </a:pPr>
            <a:r>
              <a:rPr lang="en-US" dirty="0">
                <a:solidFill>
                  <a:srgbClr val="093A5F"/>
                </a:solidFill>
              </a:rPr>
              <a:t>ALL</a:t>
            </a:r>
            <a:r>
              <a:rPr lang="en-US" baseline="0" dirty="0">
                <a:solidFill>
                  <a:srgbClr val="093A5F"/>
                </a:solidFill>
              </a:rPr>
              <a:t> Students</a:t>
            </a:r>
            <a:endParaRPr lang="en-US" dirty="0">
              <a:solidFill>
                <a:srgbClr val="093A5F"/>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093A5F"/>
              </a:solidFill>
              <a:latin typeface="+mn-lt"/>
              <a:ea typeface="+mn-ea"/>
              <a:cs typeface="+mn-cs"/>
            </a:defRPr>
          </a:pPr>
          <a:endParaRPr lang="en-US"/>
        </a:p>
      </c:txPr>
    </c:title>
    <c:autoTitleDeleted val="0"/>
    <c:plotArea>
      <c:layout/>
      <c:pieChart>
        <c:varyColors val="1"/>
        <c:ser>
          <c:idx val="0"/>
          <c:order val="0"/>
          <c:tx>
            <c:strRef>
              <c:f>Sheet1!$B$1</c:f>
              <c:strCache>
                <c:ptCount val="1"/>
                <c:pt idx="0">
                  <c:v>High School Graduation Rate</c:v>
                </c:pt>
              </c:strCache>
            </c:strRef>
          </c:tx>
          <c:spPr>
            <a:solidFill>
              <a:srgbClr val="036F7F"/>
            </a:solidFill>
          </c:spPr>
          <c:dPt>
            <c:idx val="0"/>
            <c:bubble3D val="0"/>
            <c:spPr>
              <a:solidFill>
                <a:srgbClr val="036F7F"/>
              </a:solidFill>
              <a:ln w="19050">
                <a:solidFill>
                  <a:schemeClr val="lt1"/>
                </a:solidFill>
              </a:ln>
              <a:effectLst/>
            </c:spPr>
            <c:extLst>
              <c:ext xmlns:c16="http://schemas.microsoft.com/office/drawing/2014/chart" uri="{C3380CC4-5D6E-409C-BE32-E72D297353CC}">
                <c16:uniqueId val="{00000001-FDDF-734F-8DCD-1C82928FF207}"/>
              </c:ext>
            </c:extLst>
          </c:dPt>
          <c:dPt>
            <c:idx val="1"/>
            <c:bubble3D val="0"/>
            <c:spPr>
              <a:solidFill>
                <a:srgbClr val="036F7F">
                  <a:alpha val="20000"/>
                </a:srgbClr>
              </a:solidFill>
              <a:ln w="19050">
                <a:solidFill>
                  <a:schemeClr val="lt1">
                    <a:hueOff val="0"/>
                    <a:satOff val="0"/>
                    <a:lumOff val="0"/>
                  </a:schemeClr>
                </a:solidFill>
              </a:ln>
              <a:effectLst/>
            </c:spPr>
            <c:extLst>
              <c:ext xmlns:c16="http://schemas.microsoft.com/office/drawing/2014/chart" uri="{C3380CC4-5D6E-409C-BE32-E72D297353CC}">
                <c16:uniqueId val="{00000003-FDDF-734F-8DCD-1C82928FF207}"/>
              </c:ext>
            </c:extLst>
          </c:dPt>
          <c:cat>
            <c:strRef>
              <c:f>Sheet1!$A$2:$A$3</c:f>
              <c:strCache>
                <c:ptCount val="2"/>
                <c:pt idx="0">
                  <c:v>Graduated</c:v>
                </c:pt>
                <c:pt idx="1">
                  <c:v>Did not graduate</c:v>
                </c:pt>
              </c:strCache>
            </c:strRef>
          </c:cat>
          <c:val>
            <c:numRef>
              <c:f>Sheet1!$B$2:$B$3</c:f>
              <c:numCache>
                <c:formatCode>0%</c:formatCode>
                <c:ptCount val="2"/>
                <c:pt idx="0">
                  <c:v>0.69</c:v>
                </c:pt>
                <c:pt idx="1">
                  <c:v>0.31</c:v>
                </c:pt>
              </c:numCache>
            </c:numRef>
          </c:val>
          <c:extLst>
            <c:ext xmlns:c16="http://schemas.microsoft.com/office/drawing/2014/chart" uri="{C3380CC4-5D6E-409C-BE32-E72D297353CC}">
              <c16:uniqueId val="{00000004-FDDF-734F-8DCD-1C82928FF207}"/>
            </c:ext>
          </c:extLst>
        </c:ser>
        <c:dLbls>
          <c:showLegendKey val="0"/>
          <c:showVal val="0"/>
          <c:showCatName val="0"/>
          <c:showSerName val="0"/>
          <c:showPercent val="0"/>
          <c:showBubbleSize val="0"/>
          <c:showLeaderLines val="1"/>
        </c:dLbls>
        <c:firstSliceAng val="112"/>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093A5F"/>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AY 21/22</c:v>
                </c:pt>
              </c:strCache>
            </c:strRef>
          </c:tx>
          <c:spPr>
            <a:solidFill>
              <a:srgbClr val="7CB742"/>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Visitors</c:v>
                </c:pt>
              </c:strCache>
            </c:strRef>
          </c:cat>
          <c:val>
            <c:numRef>
              <c:f>Sheet1!$B$2</c:f>
              <c:numCache>
                <c:formatCode>General</c:formatCode>
                <c:ptCount val="1"/>
                <c:pt idx="0">
                  <c:v>2145</c:v>
                </c:pt>
              </c:numCache>
            </c:numRef>
          </c:val>
          <c:extLst>
            <c:ext xmlns:c16="http://schemas.microsoft.com/office/drawing/2014/chart" uri="{C3380CC4-5D6E-409C-BE32-E72D297353CC}">
              <c16:uniqueId val="{00000000-53B5-4342-B23C-A95F12E9A58C}"/>
            </c:ext>
          </c:extLst>
        </c:ser>
        <c:ser>
          <c:idx val="1"/>
          <c:order val="1"/>
          <c:tx>
            <c:strRef>
              <c:f>Sheet1!$C$1</c:f>
              <c:strCache>
                <c:ptCount val="1"/>
                <c:pt idx="0">
                  <c:v>AY 22/23</c:v>
                </c:pt>
              </c:strCache>
            </c:strRef>
          </c:tx>
          <c:spPr>
            <a:solidFill>
              <a:schemeClr val="accent3"/>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Visitors</c:v>
                </c:pt>
              </c:strCache>
            </c:strRef>
          </c:cat>
          <c:val>
            <c:numRef>
              <c:f>Sheet1!$C$2</c:f>
              <c:numCache>
                <c:formatCode>General</c:formatCode>
                <c:ptCount val="1"/>
                <c:pt idx="0">
                  <c:v>22766</c:v>
                </c:pt>
              </c:numCache>
            </c:numRef>
          </c:val>
          <c:extLst>
            <c:ext xmlns:c16="http://schemas.microsoft.com/office/drawing/2014/chart" uri="{C3380CC4-5D6E-409C-BE32-E72D297353CC}">
              <c16:uniqueId val="{00000001-53B5-4342-B23C-A95F12E9A58C}"/>
            </c:ext>
          </c:extLst>
        </c:ser>
        <c:dLbls>
          <c:dLblPos val="outEnd"/>
          <c:showLegendKey val="0"/>
          <c:showVal val="1"/>
          <c:showCatName val="0"/>
          <c:showSerName val="0"/>
          <c:showPercent val="0"/>
          <c:showBubbleSize val="0"/>
        </c:dLbls>
        <c:gapWidth val="219"/>
        <c:overlap val="-27"/>
        <c:axId val="808672911"/>
        <c:axId val="808607391"/>
      </c:barChart>
      <c:catAx>
        <c:axId val="808672911"/>
        <c:scaling>
          <c:orientation val="minMax"/>
        </c:scaling>
        <c:delete val="1"/>
        <c:axPos val="b"/>
        <c:numFmt formatCode="General" sourceLinked="1"/>
        <c:majorTickMark val="none"/>
        <c:minorTickMark val="none"/>
        <c:tickLblPos val="nextTo"/>
        <c:crossAx val="808607391"/>
        <c:crosses val="autoZero"/>
        <c:auto val="1"/>
        <c:lblAlgn val="ctr"/>
        <c:lblOffset val="100"/>
        <c:noMultiLvlLbl val="0"/>
      </c:catAx>
      <c:valAx>
        <c:axId val="808607391"/>
        <c:scaling>
          <c:orientation val="minMax"/>
        </c:scaling>
        <c:delete val="1"/>
        <c:axPos val="l"/>
        <c:majorGridlines>
          <c:spPr>
            <a:ln w="9525" cap="flat" cmpd="sng" algn="ctr">
              <a:noFill/>
              <a:round/>
            </a:ln>
            <a:effectLst/>
          </c:spPr>
        </c:majorGridlines>
        <c:numFmt formatCode="General" sourceLinked="1"/>
        <c:majorTickMark val="none"/>
        <c:minorTickMark val="none"/>
        <c:tickLblPos val="nextTo"/>
        <c:crossAx val="808672911"/>
        <c:crosses val="autoZero"/>
        <c:crossBetween val="between"/>
      </c:valAx>
      <c:spPr>
        <a:noFill/>
        <a:ln>
          <a:noFill/>
        </a:ln>
        <a:effectLst/>
      </c:spPr>
    </c:plotArea>
    <c:legend>
      <c:legendPos val="b"/>
      <c:layout>
        <c:manualLayout>
          <c:xMode val="edge"/>
          <c:yMode val="edge"/>
          <c:x val="9.8316394556111797E-2"/>
          <c:y val="0.92509866203030344"/>
          <c:w val="0.76136283700090224"/>
          <c:h val="5.79161999654501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c:v>
                </c:pt>
              </c:strCache>
            </c:strRef>
          </c:tx>
          <c:spPr>
            <a:ln w="28575" cap="rnd">
              <a:solidFill>
                <a:schemeClr val="accent1"/>
              </a:solidFill>
              <a:round/>
            </a:ln>
            <a:effectLst/>
          </c:spPr>
          <c:marker>
            <c:symbol val="none"/>
          </c:marker>
          <c:dLbls>
            <c:dLbl>
              <c:idx val="1"/>
              <c:layout>
                <c:manualLayout>
                  <c:x val="-3.1003937007874016E-2"/>
                  <c:y val="4.99336829519141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312-AF40-A40D-53AB1EB65943}"/>
                </c:ext>
              </c:extLst>
            </c:dLbl>
            <c:dLbl>
              <c:idx val="4"/>
              <c:tx>
                <c:rich>
                  <a:bodyPr/>
                  <a:lstStyle/>
                  <a:p>
                    <a:r>
                      <a:rPr lang="en-US" dirty="0"/>
                      <a:t>50%</a:t>
                    </a:r>
                  </a:p>
                </c:rich>
              </c:tx>
              <c:dLblPos val="b"/>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2312-AF40-A40D-53AB1EB65943}"/>
                </c:ext>
              </c:extLst>
            </c:dLbl>
            <c:dLbl>
              <c:idx val="5"/>
              <c:layout>
                <c:manualLayout>
                  <c:x val="-6.524360236219327E-4"/>
                  <c:y val="5.6446333658878509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9D-BD45-B5B0-F90E96C2A71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F' 17–18</c:v>
                </c:pt>
                <c:pt idx="1">
                  <c:v>F' 18–19</c:v>
                </c:pt>
                <c:pt idx="2">
                  <c:v>F' 19–20</c:v>
                </c:pt>
                <c:pt idx="3">
                  <c:v>F' 20–21</c:v>
                </c:pt>
                <c:pt idx="4">
                  <c:v>F' 21–22</c:v>
                </c:pt>
                <c:pt idx="5">
                  <c:v>F' 22–23</c:v>
                </c:pt>
              </c:strCache>
            </c:strRef>
          </c:cat>
          <c:val>
            <c:numRef>
              <c:f>Sheet1!$B$2:$B$7</c:f>
              <c:numCache>
                <c:formatCode>0%</c:formatCode>
                <c:ptCount val="6"/>
                <c:pt idx="0">
                  <c:v>0.48</c:v>
                </c:pt>
                <c:pt idx="1">
                  <c:v>0.51</c:v>
                </c:pt>
                <c:pt idx="2">
                  <c:v>0.45</c:v>
                </c:pt>
                <c:pt idx="3">
                  <c:v>0.49</c:v>
                </c:pt>
                <c:pt idx="4">
                  <c:v>0.5</c:v>
                </c:pt>
                <c:pt idx="5" formatCode="0.00%">
                  <c:v>0.44500000000000001</c:v>
                </c:pt>
              </c:numCache>
            </c:numRef>
          </c:val>
          <c:smooth val="0"/>
          <c:extLst>
            <c:ext xmlns:c16="http://schemas.microsoft.com/office/drawing/2014/chart" uri="{C3380CC4-5D6E-409C-BE32-E72D297353CC}">
              <c16:uniqueId val="{00000001-2312-AF40-A40D-53AB1EB65943}"/>
            </c:ext>
          </c:extLst>
        </c:ser>
        <c:ser>
          <c:idx val="1"/>
          <c:order val="1"/>
          <c:tx>
            <c:strRef>
              <c:f>Sheet1!$C$1</c:f>
              <c:strCache>
                <c:ptCount val="1"/>
                <c:pt idx="0">
                  <c:v>Hispanic</c:v>
                </c:pt>
              </c:strCache>
            </c:strRef>
          </c:tx>
          <c:spPr>
            <a:ln w="28575" cap="rnd">
              <a:solidFill>
                <a:schemeClr val="accent2"/>
              </a:solidFill>
              <a:round/>
            </a:ln>
            <a:effectLst/>
          </c:spPr>
          <c:marker>
            <c:symbol val="none"/>
          </c:marker>
          <c:dLbls>
            <c:dLbl>
              <c:idx val="0"/>
              <c:layout>
                <c:manualLayout>
                  <c:x val="-5.1316437007874027E-2"/>
                  <c:y val="3.0586858354647002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312-AF40-A40D-53AB1EB65943}"/>
                </c:ext>
              </c:extLst>
            </c:dLbl>
            <c:dLbl>
              <c:idx val="1"/>
              <c:layout>
                <c:manualLayout>
                  <c:x val="-1.3816437007874074E-2"/>
                  <c:y val="2.180868468204445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312-AF40-A40D-53AB1EB65943}"/>
                </c:ext>
              </c:extLst>
            </c:dLbl>
            <c:dLbl>
              <c:idx val="3"/>
              <c:layout>
                <c:manualLayout>
                  <c:x val="-3.1003937007874016E-2"/>
                  <c:y val="1.243368525875455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312-AF40-A40D-53AB1EB65943}"/>
                </c:ext>
              </c:extLst>
            </c:dLbl>
            <c:dLbl>
              <c:idx val="4"/>
              <c:layout>
                <c:manualLayout>
                  <c:x val="-8.4649360236221625E-3"/>
                  <c:y val="-1.6288138761802488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312-AF40-A40D-53AB1EB65943}"/>
                </c:ext>
              </c:extLst>
            </c:dLbl>
            <c:dLbl>
              <c:idx val="5"/>
              <c:layout>
                <c:manualLayout>
                  <c:x val="-2.2149360236219328E-3"/>
                  <c:y val="7.46987417484744E-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F9D-BD45-B5B0-F90E96C2A71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F' 17–18</c:v>
                </c:pt>
                <c:pt idx="1">
                  <c:v>F' 18–19</c:v>
                </c:pt>
                <c:pt idx="2">
                  <c:v>F' 19–20</c:v>
                </c:pt>
                <c:pt idx="3">
                  <c:v>F' 20–21</c:v>
                </c:pt>
                <c:pt idx="4">
                  <c:v>F' 21–22</c:v>
                </c:pt>
                <c:pt idx="5">
                  <c:v>F' 22–23</c:v>
                </c:pt>
              </c:strCache>
            </c:strRef>
          </c:cat>
          <c:val>
            <c:numRef>
              <c:f>Sheet1!$C$2:$C$7</c:f>
              <c:numCache>
                <c:formatCode>0%</c:formatCode>
                <c:ptCount val="6"/>
                <c:pt idx="0">
                  <c:v>0.52</c:v>
                </c:pt>
                <c:pt idx="1">
                  <c:v>0.54</c:v>
                </c:pt>
                <c:pt idx="2">
                  <c:v>0.51</c:v>
                </c:pt>
                <c:pt idx="3">
                  <c:v>0.52</c:v>
                </c:pt>
                <c:pt idx="4" formatCode="0.00%">
                  <c:v>0.51700000000000002</c:v>
                </c:pt>
                <c:pt idx="5" formatCode="0.00%">
                  <c:v>0.52600000000000002</c:v>
                </c:pt>
              </c:numCache>
            </c:numRef>
          </c:val>
          <c:smooth val="0"/>
          <c:extLst>
            <c:ext xmlns:c16="http://schemas.microsoft.com/office/drawing/2014/chart" uri="{C3380CC4-5D6E-409C-BE32-E72D297353CC}">
              <c16:uniqueId val="{00000006-2312-AF40-A40D-53AB1EB65943}"/>
            </c:ext>
          </c:extLst>
        </c:ser>
        <c:ser>
          <c:idx val="2"/>
          <c:order val="2"/>
          <c:tx>
            <c:strRef>
              <c:f>Sheet1!$D$1</c:f>
              <c:strCache>
                <c:ptCount val="1"/>
                <c:pt idx="0">
                  <c:v>White</c:v>
                </c:pt>
              </c:strCache>
            </c:strRef>
          </c:tx>
          <c:spPr>
            <a:ln w="28575" cap="rnd">
              <a:solidFill>
                <a:schemeClr val="accent3"/>
              </a:solidFill>
              <a:round/>
            </a:ln>
            <a:effectLst/>
          </c:spPr>
          <c:marker>
            <c:symbol val="none"/>
          </c:marker>
          <c:dLbls>
            <c:dLbl>
              <c:idx val="0"/>
              <c:layout>
                <c:manualLayout>
                  <c:x val="-2.6316437007874015E-2"/>
                  <c:y val="-3.209756200187241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312-AF40-A40D-53AB1EB65943}"/>
                </c:ext>
              </c:extLst>
            </c:dLbl>
            <c:dLbl>
              <c:idx val="1"/>
              <c:layout>
                <c:manualLayout>
                  <c:x val="-2.6316437007874015E-2"/>
                  <c:y val="-2.97538121460499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312-AF40-A40D-53AB1EB65943}"/>
                </c:ext>
              </c:extLst>
            </c:dLbl>
            <c:dLbl>
              <c:idx val="2"/>
              <c:layout>
                <c:manualLayout>
                  <c:x val="-2.9441437007874015E-2"/>
                  <c:y val="-2.741006229022746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312-AF40-A40D-53AB1EB65943}"/>
                </c:ext>
              </c:extLst>
            </c:dLbl>
            <c:dLbl>
              <c:idx val="3"/>
              <c:layout>
                <c:manualLayout>
                  <c:x val="-2.3191437007874016E-2"/>
                  <c:y val="-3.4441311857694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312-AF40-A40D-53AB1EB65943}"/>
                </c:ext>
              </c:extLst>
            </c:dLbl>
            <c:dLbl>
              <c:idx val="4"/>
              <c:layout>
                <c:manualLayout>
                  <c:x val="-3.346493602362216E-2"/>
                  <c:y val="-3.44413118576949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312-AF40-A40D-53AB1EB65943}"/>
                </c:ext>
              </c:extLst>
            </c:dLbl>
            <c:dLbl>
              <c:idx val="5"/>
              <c:layout>
                <c:manualLayout>
                  <c:x val="-2.2149360236219328E-3"/>
                  <c:y val="-6.5994815051198946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F9D-BD45-B5B0-F90E96C2A71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F' 17–18</c:v>
                </c:pt>
                <c:pt idx="1">
                  <c:v>F' 18–19</c:v>
                </c:pt>
                <c:pt idx="2">
                  <c:v>F' 19–20</c:v>
                </c:pt>
                <c:pt idx="3">
                  <c:v>F' 20–21</c:v>
                </c:pt>
                <c:pt idx="4">
                  <c:v>F' 21–22</c:v>
                </c:pt>
                <c:pt idx="5">
                  <c:v>F' 22–23</c:v>
                </c:pt>
              </c:strCache>
            </c:strRef>
          </c:cat>
          <c:val>
            <c:numRef>
              <c:f>Sheet1!$D$2:$D$7</c:f>
              <c:numCache>
                <c:formatCode>0%</c:formatCode>
                <c:ptCount val="6"/>
                <c:pt idx="0">
                  <c:v>0.56999999999999995</c:v>
                </c:pt>
                <c:pt idx="1">
                  <c:v>0.54</c:v>
                </c:pt>
                <c:pt idx="2">
                  <c:v>0.56999999999999995</c:v>
                </c:pt>
                <c:pt idx="3">
                  <c:v>0.54</c:v>
                </c:pt>
                <c:pt idx="4" formatCode="0.00%">
                  <c:v>0.54200000000000004</c:v>
                </c:pt>
                <c:pt idx="5" formatCode="0.00%">
                  <c:v>0.56799999999999995</c:v>
                </c:pt>
              </c:numCache>
            </c:numRef>
          </c:val>
          <c:smooth val="0"/>
          <c:extLst>
            <c:ext xmlns:c16="http://schemas.microsoft.com/office/drawing/2014/chart" uri="{C3380CC4-5D6E-409C-BE32-E72D297353CC}">
              <c16:uniqueId val="{0000000C-2312-AF40-A40D-53AB1EB65943}"/>
            </c:ext>
          </c:extLst>
        </c:ser>
        <c:dLbls>
          <c:dLblPos val="b"/>
          <c:showLegendKey val="0"/>
          <c:showVal val="1"/>
          <c:showCatName val="0"/>
          <c:showSerName val="0"/>
          <c:showPercent val="0"/>
          <c:showBubbleSize val="0"/>
        </c:dLbls>
        <c:smooth val="0"/>
        <c:axId val="220473888"/>
        <c:axId val="220475536"/>
      </c:lineChart>
      <c:catAx>
        <c:axId val="220473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0475536"/>
        <c:crosses val="autoZero"/>
        <c:auto val="0"/>
        <c:lblAlgn val="ctr"/>
        <c:lblOffset val="100"/>
        <c:noMultiLvlLbl val="0"/>
      </c:catAx>
      <c:valAx>
        <c:axId val="220475536"/>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04738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0584-8148-9CCA-5BE38A0F70A2}"/>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0584-8148-9CCA-5BE38A0F70A2}"/>
              </c:ext>
            </c:extLst>
          </c:dPt>
          <c:dPt>
            <c:idx val="2"/>
            <c:invertIfNegative val="0"/>
            <c:bubble3D val="0"/>
            <c:spPr>
              <a:solidFill>
                <a:schemeClr val="tx1"/>
              </a:solidFill>
              <a:ln>
                <a:noFill/>
              </a:ln>
              <a:effectLst/>
            </c:spPr>
            <c:extLst>
              <c:ext xmlns:c16="http://schemas.microsoft.com/office/drawing/2014/chart" uri="{C3380CC4-5D6E-409C-BE32-E72D297353CC}">
                <c16:uniqueId val="{00000005-0584-8148-9CCA-5BE38A0F70A2}"/>
              </c:ext>
            </c:extLst>
          </c:dPt>
          <c:dPt>
            <c:idx val="3"/>
            <c:invertIfNegative val="0"/>
            <c:bubble3D val="0"/>
            <c:spPr>
              <a:solidFill>
                <a:srgbClr val="7CB742"/>
              </a:solidFill>
              <a:ln>
                <a:noFill/>
              </a:ln>
              <a:effectLst/>
            </c:spPr>
            <c:extLst>
              <c:ext xmlns:c16="http://schemas.microsoft.com/office/drawing/2014/chart" uri="{C3380CC4-5D6E-409C-BE32-E72D297353CC}">
                <c16:uniqueId val="{00000007-0584-8148-9CCA-5BE38A0F70A2}"/>
              </c:ext>
            </c:extLst>
          </c:dPt>
          <c:dPt>
            <c:idx val="4"/>
            <c:invertIfNegative val="0"/>
            <c:bubble3D val="0"/>
            <c:spPr>
              <a:solidFill>
                <a:srgbClr val="D41A68"/>
              </a:solidFill>
              <a:ln>
                <a:noFill/>
              </a:ln>
              <a:effectLst/>
            </c:spPr>
            <c:extLst>
              <c:ext xmlns:c16="http://schemas.microsoft.com/office/drawing/2014/chart" uri="{C3380CC4-5D6E-409C-BE32-E72D297353CC}">
                <c16:uniqueId val="{00000009-0584-8148-9CCA-5BE38A0F70A2}"/>
              </c:ext>
            </c:extLst>
          </c:dPt>
          <c:dPt>
            <c:idx val="5"/>
            <c:invertIfNegative val="0"/>
            <c:bubble3D val="0"/>
            <c:spPr>
              <a:solidFill>
                <a:schemeClr val="accent4"/>
              </a:solidFill>
              <a:ln>
                <a:noFill/>
              </a:ln>
              <a:effectLst/>
            </c:spPr>
            <c:extLst>
              <c:ext xmlns:c16="http://schemas.microsoft.com/office/drawing/2014/chart" uri="{C3380CC4-5D6E-409C-BE32-E72D297353CC}">
                <c16:uniqueId val="{0000000A-0584-8148-9CCA-5BE38A0F70A2}"/>
              </c:ext>
            </c:extLst>
          </c:dPt>
          <c:dLbls>
            <c:dLbl>
              <c:idx val="5"/>
              <c:tx>
                <c:rich>
                  <a:bodyPr/>
                  <a:lstStyle/>
                  <a:p>
                    <a:r>
                      <a:rPr lang="en-US"/>
                      <a:t>23.8%</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0584-8148-9CCA-5BE38A0F70A2}"/>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2"/>
                    </a:solidFill>
                    <a:latin typeface="Roboto" panose="02000000000000000000" pitchFamily="2" charset="0"/>
                    <a:ea typeface="Roboto" panose="02000000000000000000" pitchFamily="2" charset="0"/>
                    <a:cs typeface="Roboto" panose="020000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Sheet1!$A$2:$A$8</c:f>
              <c:numCache>
                <c:formatCode>General</c:formatCode>
                <c:ptCount val="7"/>
                <c:pt idx="0">
                  <c:v>2017</c:v>
                </c:pt>
                <c:pt idx="1">
                  <c:v>2018</c:v>
                </c:pt>
                <c:pt idx="2">
                  <c:v>2019</c:v>
                </c:pt>
                <c:pt idx="3">
                  <c:v>2020</c:v>
                </c:pt>
                <c:pt idx="4">
                  <c:v>2021</c:v>
                </c:pt>
                <c:pt idx="5">
                  <c:v>2022</c:v>
                </c:pt>
                <c:pt idx="6">
                  <c:v>2023</c:v>
                </c:pt>
              </c:numCache>
            </c:numRef>
          </c:cat>
          <c:val>
            <c:numRef>
              <c:f>Sheet1!$B$2:$B$8</c:f>
              <c:numCache>
                <c:formatCode>0%</c:formatCode>
                <c:ptCount val="7"/>
                <c:pt idx="0">
                  <c:v>0.18</c:v>
                </c:pt>
                <c:pt idx="1">
                  <c:v>0.19</c:v>
                </c:pt>
                <c:pt idx="2">
                  <c:v>0.2</c:v>
                </c:pt>
                <c:pt idx="3">
                  <c:v>0.21</c:v>
                </c:pt>
                <c:pt idx="4">
                  <c:v>0.23</c:v>
                </c:pt>
                <c:pt idx="5">
                  <c:v>0.23799999999999999</c:v>
                </c:pt>
                <c:pt idx="6">
                  <c:v>0.24099999999999999</c:v>
                </c:pt>
              </c:numCache>
            </c:numRef>
          </c:val>
          <c:extLst>
            <c:ext xmlns:c16="http://schemas.microsoft.com/office/drawing/2014/chart" uri="{C3380CC4-5D6E-409C-BE32-E72D297353CC}">
              <c16:uniqueId val="{0000000B-0584-8148-9CCA-5BE38A0F70A2}"/>
            </c:ext>
          </c:extLst>
        </c:ser>
        <c:dLbls>
          <c:dLblPos val="outEnd"/>
          <c:showLegendKey val="0"/>
          <c:showVal val="1"/>
          <c:showCatName val="0"/>
          <c:showSerName val="0"/>
          <c:showPercent val="0"/>
          <c:showBubbleSize val="0"/>
        </c:dLbls>
        <c:gapWidth val="219"/>
        <c:overlap val="-27"/>
        <c:axId val="128320591"/>
        <c:axId val="1944332240"/>
      </c:barChart>
      <c:catAx>
        <c:axId val="1283205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2"/>
                </a:solidFill>
                <a:latin typeface="Roboto" panose="02000000000000000000" pitchFamily="2" charset="0"/>
                <a:ea typeface="Roboto" panose="02000000000000000000" pitchFamily="2" charset="0"/>
                <a:cs typeface="Roboto" panose="02000000000000000000" pitchFamily="2" charset="0"/>
              </a:defRPr>
            </a:pPr>
            <a:endParaRPr lang="en-US"/>
          </a:p>
        </c:txPr>
        <c:crossAx val="1944332240"/>
        <c:crosses val="autoZero"/>
        <c:auto val="1"/>
        <c:lblAlgn val="ctr"/>
        <c:lblOffset val="100"/>
        <c:noMultiLvlLbl val="0"/>
      </c:catAx>
      <c:valAx>
        <c:axId val="19443322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2"/>
                </a:solidFill>
                <a:latin typeface="Roboto" panose="02000000000000000000" pitchFamily="2" charset="0"/>
                <a:ea typeface="Roboto" panose="02000000000000000000" pitchFamily="2" charset="0"/>
                <a:cs typeface="Roboto" panose="02000000000000000000" pitchFamily="2" charset="0"/>
              </a:defRPr>
            </a:pPr>
            <a:endParaRPr lang="en-US"/>
          </a:p>
        </c:txPr>
        <c:crossAx val="1283205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093A5F"/>
                </a:solidFill>
                <a:latin typeface="+mn-lt"/>
                <a:ea typeface="+mn-ea"/>
                <a:cs typeface="+mn-cs"/>
              </a:defRPr>
            </a:pPr>
            <a:r>
              <a:rPr lang="en-US" dirty="0">
                <a:solidFill>
                  <a:srgbClr val="093A5F"/>
                </a:solidFill>
              </a:rPr>
              <a:t>How</a:t>
            </a:r>
            <a:r>
              <a:rPr lang="en-US" baseline="0" dirty="0">
                <a:solidFill>
                  <a:srgbClr val="093A5F"/>
                </a:solidFill>
              </a:rPr>
              <a:t> PPSC students rated their o</a:t>
            </a:r>
            <a:r>
              <a:rPr lang="en-US" dirty="0">
                <a:solidFill>
                  <a:srgbClr val="093A5F"/>
                </a:solidFill>
              </a:rPr>
              <a:t>verall educational experience</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093A5F"/>
              </a:solidFill>
              <a:latin typeface="+mn-lt"/>
              <a:ea typeface="+mn-ea"/>
              <a:cs typeface="+mn-cs"/>
            </a:defRPr>
          </a:pPr>
          <a:endParaRPr lang="en-US"/>
        </a:p>
      </c:txPr>
    </c:title>
    <c:autoTitleDeleted val="0"/>
    <c:plotArea>
      <c:layout/>
      <c:pieChart>
        <c:varyColors val="1"/>
        <c:ser>
          <c:idx val="0"/>
          <c:order val="0"/>
          <c:tx>
            <c:strRef>
              <c:f>Sheet1!$B$1</c:f>
              <c:strCache>
                <c:ptCount val="1"/>
                <c:pt idx="0">
                  <c:v>Overall educational experience</c:v>
                </c:pt>
              </c:strCache>
            </c:strRef>
          </c:tx>
          <c:spPr>
            <a:solidFill>
              <a:schemeClr val="accent3"/>
            </a:solidFill>
          </c:spPr>
          <c:dPt>
            <c:idx val="0"/>
            <c:bubble3D val="0"/>
            <c:spPr>
              <a:solidFill>
                <a:schemeClr val="accent3"/>
              </a:solidFill>
              <a:ln w="19050">
                <a:solidFill>
                  <a:schemeClr val="lt1"/>
                </a:solidFill>
              </a:ln>
              <a:effectLst/>
            </c:spPr>
            <c:extLst>
              <c:ext xmlns:c16="http://schemas.microsoft.com/office/drawing/2014/chart" uri="{C3380CC4-5D6E-409C-BE32-E72D297353CC}">
                <c16:uniqueId val="{00000001-9A1E-E942-B829-5CAC74F3746E}"/>
              </c:ext>
            </c:extLst>
          </c:dPt>
          <c:dPt>
            <c:idx val="1"/>
            <c:bubble3D val="0"/>
            <c:spPr>
              <a:solidFill>
                <a:schemeClr val="accent3">
                  <a:alpha val="19573"/>
                </a:schemeClr>
              </a:solidFill>
              <a:ln w="19050">
                <a:solidFill>
                  <a:schemeClr val="lt1">
                    <a:hueOff val="0"/>
                    <a:satOff val="0"/>
                    <a:lumOff val="0"/>
                  </a:schemeClr>
                </a:solidFill>
              </a:ln>
              <a:effectLst/>
            </c:spPr>
            <c:extLst>
              <c:ext xmlns:c16="http://schemas.microsoft.com/office/drawing/2014/chart" uri="{C3380CC4-5D6E-409C-BE32-E72D297353CC}">
                <c16:uniqueId val="{00000003-9A1E-E942-B829-5CAC74F3746E}"/>
              </c:ext>
            </c:extLst>
          </c:dPt>
          <c:cat>
            <c:strRef>
              <c:f>Sheet1!$A$2:$A$3</c:f>
              <c:strCache>
                <c:ptCount val="2"/>
                <c:pt idx="0">
                  <c:v>Excellent or good</c:v>
                </c:pt>
                <c:pt idx="1">
                  <c:v>Poor or Bad</c:v>
                </c:pt>
              </c:strCache>
            </c:strRef>
          </c:cat>
          <c:val>
            <c:numRef>
              <c:f>Sheet1!$B$2:$B$3</c:f>
              <c:numCache>
                <c:formatCode>0%</c:formatCode>
                <c:ptCount val="2"/>
                <c:pt idx="0">
                  <c:v>0.95</c:v>
                </c:pt>
                <c:pt idx="1">
                  <c:v>0.05</c:v>
                </c:pt>
              </c:numCache>
            </c:numRef>
          </c:val>
          <c:extLst>
            <c:ext xmlns:c16="http://schemas.microsoft.com/office/drawing/2014/chart" uri="{C3380CC4-5D6E-409C-BE32-E72D297353CC}">
              <c16:uniqueId val="{00000004-9A1E-E942-B829-5CAC74F3746E}"/>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rgbClr val="093A5F"/>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093A5F"/>
                </a:solidFill>
                <a:latin typeface="+mn-lt"/>
                <a:ea typeface="+mn-ea"/>
                <a:cs typeface="+mn-cs"/>
              </a:defRPr>
            </a:pPr>
            <a:r>
              <a:rPr lang="en-US" dirty="0">
                <a:solidFill>
                  <a:srgbClr val="093A5F"/>
                </a:solidFill>
              </a:rPr>
              <a:t>Student</a:t>
            </a:r>
            <a:r>
              <a:rPr lang="en-US" baseline="0" dirty="0">
                <a:solidFill>
                  <a:srgbClr val="093A5F"/>
                </a:solidFill>
              </a:rPr>
              <a:t> e</a:t>
            </a:r>
            <a:r>
              <a:rPr lang="en-US" dirty="0">
                <a:solidFill>
                  <a:srgbClr val="093A5F"/>
                </a:solidFill>
              </a:rPr>
              <a:t>xperience at PPSC prepared them for success</a:t>
            </a:r>
            <a:r>
              <a:rPr lang="en-US" baseline="0" dirty="0">
                <a:solidFill>
                  <a:srgbClr val="093A5F"/>
                </a:solidFill>
              </a:rPr>
              <a:t> in their future endeavors</a:t>
            </a:r>
            <a:endParaRPr lang="en-US" dirty="0">
              <a:solidFill>
                <a:srgbClr val="093A5F"/>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093A5F"/>
              </a:solidFill>
              <a:latin typeface="+mn-lt"/>
              <a:ea typeface="+mn-ea"/>
              <a:cs typeface="+mn-cs"/>
            </a:defRPr>
          </a:pPr>
          <a:endParaRPr lang="en-US"/>
        </a:p>
      </c:txPr>
    </c:title>
    <c:autoTitleDeleted val="0"/>
    <c:plotArea>
      <c:layout/>
      <c:pieChart>
        <c:varyColors val="1"/>
        <c:ser>
          <c:idx val="0"/>
          <c:order val="0"/>
          <c:tx>
            <c:strRef>
              <c:f>Sheet1!$B$1</c:f>
              <c:strCache>
                <c:ptCount val="1"/>
                <c:pt idx="0">
                  <c:v>Prepared for success in their future endeavors</c:v>
                </c:pt>
              </c:strCache>
            </c:strRef>
          </c:tx>
          <c:dPt>
            <c:idx val="0"/>
            <c:bubble3D val="0"/>
            <c:spPr>
              <a:solidFill>
                <a:srgbClr val="DB4326"/>
              </a:solidFill>
              <a:ln w="19050">
                <a:solidFill>
                  <a:schemeClr val="lt1"/>
                </a:solidFill>
              </a:ln>
              <a:effectLst/>
            </c:spPr>
            <c:extLst>
              <c:ext xmlns:c16="http://schemas.microsoft.com/office/drawing/2014/chart" uri="{C3380CC4-5D6E-409C-BE32-E72D297353CC}">
                <c16:uniqueId val="{00000001-B174-CA46-95DB-16F2803732D4}"/>
              </c:ext>
            </c:extLst>
          </c:dPt>
          <c:dPt>
            <c:idx val="1"/>
            <c:bubble3D val="0"/>
            <c:spPr>
              <a:solidFill>
                <a:srgbClr val="DB4326">
                  <a:alpha val="19802"/>
                </a:srgbClr>
              </a:solidFill>
              <a:ln w="19050">
                <a:solidFill>
                  <a:schemeClr val="lt1">
                    <a:hueOff val="0"/>
                    <a:satOff val="0"/>
                    <a:lumOff val="0"/>
                  </a:schemeClr>
                </a:solidFill>
              </a:ln>
              <a:effectLst/>
            </c:spPr>
            <c:extLst>
              <c:ext xmlns:c16="http://schemas.microsoft.com/office/drawing/2014/chart" uri="{C3380CC4-5D6E-409C-BE32-E72D297353CC}">
                <c16:uniqueId val="{00000003-B174-CA46-95DB-16F2803732D4}"/>
              </c:ext>
            </c:extLst>
          </c:dPt>
          <c:cat>
            <c:strRef>
              <c:f>Sheet1!$A$2:$A$3</c:f>
              <c:strCache>
                <c:ptCount val="2"/>
                <c:pt idx="0">
                  <c:v>Yes</c:v>
                </c:pt>
                <c:pt idx="1">
                  <c:v>No</c:v>
                </c:pt>
              </c:strCache>
            </c:strRef>
          </c:cat>
          <c:val>
            <c:numRef>
              <c:f>Sheet1!$B$2:$B$3</c:f>
              <c:numCache>
                <c:formatCode>0%</c:formatCode>
                <c:ptCount val="2"/>
                <c:pt idx="0">
                  <c:v>0.98</c:v>
                </c:pt>
                <c:pt idx="1">
                  <c:v>0.02</c:v>
                </c:pt>
              </c:numCache>
            </c:numRef>
          </c:val>
          <c:extLst>
            <c:ext xmlns:c16="http://schemas.microsoft.com/office/drawing/2014/chart" uri="{C3380CC4-5D6E-409C-BE32-E72D297353CC}">
              <c16:uniqueId val="{00000004-B174-CA46-95DB-16F2803732D4}"/>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rgbClr val="093A5F"/>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093A5F"/>
                </a:solidFill>
                <a:latin typeface="+mn-lt"/>
                <a:ea typeface="+mn-ea"/>
                <a:cs typeface="+mn-cs"/>
              </a:defRPr>
            </a:pPr>
            <a:r>
              <a:rPr lang="en-US" dirty="0">
                <a:solidFill>
                  <a:srgbClr val="093A5F"/>
                </a:solidFill>
              </a:rPr>
              <a:t>Adult Learners continuing</a:t>
            </a:r>
            <a:r>
              <a:rPr lang="en-US" baseline="0" dirty="0">
                <a:solidFill>
                  <a:srgbClr val="093A5F"/>
                </a:solidFill>
              </a:rPr>
              <a:t> education at PPSC or a 4 year university</a:t>
            </a:r>
            <a:endParaRPr lang="en-US" dirty="0">
              <a:solidFill>
                <a:srgbClr val="093A5F"/>
              </a:solidFill>
            </a:endParaRP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093A5F"/>
              </a:solidFill>
              <a:latin typeface="+mn-lt"/>
              <a:ea typeface="+mn-ea"/>
              <a:cs typeface="+mn-cs"/>
            </a:defRPr>
          </a:pPr>
          <a:endParaRPr lang="en-US"/>
        </a:p>
      </c:txPr>
    </c:title>
    <c:autoTitleDeleted val="0"/>
    <c:plotArea>
      <c:layout/>
      <c:pieChart>
        <c:varyColors val="1"/>
        <c:ser>
          <c:idx val="0"/>
          <c:order val="0"/>
          <c:tx>
            <c:strRef>
              <c:f>Sheet1!$B$1</c:f>
              <c:strCache>
                <c:ptCount val="1"/>
                <c:pt idx="0">
                  <c:v>Adult learners continuing education at PPSC or a 4-Year university</c:v>
                </c:pt>
              </c:strCache>
            </c:strRef>
          </c:tx>
          <c:spPr>
            <a:solidFill>
              <a:schemeClr val="accent2"/>
            </a:solidFill>
          </c:spPr>
          <c:dPt>
            <c:idx val="0"/>
            <c:bubble3D val="0"/>
            <c:spPr>
              <a:solidFill>
                <a:schemeClr val="accent2"/>
              </a:solidFill>
              <a:ln w="19050">
                <a:solidFill>
                  <a:schemeClr val="lt1"/>
                </a:solidFill>
              </a:ln>
              <a:effectLst/>
            </c:spPr>
            <c:extLst>
              <c:ext xmlns:c16="http://schemas.microsoft.com/office/drawing/2014/chart" uri="{C3380CC4-5D6E-409C-BE32-E72D297353CC}">
                <c16:uniqueId val="{00000001-9A1E-E942-B829-5CAC74F3746E}"/>
              </c:ext>
            </c:extLst>
          </c:dPt>
          <c:dPt>
            <c:idx val="1"/>
            <c:bubble3D val="0"/>
            <c:spPr>
              <a:solidFill>
                <a:schemeClr val="accent2">
                  <a:alpha val="20045"/>
                </a:schemeClr>
              </a:solidFill>
              <a:ln w="19050">
                <a:solidFill>
                  <a:schemeClr val="lt1">
                    <a:hueOff val="0"/>
                    <a:satOff val="0"/>
                    <a:lumOff val="0"/>
                  </a:schemeClr>
                </a:solidFill>
              </a:ln>
              <a:effectLst/>
            </c:spPr>
            <c:extLst>
              <c:ext xmlns:c16="http://schemas.microsoft.com/office/drawing/2014/chart" uri="{C3380CC4-5D6E-409C-BE32-E72D297353CC}">
                <c16:uniqueId val="{00000003-9A1E-E942-B829-5CAC74F3746E}"/>
              </c:ext>
            </c:extLst>
          </c:dPt>
          <c:cat>
            <c:strRef>
              <c:f>Sheet1!$A$2:$A$3</c:f>
              <c:strCache>
                <c:ptCount val="2"/>
                <c:pt idx="0">
                  <c:v>Yes</c:v>
                </c:pt>
                <c:pt idx="1">
                  <c:v>No</c:v>
                </c:pt>
              </c:strCache>
            </c:strRef>
          </c:cat>
          <c:val>
            <c:numRef>
              <c:f>Sheet1!$B$2:$B$3</c:f>
              <c:numCache>
                <c:formatCode>0%</c:formatCode>
                <c:ptCount val="2"/>
                <c:pt idx="0">
                  <c:v>0.51</c:v>
                </c:pt>
                <c:pt idx="1">
                  <c:v>0.49</c:v>
                </c:pt>
              </c:numCache>
            </c:numRef>
          </c:val>
          <c:extLst>
            <c:ext xmlns:c16="http://schemas.microsoft.com/office/drawing/2014/chart" uri="{C3380CC4-5D6E-409C-BE32-E72D297353CC}">
              <c16:uniqueId val="{00000004-9A1E-E942-B829-5CAC74F3746E}"/>
            </c:ext>
          </c:extLst>
        </c:ser>
        <c:dLbls>
          <c:showLegendKey val="0"/>
          <c:showVal val="0"/>
          <c:showCatName val="0"/>
          <c:showSerName val="0"/>
          <c:showPercent val="0"/>
          <c:showBubbleSize val="0"/>
          <c:showLeaderLines val="1"/>
        </c:dLbls>
        <c:firstSliceAng val="176"/>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rgbClr val="093A5F"/>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002060"/>
                </a:solidFill>
                <a:latin typeface="+mn-lt"/>
                <a:ea typeface="+mn-ea"/>
                <a:cs typeface="+mn-cs"/>
              </a:defRPr>
            </a:pPr>
            <a:r>
              <a:rPr lang="en-US" b="1" dirty="0">
                <a:solidFill>
                  <a:srgbClr val="002060"/>
                </a:solidFill>
              </a:rPr>
              <a:t>Student</a:t>
            </a:r>
            <a:r>
              <a:rPr lang="en-US" b="1" baseline="0" dirty="0">
                <a:solidFill>
                  <a:srgbClr val="002060"/>
                </a:solidFill>
              </a:rPr>
              <a:t> Enrollment (% of Total) by Distance Education Category</a:t>
            </a:r>
            <a:endParaRPr lang="en-US" b="1" dirty="0">
              <a:solidFill>
                <a:srgbClr val="002060"/>
              </a:solidFill>
            </a:endParaRPr>
          </a:p>
        </c:rich>
      </c:tx>
      <c:layout>
        <c:manualLayout>
          <c:xMode val="edge"/>
          <c:yMode val="edge"/>
          <c:x val="0.10543864484369998"/>
          <c:y val="4.4531247260627016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rgbClr val="002060"/>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Enrolled EXCLUSIVELY in online courses</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dLbls>
            <c:dLbl>
              <c:idx val="0"/>
              <c:layout>
                <c:manualLayout>
                  <c:x val="-2.9575450769171827E-2"/>
                  <c:y val="2.975399669328268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8A6-A447-8A8F-25B06920DF5F}"/>
                </c:ext>
              </c:extLst>
            </c:dLbl>
            <c:dLbl>
              <c:idx val="1"/>
              <c:layout>
                <c:manualLayout>
                  <c:x val="-2.9575450769171854E-2"/>
                  <c:y val="3.91289961165725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8A6-A447-8A8F-25B06920DF5F}"/>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00206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Fall 2018</c:v>
                </c:pt>
                <c:pt idx="1">
                  <c:v>Fall 2019</c:v>
                </c:pt>
                <c:pt idx="2">
                  <c:v>Fall 2020</c:v>
                </c:pt>
                <c:pt idx="3">
                  <c:v>Fall 2021</c:v>
                </c:pt>
                <c:pt idx="4">
                  <c:v>Fall 2022</c:v>
                </c:pt>
                <c:pt idx="5">
                  <c:v>Fall 2023</c:v>
                </c:pt>
              </c:strCache>
            </c:strRef>
          </c:cat>
          <c:val>
            <c:numRef>
              <c:f>Sheet1!$B$2:$B$7</c:f>
              <c:numCache>
                <c:formatCode>0%</c:formatCode>
                <c:ptCount val="6"/>
                <c:pt idx="0">
                  <c:v>0.16</c:v>
                </c:pt>
                <c:pt idx="1">
                  <c:v>0.17</c:v>
                </c:pt>
                <c:pt idx="2">
                  <c:v>0.26</c:v>
                </c:pt>
                <c:pt idx="3">
                  <c:v>0.28999999999999998</c:v>
                </c:pt>
                <c:pt idx="4">
                  <c:v>0.28999999999999998</c:v>
                </c:pt>
                <c:pt idx="5">
                  <c:v>0.28000000000000003</c:v>
                </c:pt>
              </c:numCache>
            </c:numRef>
          </c:val>
          <c:smooth val="0"/>
          <c:extLst>
            <c:ext xmlns:c16="http://schemas.microsoft.com/office/drawing/2014/chart" uri="{C3380CC4-5D6E-409C-BE32-E72D297353CC}">
              <c16:uniqueId val="{00000002-48A6-A447-8A8F-25B06920DF5F}"/>
            </c:ext>
          </c:extLst>
        </c:ser>
        <c:ser>
          <c:idx val="1"/>
          <c:order val="1"/>
          <c:tx>
            <c:strRef>
              <c:f>Sheet1!$C$1</c:f>
              <c:strCache>
                <c:ptCount val="1"/>
                <c:pt idx="0">
                  <c:v>Enrolled IN AT LEAST ONE BUT NOT ALL online courses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1"/>
              <c:layout>
                <c:manualLayout>
                  <c:x val="-2.9575450769171854E-2"/>
                  <c:y val="-4.05584989813915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8A6-A447-8A8F-25B06920DF5F}"/>
                </c:ext>
              </c:extLst>
            </c:dLbl>
            <c:dLbl>
              <c:idx val="2"/>
              <c:layout>
                <c:manualLayout>
                  <c:x val="-2.9575450769171827E-2"/>
                  <c:y val="3.67852462607500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8A6-A447-8A8F-25B06920DF5F}"/>
                </c:ext>
              </c:extLst>
            </c:dLbl>
            <c:dLbl>
              <c:idx val="3"/>
              <c:layout>
                <c:manualLayout>
                  <c:x val="-2.9575450769171827E-2"/>
                  <c:y val="3.91289961165724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8A6-A447-8A8F-25B06920DF5F}"/>
                </c:ext>
              </c:extLst>
            </c:dLbl>
            <c:dLbl>
              <c:idx val="4"/>
              <c:layout>
                <c:manualLayout>
                  <c:x val="-2.9575450769171827E-2"/>
                  <c:y val="3.67852462607500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8A6-A447-8A8F-25B06920DF5F}"/>
                </c:ext>
              </c:extLst>
            </c:dLbl>
            <c:dLbl>
              <c:idx val="5"/>
              <c:layout>
                <c:manualLayout>
                  <c:x val="-2.9575450769171827E-2"/>
                  <c:y val="3.91289961165724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8A6-A447-8A8F-25B06920DF5F}"/>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00206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Fall 2018</c:v>
                </c:pt>
                <c:pt idx="1">
                  <c:v>Fall 2019</c:v>
                </c:pt>
                <c:pt idx="2">
                  <c:v>Fall 2020</c:v>
                </c:pt>
                <c:pt idx="3">
                  <c:v>Fall 2021</c:v>
                </c:pt>
                <c:pt idx="4">
                  <c:v>Fall 2022</c:v>
                </c:pt>
                <c:pt idx="5">
                  <c:v>Fall 2023</c:v>
                </c:pt>
              </c:strCache>
            </c:strRef>
          </c:cat>
          <c:val>
            <c:numRef>
              <c:f>Sheet1!$C$2:$C$7</c:f>
              <c:numCache>
                <c:formatCode>0%</c:formatCode>
                <c:ptCount val="6"/>
                <c:pt idx="0">
                  <c:v>0.2</c:v>
                </c:pt>
                <c:pt idx="1">
                  <c:v>0.2</c:v>
                </c:pt>
                <c:pt idx="2">
                  <c:v>0.21</c:v>
                </c:pt>
                <c:pt idx="3">
                  <c:v>0.23</c:v>
                </c:pt>
                <c:pt idx="4">
                  <c:v>0.23</c:v>
                </c:pt>
                <c:pt idx="5">
                  <c:v>0.23</c:v>
                </c:pt>
              </c:numCache>
            </c:numRef>
          </c:val>
          <c:smooth val="0"/>
          <c:extLst>
            <c:ext xmlns:c16="http://schemas.microsoft.com/office/drawing/2014/chart" uri="{C3380CC4-5D6E-409C-BE32-E72D297353CC}">
              <c16:uniqueId val="{00000008-48A6-A447-8A8F-25B06920DF5F}"/>
            </c:ext>
          </c:extLst>
        </c:ser>
        <c:ser>
          <c:idx val="2"/>
          <c:order val="2"/>
          <c:tx>
            <c:strRef>
              <c:f>Sheet1!$D$1</c:f>
              <c:strCache>
                <c:ptCount val="1"/>
                <c:pt idx="0">
                  <c:v>NOT enrolled IN ANY online courses</c:v>
                </c:pt>
              </c:strCache>
            </c:strRef>
          </c:tx>
          <c:spPr>
            <a:ln w="28575" cap="rnd">
              <a:solidFill>
                <a:schemeClr val="accent3"/>
              </a:solidFill>
              <a:round/>
            </a:ln>
            <a:effectLst/>
          </c:spPr>
          <c:marker>
            <c:symbol val="circle"/>
            <c:size val="5"/>
            <c:spPr>
              <a:solidFill>
                <a:schemeClr val="accent3"/>
              </a:solidFill>
              <a:ln w="25400" cap="rnd">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00206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Fall 2018</c:v>
                </c:pt>
                <c:pt idx="1">
                  <c:v>Fall 2019</c:v>
                </c:pt>
                <c:pt idx="2">
                  <c:v>Fall 2020</c:v>
                </c:pt>
                <c:pt idx="3">
                  <c:v>Fall 2021</c:v>
                </c:pt>
                <c:pt idx="4">
                  <c:v>Fall 2022</c:v>
                </c:pt>
                <c:pt idx="5">
                  <c:v>Fall 2023</c:v>
                </c:pt>
              </c:strCache>
            </c:strRef>
          </c:cat>
          <c:val>
            <c:numRef>
              <c:f>Sheet1!$D$2:$D$7</c:f>
              <c:numCache>
                <c:formatCode>0%</c:formatCode>
                <c:ptCount val="6"/>
                <c:pt idx="0">
                  <c:v>0.64</c:v>
                </c:pt>
                <c:pt idx="1">
                  <c:v>0.63</c:v>
                </c:pt>
                <c:pt idx="2">
                  <c:v>0.53</c:v>
                </c:pt>
                <c:pt idx="3">
                  <c:v>0.49</c:v>
                </c:pt>
                <c:pt idx="4">
                  <c:v>0.48</c:v>
                </c:pt>
                <c:pt idx="5">
                  <c:v>0.48</c:v>
                </c:pt>
              </c:numCache>
            </c:numRef>
          </c:val>
          <c:smooth val="0"/>
          <c:extLst>
            <c:ext xmlns:c16="http://schemas.microsoft.com/office/drawing/2014/chart" uri="{C3380CC4-5D6E-409C-BE32-E72D297353CC}">
              <c16:uniqueId val="{00000009-48A6-A447-8A8F-25B06920DF5F}"/>
            </c:ext>
          </c:extLst>
        </c:ser>
        <c:dLbls>
          <c:dLblPos val="t"/>
          <c:showLegendKey val="0"/>
          <c:showVal val="1"/>
          <c:showCatName val="0"/>
          <c:showSerName val="0"/>
          <c:showPercent val="0"/>
          <c:showBubbleSize val="0"/>
        </c:dLbls>
        <c:marker val="1"/>
        <c:smooth val="0"/>
        <c:axId val="724019664"/>
        <c:axId val="723779696"/>
      </c:lineChart>
      <c:catAx>
        <c:axId val="724019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002060"/>
                </a:solidFill>
                <a:latin typeface="+mn-lt"/>
                <a:ea typeface="+mn-ea"/>
                <a:cs typeface="+mn-cs"/>
              </a:defRPr>
            </a:pPr>
            <a:endParaRPr lang="en-US"/>
          </a:p>
        </c:txPr>
        <c:crossAx val="723779696"/>
        <c:crosses val="autoZero"/>
        <c:auto val="1"/>
        <c:lblAlgn val="ctr"/>
        <c:lblOffset val="100"/>
        <c:noMultiLvlLbl val="0"/>
      </c:catAx>
      <c:valAx>
        <c:axId val="723779696"/>
        <c:scaling>
          <c:orientation val="minMax"/>
          <c:min val="0.05"/>
        </c:scaling>
        <c:delete val="1"/>
        <c:axPos val="l"/>
        <c:majorGridlines>
          <c:spPr>
            <a:ln w="9525" cap="flat" cmpd="sng" algn="ctr">
              <a:noFill/>
              <a:round/>
            </a:ln>
            <a:effectLst/>
          </c:spPr>
        </c:majorGridlines>
        <c:numFmt formatCode="0%" sourceLinked="1"/>
        <c:majorTickMark val="out"/>
        <c:minorTickMark val="none"/>
        <c:tickLblPos val="nextTo"/>
        <c:crossAx val="724019664"/>
        <c:crosses val="autoZero"/>
        <c:crossBetween val="between"/>
      </c:valAx>
      <c:spPr>
        <a:noFill/>
        <a:ln>
          <a:noFill/>
        </a:ln>
        <a:effectLst/>
      </c:spPr>
    </c:plotArea>
    <c:legend>
      <c:legendPos val="b"/>
      <c:layout>
        <c:manualLayout>
          <c:xMode val="edge"/>
          <c:yMode val="edge"/>
          <c:x val="1.13113431061268E-2"/>
          <c:y val="0.3252536094209148"/>
          <c:w val="0.35476253743278158"/>
          <c:h val="0.27162141537761963"/>
        </c:manualLayout>
      </c:layout>
      <c:overlay val="0"/>
      <c:spPr>
        <a:noFill/>
        <a:ln>
          <a:noFill/>
        </a:ln>
        <a:effectLst/>
      </c:spPr>
      <c:txPr>
        <a:bodyPr rot="0" spcFirstLastPara="1" vertOverflow="ellipsis" vert="horz" wrap="square" anchor="ctr" anchorCtr="1"/>
        <a:lstStyle/>
        <a:p>
          <a:pPr>
            <a:defRPr sz="1100" b="1" i="0" u="none" strike="noStrike" kern="1200" baseline="0">
              <a:solidFill>
                <a:srgbClr val="002060"/>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cap="rnd">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002060"/>
                </a:solidFill>
                <a:latin typeface="+mn-lt"/>
                <a:ea typeface="+mn-ea"/>
                <a:cs typeface="+mn-cs"/>
              </a:defRPr>
            </a:pPr>
            <a:r>
              <a:rPr lang="en-US" b="1" dirty="0">
                <a:solidFill>
                  <a:srgbClr val="002060"/>
                </a:solidFill>
              </a:rPr>
              <a:t># of Employees</a:t>
            </a:r>
          </a:p>
        </c:rich>
      </c:tx>
      <c:layout>
        <c:manualLayout>
          <c:xMode val="edge"/>
          <c:yMode val="edge"/>
          <c:x val="4.3964840684350949E-2"/>
          <c:y val="1.4062499134934847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rgbClr val="002060"/>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APT</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dLbls>
            <c:dLbl>
              <c:idx val="0"/>
              <c:layout>
                <c:manualLayout>
                  <c:x val="-2.9575450769171827E-2"/>
                  <c:y val="2.975399669328268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5CF-AF4A-AD0D-D98F6550DA22}"/>
                </c:ext>
              </c:extLst>
            </c:dLbl>
            <c:dLbl>
              <c:idx val="1"/>
              <c:layout>
                <c:manualLayout>
                  <c:x val="-2.9575450769171854E-2"/>
                  <c:y val="3.912899611657258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5CF-AF4A-AD0D-D98F6550DA22}"/>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0070C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Sheet1!$B$2:$B$10</c:f>
              <c:numCache>
                <c:formatCode>0</c:formatCode>
                <c:ptCount val="9"/>
                <c:pt idx="0">
                  <c:v>144</c:v>
                </c:pt>
                <c:pt idx="1">
                  <c:v>148</c:v>
                </c:pt>
                <c:pt idx="2">
                  <c:v>165</c:v>
                </c:pt>
                <c:pt idx="3">
                  <c:v>209</c:v>
                </c:pt>
                <c:pt idx="4">
                  <c:v>235</c:v>
                </c:pt>
                <c:pt idx="5">
                  <c:v>229</c:v>
                </c:pt>
                <c:pt idx="6">
                  <c:v>259</c:v>
                </c:pt>
                <c:pt idx="7">
                  <c:v>205</c:v>
                </c:pt>
                <c:pt idx="8">
                  <c:v>203</c:v>
                </c:pt>
              </c:numCache>
            </c:numRef>
          </c:val>
          <c:smooth val="0"/>
          <c:extLst>
            <c:ext xmlns:c16="http://schemas.microsoft.com/office/drawing/2014/chart" uri="{C3380CC4-5D6E-409C-BE32-E72D297353CC}">
              <c16:uniqueId val="{00000002-55CF-AF4A-AD0D-D98F6550DA22}"/>
            </c:ext>
          </c:extLst>
        </c:ser>
        <c:ser>
          <c:idx val="1"/>
          <c:order val="1"/>
          <c:tx>
            <c:strRef>
              <c:f>Sheet1!$C$1</c:f>
              <c:strCache>
                <c:ptCount val="1"/>
                <c:pt idx="0">
                  <c:v>Classified</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1"/>
              <c:layout>
                <c:manualLayout>
                  <c:x val="-2.9575450769171854E-2"/>
                  <c:y val="-4.05584989813915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5CF-AF4A-AD0D-D98F6550DA22}"/>
                </c:ext>
              </c:extLst>
            </c:dLbl>
            <c:dLbl>
              <c:idx val="2"/>
              <c:layout>
                <c:manualLayout>
                  <c:x val="-2.9575450769171827E-2"/>
                  <c:y val="3.67852462607500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5CF-AF4A-AD0D-D98F6550DA22}"/>
                </c:ext>
              </c:extLst>
            </c:dLbl>
            <c:dLbl>
              <c:idx val="3"/>
              <c:layout>
                <c:manualLayout>
                  <c:x val="4.956019957558672E-3"/>
                  <c:y val="-2.649599984645670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55CF-AF4A-AD0D-D98F6550DA22}"/>
                </c:ext>
              </c:extLst>
            </c:dLbl>
            <c:dLbl>
              <c:idx val="4"/>
              <c:layout>
                <c:manualLayout>
                  <c:x val="-2.9575450769171827E-2"/>
                  <c:y val="3.67852462607500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5CF-AF4A-AD0D-D98F6550DA22}"/>
                </c:ext>
              </c:extLst>
            </c:dLbl>
            <c:dLbl>
              <c:idx val="5"/>
              <c:layout>
                <c:manualLayout>
                  <c:x val="-2.9575450769171827E-2"/>
                  <c:y val="3.91289961165724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5CF-AF4A-AD0D-D98F6550DA22}"/>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0070C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Sheet1!$C$2:$C$10</c:f>
              <c:numCache>
                <c:formatCode>0</c:formatCode>
                <c:ptCount val="9"/>
                <c:pt idx="0">
                  <c:v>250</c:v>
                </c:pt>
                <c:pt idx="1">
                  <c:v>237</c:v>
                </c:pt>
                <c:pt idx="2">
                  <c:v>234</c:v>
                </c:pt>
                <c:pt idx="3">
                  <c:v>197</c:v>
                </c:pt>
                <c:pt idx="4">
                  <c:v>184</c:v>
                </c:pt>
                <c:pt idx="5">
                  <c:v>162</c:v>
                </c:pt>
                <c:pt idx="6">
                  <c:v>155</c:v>
                </c:pt>
                <c:pt idx="7">
                  <c:v>126</c:v>
                </c:pt>
                <c:pt idx="8">
                  <c:v>115</c:v>
                </c:pt>
              </c:numCache>
            </c:numRef>
          </c:val>
          <c:smooth val="0"/>
          <c:extLst>
            <c:ext xmlns:c16="http://schemas.microsoft.com/office/drawing/2014/chart" uri="{C3380CC4-5D6E-409C-BE32-E72D297353CC}">
              <c16:uniqueId val="{00000008-55CF-AF4A-AD0D-D98F6550DA22}"/>
            </c:ext>
          </c:extLst>
        </c:ser>
        <c:ser>
          <c:idx val="2"/>
          <c:order val="2"/>
          <c:tx>
            <c:strRef>
              <c:f>Sheet1!$D$1</c:f>
              <c:strCache>
                <c:ptCount val="1"/>
                <c:pt idx="0">
                  <c:v>Faculty</c:v>
                </c:pt>
              </c:strCache>
            </c:strRef>
          </c:tx>
          <c:spPr>
            <a:ln w="28575" cap="rnd">
              <a:solidFill>
                <a:schemeClr val="accent3"/>
              </a:solidFill>
              <a:round/>
            </a:ln>
            <a:effectLst/>
          </c:spPr>
          <c:marker>
            <c:symbol val="circle"/>
            <c:size val="5"/>
            <c:spPr>
              <a:solidFill>
                <a:schemeClr val="accent3"/>
              </a:solidFill>
              <a:ln w="25400" cap="rnd">
                <a:solidFill>
                  <a:schemeClr val="accent3"/>
                </a:solidFill>
              </a:ln>
              <a:effectLst/>
            </c:spPr>
          </c:marker>
          <c:dLbls>
            <c:dLbl>
              <c:idx val="3"/>
              <c:layout>
                <c:manualLayout>
                  <c:x val="-2.4898006098005604E-2"/>
                  <c:y val="3.81796851513481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55CF-AF4A-AD0D-D98F6550DA22}"/>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0070C0"/>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Sheet1!$A$2:$A$10</c:f>
              <c:numCache>
                <c:formatCode>General</c:formatCode>
                <c:ptCount val="9"/>
                <c:pt idx="0">
                  <c:v>2015</c:v>
                </c:pt>
                <c:pt idx="1">
                  <c:v>2016</c:v>
                </c:pt>
                <c:pt idx="2">
                  <c:v>2017</c:v>
                </c:pt>
                <c:pt idx="3">
                  <c:v>2018</c:v>
                </c:pt>
                <c:pt idx="4">
                  <c:v>2019</c:v>
                </c:pt>
                <c:pt idx="5">
                  <c:v>2020</c:v>
                </c:pt>
                <c:pt idx="6">
                  <c:v>2021</c:v>
                </c:pt>
                <c:pt idx="7">
                  <c:v>2022</c:v>
                </c:pt>
                <c:pt idx="8">
                  <c:v>2023</c:v>
                </c:pt>
              </c:numCache>
            </c:numRef>
          </c:cat>
          <c:val>
            <c:numRef>
              <c:f>Sheet1!$D$2:$D$10</c:f>
              <c:numCache>
                <c:formatCode>0</c:formatCode>
                <c:ptCount val="9"/>
                <c:pt idx="0">
                  <c:v>168</c:v>
                </c:pt>
                <c:pt idx="1">
                  <c:v>169</c:v>
                </c:pt>
                <c:pt idx="2">
                  <c:v>180</c:v>
                </c:pt>
                <c:pt idx="3">
                  <c:v>189</c:v>
                </c:pt>
                <c:pt idx="4">
                  <c:v>188</c:v>
                </c:pt>
                <c:pt idx="5">
                  <c:v>189</c:v>
                </c:pt>
                <c:pt idx="6">
                  <c:v>198</c:v>
                </c:pt>
                <c:pt idx="7">
                  <c:v>186</c:v>
                </c:pt>
                <c:pt idx="8">
                  <c:v>187</c:v>
                </c:pt>
              </c:numCache>
            </c:numRef>
          </c:val>
          <c:smooth val="0"/>
          <c:extLst>
            <c:ext xmlns:c16="http://schemas.microsoft.com/office/drawing/2014/chart" uri="{C3380CC4-5D6E-409C-BE32-E72D297353CC}">
              <c16:uniqueId val="{0000000A-55CF-AF4A-AD0D-D98F6550DA22}"/>
            </c:ext>
          </c:extLst>
        </c:ser>
        <c:dLbls>
          <c:showLegendKey val="0"/>
          <c:showVal val="0"/>
          <c:showCatName val="0"/>
          <c:showSerName val="0"/>
          <c:showPercent val="0"/>
          <c:showBubbleSize val="0"/>
        </c:dLbls>
        <c:marker val="1"/>
        <c:smooth val="0"/>
        <c:axId val="724019664"/>
        <c:axId val="723779696"/>
      </c:lineChart>
      <c:catAx>
        <c:axId val="724019664"/>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rgbClr val="002060"/>
                </a:solidFill>
                <a:latin typeface="+mn-lt"/>
                <a:ea typeface="+mn-ea"/>
                <a:cs typeface="+mn-cs"/>
              </a:defRPr>
            </a:pPr>
            <a:endParaRPr lang="en-US"/>
          </a:p>
        </c:txPr>
        <c:crossAx val="723779696"/>
        <c:crosses val="autoZero"/>
        <c:auto val="1"/>
        <c:lblAlgn val="ctr"/>
        <c:lblOffset val="100"/>
        <c:noMultiLvlLbl val="0"/>
      </c:catAx>
      <c:valAx>
        <c:axId val="723779696"/>
        <c:scaling>
          <c:orientation val="minMax"/>
          <c:min val="100"/>
        </c:scaling>
        <c:delete val="0"/>
        <c:axPos val="l"/>
        <c:majorGridlines>
          <c:spPr>
            <a:ln w="9525" cap="flat" cmpd="sng" algn="ctr">
              <a:solidFill>
                <a:schemeClr val="tx1">
                  <a:lumMod val="5000"/>
                  <a:lumOff val="95000"/>
                </a:schemeClr>
              </a:solidFill>
              <a:round/>
            </a:ln>
            <a:effectLst/>
          </c:spPr>
        </c:majorGridlines>
        <c:minorGridlines>
          <c:spPr>
            <a:ln w="9525" cap="flat" cmpd="sng" algn="ctr">
              <a:noFill/>
              <a:round/>
            </a:ln>
            <a:effectLst/>
          </c:spPr>
        </c:minorGridlines>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chemeClr val="tx1"/>
                </a:solidFill>
                <a:latin typeface="+mn-lt"/>
                <a:ea typeface="+mn-ea"/>
                <a:cs typeface="+mn-cs"/>
              </a:defRPr>
            </a:pPr>
            <a:endParaRPr lang="en-US"/>
          </a:p>
        </c:txPr>
        <c:crossAx val="724019664"/>
        <c:crosses val="autoZero"/>
        <c:crossBetween val="between"/>
        <c:majorUnit val="50"/>
      </c:valAx>
      <c:spPr>
        <a:noFill/>
        <a:ln>
          <a:noFill/>
        </a:ln>
        <a:effectLst/>
      </c:spPr>
    </c:plotArea>
    <c:legend>
      <c:legendPos val="b"/>
      <c:layout>
        <c:manualLayout>
          <c:xMode val="edge"/>
          <c:yMode val="edge"/>
          <c:x val="0.51358728094947947"/>
          <c:y val="2.5253627875638042E-2"/>
          <c:w val="0.39242581727982478"/>
          <c:h val="5.9378072134715049E-2"/>
        </c:manualLayout>
      </c:layout>
      <c:overlay val="0"/>
      <c:spPr>
        <a:noFill/>
        <a:ln>
          <a:noFill/>
        </a:ln>
        <a:effectLst/>
      </c:spPr>
      <c:txPr>
        <a:bodyPr rot="0" spcFirstLastPara="1" vertOverflow="ellipsis" vert="horz" wrap="square" anchor="ctr" anchorCtr="1"/>
        <a:lstStyle/>
        <a:p>
          <a:pPr>
            <a:defRPr sz="1600" b="1" i="0" u="none" strike="noStrike" kern="1200" baseline="0">
              <a:solidFill>
                <a:srgbClr val="002060"/>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cap="rnd">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rgbClr val="093A5F"/>
              </a:solidFill>
              <a:latin typeface="+mn-lt"/>
              <a:ea typeface="+mn-ea"/>
              <a:cs typeface="+mn-cs"/>
            </a:defRPr>
          </a:pPr>
          <a:endParaRPr lang="en-US"/>
        </a:p>
      </c:txPr>
    </c:title>
    <c:autoTitleDeleted val="0"/>
    <c:plotArea>
      <c:layout/>
      <c:pieChart>
        <c:varyColors val="1"/>
        <c:ser>
          <c:idx val="0"/>
          <c:order val="0"/>
          <c:tx>
            <c:strRef>
              <c:f>Sheet1!$B$1</c:f>
              <c:strCache>
                <c:ptCount val="1"/>
                <c:pt idx="0">
                  <c:v>Dakota Promise</c:v>
                </c:pt>
              </c:strCache>
            </c:strRef>
          </c:tx>
          <c:dPt>
            <c:idx val="0"/>
            <c:bubble3D val="0"/>
            <c:spPr>
              <a:solidFill>
                <a:srgbClr val="9D1D55"/>
              </a:solidFill>
              <a:ln w="19050">
                <a:solidFill>
                  <a:schemeClr val="lt1"/>
                </a:solidFill>
              </a:ln>
              <a:effectLst/>
            </c:spPr>
            <c:extLst>
              <c:ext xmlns:c16="http://schemas.microsoft.com/office/drawing/2014/chart" uri="{C3380CC4-5D6E-409C-BE32-E72D297353CC}">
                <c16:uniqueId val="{00000001-1CB9-054E-8C7C-1F0CE4A29F8E}"/>
              </c:ext>
            </c:extLst>
          </c:dPt>
          <c:dPt>
            <c:idx val="1"/>
            <c:bubble3D val="0"/>
            <c:spPr>
              <a:solidFill>
                <a:srgbClr val="9D1D55">
                  <a:alpha val="19802"/>
                </a:srgbClr>
              </a:solidFill>
              <a:ln w="19050">
                <a:solidFill>
                  <a:schemeClr val="lt1">
                    <a:hueOff val="0"/>
                    <a:satOff val="0"/>
                    <a:lumOff val="0"/>
                  </a:schemeClr>
                </a:solidFill>
              </a:ln>
              <a:effectLst/>
            </c:spPr>
            <c:extLst>
              <c:ext xmlns:c16="http://schemas.microsoft.com/office/drawing/2014/chart" uri="{C3380CC4-5D6E-409C-BE32-E72D297353CC}">
                <c16:uniqueId val="{00000003-1CB9-054E-8C7C-1F0CE4A29F8E}"/>
              </c:ext>
            </c:extLst>
          </c:dPt>
          <c:cat>
            <c:strRef>
              <c:f>Sheet1!$A$2:$A$3</c:f>
              <c:strCache>
                <c:ptCount val="2"/>
                <c:pt idx="0">
                  <c:v>Retention</c:v>
                </c:pt>
                <c:pt idx="1">
                  <c:v>Loss</c:v>
                </c:pt>
              </c:strCache>
            </c:strRef>
          </c:cat>
          <c:val>
            <c:numRef>
              <c:f>Sheet1!$B$2:$B$3</c:f>
              <c:numCache>
                <c:formatCode>0%</c:formatCode>
                <c:ptCount val="2"/>
                <c:pt idx="0">
                  <c:v>0.69</c:v>
                </c:pt>
                <c:pt idx="1">
                  <c:v>0.31</c:v>
                </c:pt>
              </c:numCache>
            </c:numRef>
          </c:val>
          <c:extLst>
            <c:ext xmlns:c16="http://schemas.microsoft.com/office/drawing/2014/chart" uri="{C3380CC4-5D6E-409C-BE32-E72D297353CC}">
              <c16:uniqueId val="{00000004-1CB9-054E-8C7C-1F0CE4A29F8E}"/>
            </c:ext>
          </c:extLst>
        </c:ser>
        <c:dLbls>
          <c:showLegendKey val="0"/>
          <c:showVal val="0"/>
          <c:showCatName val="0"/>
          <c:showSerName val="0"/>
          <c:showPercent val="0"/>
          <c:showBubbleSize val="0"/>
          <c:showLeaderLines val="1"/>
        </c:dLbls>
        <c:firstSliceAng val="113"/>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rgbClr val="093A5F"/>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DCDF26-AE9E-42E9-B8E5-95D81971CC0F}" type="datetimeFigureOut">
              <a:t>1/30/24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26F0B5-7C38-401B-BE58-0610221DB9AB}" type="slidenum">
              <a:t>‹#›</a:t>
            </a:fld>
            <a:endParaRPr lang="en-US"/>
          </a:p>
        </p:txBody>
      </p:sp>
    </p:spTree>
    <p:extLst>
      <p:ext uri="{BB962C8B-B14F-4D97-AF65-F5344CB8AC3E}">
        <p14:creationId xmlns:p14="http://schemas.microsoft.com/office/powerpoint/2010/main" val="3949435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6F0B5-7C38-401B-BE58-0610221DB9AB}" type="slidenum">
              <a:rPr lang="en-US" smtClean="0"/>
              <a:t>1</a:t>
            </a:fld>
            <a:endParaRPr lang="en-US"/>
          </a:p>
        </p:txBody>
      </p:sp>
    </p:spTree>
    <p:extLst>
      <p:ext uri="{BB962C8B-B14F-4D97-AF65-F5344CB8AC3E}">
        <p14:creationId xmlns:p14="http://schemas.microsoft.com/office/powerpoint/2010/main" val="2347243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6F0B5-7C38-401B-BE58-0610221DB9AB}" type="slidenum">
              <a:rPr lang="en-US" smtClean="0"/>
              <a:t>24</a:t>
            </a:fld>
            <a:endParaRPr lang="en-US"/>
          </a:p>
        </p:txBody>
      </p:sp>
    </p:spTree>
    <p:extLst>
      <p:ext uri="{BB962C8B-B14F-4D97-AF65-F5344CB8AC3E}">
        <p14:creationId xmlns:p14="http://schemas.microsoft.com/office/powerpoint/2010/main" val="852587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25</a:t>
            </a:fld>
            <a:endParaRPr lang="en-US"/>
          </a:p>
        </p:txBody>
      </p:sp>
    </p:spTree>
    <p:extLst>
      <p:ext uri="{BB962C8B-B14F-4D97-AF65-F5344CB8AC3E}">
        <p14:creationId xmlns:p14="http://schemas.microsoft.com/office/powerpoint/2010/main" val="25364746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27</a:t>
            </a:fld>
            <a:endParaRPr lang="en-US"/>
          </a:p>
        </p:txBody>
      </p:sp>
    </p:spTree>
    <p:extLst>
      <p:ext uri="{BB962C8B-B14F-4D97-AF65-F5344CB8AC3E}">
        <p14:creationId xmlns:p14="http://schemas.microsoft.com/office/powerpoint/2010/main" val="1926710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29</a:t>
            </a:fld>
            <a:endParaRPr lang="en-US"/>
          </a:p>
        </p:txBody>
      </p:sp>
    </p:spTree>
    <p:extLst>
      <p:ext uri="{BB962C8B-B14F-4D97-AF65-F5344CB8AC3E}">
        <p14:creationId xmlns:p14="http://schemas.microsoft.com/office/powerpoint/2010/main" val="11779859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9926F0B5-7C38-401B-BE58-0610221DB9AB}" type="slidenum">
              <a:rPr lang="en-US"/>
              <a:t>40</a:t>
            </a:fld>
            <a:endParaRPr lang="en-US"/>
          </a:p>
        </p:txBody>
      </p:sp>
    </p:spTree>
    <p:extLst>
      <p:ext uri="{BB962C8B-B14F-4D97-AF65-F5344CB8AC3E}">
        <p14:creationId xmlns:p14="http://schemas.microsoft.com/office/powerpoint/2010/main" val="36950897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Sans-Serif"/>
              <a:buChar char="•"/>
            </a:pP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9926F0B5-7C38-401B-BE58-0610221DB9AB}" type="slidenum">
              <a:rPr lang="en-US"/>
              <a:t>41</a:t>
            </a:fld>
            <a:endParaRPr lang="en-US"/>
          </a:p>
        </p:txBody>
      </p:sp>
    </p:spTree>
    <p:extLst>
      <p:ext uri="{BB962C8B-B14F-4D97-AF65-F5344CB8AC3E}">
        <p14:creationId xmlns:p14="http://schemas.microsoft.com/office/powerpoint/2010/main" val="3451121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48</a:t>
            </a:fld>
            <a:endParaRPr lang="en-US"/>
          </a:p>
        </p:txBody>
      </p:sp>
    </p:spTree>
    <p:extLst>
      <p:ext uri="{BB962C8B-B14F-4D97-AF65-F5344CB8AC3E}">
        <p14:creationId xmlns:p14="http://schemas.microsoft.com/office/powerpoint/2010/main" val="739051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1" indent="-285750">
              <a:buFont typeface="Courier New"/>
              <a:buChar char="○"/>
            </a:pPr>
            <a:endParaRPr lang="en-US" dirty="0">
              <a:cs typeface="Calibri"/>
            </a:endParaRPr>
          </a:p>
        </p:txBody>
      </p:sp>
      <p:sp>
        <p:nvSpPr>
          <p:cNvPr id="4" name="Slide Number Placeholder 3"/>
          <p:cNvSpPr>
            <a:spLocks noGrp="1"/>
          </p:cNvSpPr>
          <p:nvPr>
            <p:ph type="sldNum" sz="quarter" idx="5"/>
          </p:nvPr>
        </p:nvSpPr>
        <p:spPr/>
        <p:txBody>
          <a:bodyPr/>
          <a:lstStyle/>
          <a:p>
            <a:fld id="{9926F0B5-7C38-401B-BE58-0610221DB9AB}" type="slidenum">
              <a:rPr lang="en-US"/>
              <a:t>9</a:t>
            </a:fld>
            <a:endParaRPr lang="en-US"/>
          </a:p>
        </p:txBody>
      </p:sp>
    </p:spTree>
    <p:extLst>
      <p:ext uri="{BB962C8B-B14F-4D97-AF65-F5344CB8AC3E}">
        <p14:creationId xmlns:p14="http://schemas.microsoft.com/office/powerpoint/2010/main" val="66538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10</a:t>
            </a:fld>
            <a:endParaRPr lang="en-US"/>
          </a:p>
        </p:txBody>
      </p:sp>
    </p:spTree>
    <p:extLst>
      <p:ext uri="{BB962C8B-B14F-4D97-AF65-F5344CB8AC3E}">
        <p14:creationId xmlns:p14="http://schemas.microsoft.com/office/powerpoint/2010/main" val="3627684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lvl="1" indent="-285750">
              <a:buFont typeface="Courier New"/>
              <a:buChar char="○"/>
            </a:pPr>
            <a:endParaRPr lang="en-US" dirty="0">
              <a:cs typeface="Calibri"/>
            </a:endParaRPr>
          </a:p>
        </p:txBody>
      </p:sp>
      <p:sp>
        <p:nvSpPr>
          <p:cNvPr id="4" name="Slide Number Placeholder 3"/>
          <p:cNvSpPr>
            <a:spLocks noGrp="1"/>
          </p:cNvSpPr>
          <p:nvPr>
            <p:ph type="sldNum" sz="quarter" idx="5"/>
          </p:nvPr>
        </p:nvSpPr>
        <p:spPr/>
        <p:txBody>
          <a:bodyPr/>
          <a:lstStyle/>
          <a:p>
            <a:fld id="{9926F0B5-7C38-401B-BE58-0610221DB9AB}" type="slidenum">
              <a:rPr lang="en-US"/>
              <a:t>11</a:t>
            </a:fld>
            <a:endParaRPr lang="en-US"/>
          </a:p>
        </p:txBody>
      </p:sp>
    </p:spTree>
    <p:extLst>
      <p:ext uri="{BB962C8B-B14F-4D97-AF65-F5344CB8AC3E}">
        <p14:creationId xmlns:p14="http://schemas.microsoft.com/office/powerpoint/2010/main" val="4554706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12</a:t>
            </a:fld>
            <a:endParaRPr lang="en-US"/>
          </a:p>
        </p:txBody>
      </p:sp>
    </p:spTree>
    <p:extLst>
      <p:ext uri="{BB962C8B-B14F-4D97-AF65-F5344CB8AC3E}">
        <p14:creationId xmlns:p14="http://schemas.microsoft.com/office/powerpoint/2010/main" val="4098152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6F0B5-7C38-401B-BE58-0610221DB9AB}" type="slidenum">
              <a:rPr lang="en-US" smtClean="0"/>
              <a:t>13</a:t>
            </a:fld>
            <a:endParaRPr lang="en-US"/>
          </a:p>
        </p:txBody>
      </p:sp>
    </p:spTree>
    <p:extLst>
      <p:ext uri="{BB962C8B-B14F-4D97-AF65-F5344CB8AC3E}">
        <p14:creationId xmlns:p14="http://schemas.microsoft.com/office/powerpoint/2010/main" val="62655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14</a:t>
            </a:fld>
            <a:endParaRPr lang="en-US"/>
          </a:p>
        </p:txBody>
      </p:sp>
    </p:spTree>
    <p:extLst>
      <p:ext uri="{BB962C8B-B14F-4D97-AF65-F5344CB8AC3E}">
        <p14:creationId xmlns:p14="http://schemas.microsoft.com/office/powerpoint/2010/main" val="1050407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26F0B5-7C38-401B-BE58-0610221DB9AB}" type="slidenum">
              <a:rPr lang="en-US" smtClean="0"/>
              <a:t>17</a:t>
            </a:fld>
            <a:endParaRPr lang="en-US"/>
          </a:p>
        </p:txBody>
      </p:sp>
    </p:spTree>
    <p:extLst>
      <p:ext uri="{BB962C8B-B14F-4D97-AF65-F5344CB8AC3E}">
        <p14:creationId xmlns:p14="http://schemas.microsoft.com/office/powerpoint/2010/main" val="3626012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Emphasize what does this mean for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212121"/>
              </a:solidFill>
              <a:effectLst/>
              <a:latin typeface="Aptos" panose="020B00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212121"/>
                </a:solidFill>
                <a:effectLst/>
                <a:latin typeface="Aptos" panose="020B0004020202020204" pitchFamily="34" charset="0"/>
              </a:rPr>
              <a:t>It means that faculty and staff may be contacted by the writers to provide details and evidentiary documents. For instance, faculty may be asked to share their program review reports and evidence showing how they have used program review findings to improve their program. Library staff may be contacted to explain how they support students. Student life staff may be contacted to provide details on campus events,….</a:t>
            </a:r>
            <a:endParaRPr lang="en-US" dirty="0"/>
          </a:p>
          <a:p>
            <a:endParaRPr lang="en-US" dirty="0"/>
          </a:p>
        </p:txBody>
      </p:sp>
      <p:sp>
        <p:nvSpPr>
          <p:cNvPr id="4" name="Slide Number Placeholder 3"/>
          <p:cNvSpPr>
            <a:spLocks noGrp="1"/>
          </p:cNvSpPr>
          <p:nvPr>
            <p:ph type="sldNum" sz="quarter" idx="5"/>
          </p:nvPr>
        </p:nvSpPr>
        <p:spPr/>
        <p:txBody>
          <a:bodyPr/>
          <a:lstStyle/>
          <a:p>
            <a:fld id="{9926F0B5-7C38-401B-BE58-0610221DB9AB}" type="slidenum">
              <a:rPr lang="en-US" smtClean="0"/>
              <a:t>18</a:t>
            </a:fld>
            <a:endParaRPr lang="en-US"/>
          </a:p>
        </p:txBody>
      </p:sp>
    </p:spTree>
    <p:extLst>
      <p:ext uri="{BB962C8B-B14F-4D97-AF65-F5344CB8AC3E}">
        <p14:creationId xmlns:p14="http://schemas.microsoft.com/office/powerpoint/2010/main" val="5269698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A95825-18F9-2346-597D-5B47CC3DB7C1}"/>
              </a:ext>
            </a:extLst>
          </p:cNvPr>
          <p:cNvSpPr/>
          <p:nvPr userDrawn="1"/>
        </p:nvSpPr>
        <p:spPr>
          <a:xfrm>
            <a:off x="0" y="0"/>
            <a:ext cx="12192000" cy="6858000"/>
          </a:xfrm>
          <a:prstGeom prst="rect">
            <a:avLst/>
          </a:prstGeom>
          <a:solidFill>
            <a:srgbClr val="7CB742">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8EB3FE-AF8B-49C5-B297-DA4921DB253D}"/>
              </a:ext>
            </a:extLst>
          </p:cNvPr>
          <p:cNvSpPr>
            <a:spLocks noGrp="1"/>
          </p:cNvSpPr>
          <p:nvPr>
            <p:ph type="ctrTitle"/>
          </p:nvPr>
        </p:nvSpPr>
        <p:spPr>
          <a:xfrm>
            <a:off x="1524000" y="1776333"/>
            <a:ext cx="9144000" cy="1733629"/>
          </a:xfrm>
        </p:spPr>
        <p:txBody>
          <a:bodyPr anchor="ctr">
            <a:normAutofit/>
          </a:bodyPr>
          <a:lstStyle>
            <a:lvl1pPr algn="ctr">
              <a:defRPr sz="42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1021099A-6BAB-4C14-165A-563E526C4E05}"/>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93DDE7E2-8A76-900D-BB56-108A846068EC}"/>
              </a:ext>
            </a:extLst>
          </p:cNvPr>
          <p:cNvPicPr>
            <a:picLocks noChangeAspect="1"/>
          </p:cNvPicPr>
          <p:nvPr userDrawn="1"/>
        </p:nvPicPr>
        <p:blipFill>
          <a:blip r:embed="rId2" cstate="screen">
            <a:extLst>
              <a:ext uri="{28A0092B-C50C-407E-A947-70E740481C1C}">
                <a14:useLocalDpi xmlns:a14="http://schemas.microsoft.com/office/drawing/2010/main"/>
              </a:ext>
            </a:extLst>
          </a:blip>
          <a:srcRect t="47489" b="47489"/>
          <a:stretch/>
        </p:blipFill>
        <p:spPr>
          <a:xfrm>
            <a:off x="0" y="6245816"/>
            <a:ext cx="12192000" cy="612183"/>
          </a:xfrm>
          <a:prstGeom prst="rect">
            <a:avLst/>
          </a:prstGeom>
        </p:spPr>
      </p:pic>
      <p:sp>
        <p:nvSpPr>
          <p:cNvPr id="10" name="Rectangle 9">
            <a:extLst>
              <a:ext uri="{FF2B5EF4-FFF2-40B4-BE49-F238E27FC236}">
                <a16:creationId xmlns:a16="http://schemas.microsoft.com/office/drawing/2014/main" id="{EEDFABF9-5540-0B3C-21E6-AEA7F142721D}"/>
              </a:ext>
            </a:extLst>
          </p:cNvPr>
          <p:cNvSpPr/>
          <p:nvPr userDrawn="1"/>
        </p:nvSpPr>
        <p:spPr>
          <a:xfrm>
            <a:off x="0" y="6174563"/>
            <a:ext cx="12192000" cy="1425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5438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7553B8-6FCB-67D4-2197-0CC08BC06F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1566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AFEFB-6306-280C-5544-27FDCB3B2A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7553B8-6FCB-67D4-2197-0CC08BC06F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1385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5500F6-54A9-C200-0B68-F31B8D82028D}"/>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1BAB54-73C9-5875-0C15-F70CDE291E2F}"/>
              </a:ext>
            </a:extLst>
          </p:cNvPr>
          <p:cNvSpPr>
            <a:spLocks noGrp="1"/>
          </p:cNvSpPr>
          <p:nvPr>
            <p:ph type="title"/>
          </p:nvPr>
        </p:nvSpPr>
        <p:spPr>
          <a:xfrm>
            <a:off x="831850" y="1709739"/>
            <a:ext cx="10515600" cy="1719262"/>
          </a:xfrm>
        </p:spPr>
        <p:txBody>
          <a:bodyPr anchor="ctr">
            <a:normAutofit/>
          </a:bodyPr>
          <a:lstStyle>
            <a:lvl1pPr algn="ctr">
              <a:defRPr sz="42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805284D8-86FC-529F-8CA6-EC2065AEA470}"/>
              </a:ext>
            </a:extLst>
          </p:cNvPr>
          <p:cNvSpPr>
            <a:spLocks noGrp="1"/>
          </p:cNvSpPr>
          <p:nvPr>
            <p:ph type="body" idx="1"/>
          </p:nvPr>
        </p:nvSpPr>
        <p:spPr>
          <a:xfrm>
            <a:off x="831850" y="3506387"/>
            <a:ext cx="10515600" cy="683873"/>
          </a:xfrm>
        </p:spPr>
        <p:txBody>
          <a:bodyPr anchor="ct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a:extLst>
              <a:ext uri="{FF2B5EF4-FFF2-40B4-BE49-F238E27FC236}">
                <a16:creationId xmlns:a16="http://schemas.microsoft.com/office/drawing/2014/main" id="{1E5194EA-0E2B-F5E0-2DB3-E2B89AD6E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4924" t="55418" b="40494"/>
          <a:stretch/>
        </p:blipFill>
        <p:spPr>
          <a:xfrm>
            <a:off x="0" y="6272212"/>
            <a:ext cx="12192000" cy="585788"/>
          </a:xfrm>
          <a:prstGeom prst="rect">
            <a:avLst/>
          </a:prstGeom>
          <a:ln>
            <a:noFill/>
          </a:ln>
        </p:spPr>
      </p:pic>
      <p:sp>
        <p:nvSpPr>
          <p:cNvPr id="4" name="Rectangle 3">
            <a:extLst>
              <a:ext uri="{FF2B5EF4-FFF2-40B4-BE49-F238E27FC236}">
                <a16:creationId xmlns:a16="http://schemas.microsoft.com/office/drawing/2014/main" id="{A5E79AFF-24DC-1943-5A33-FF4F6B28A7C4}"/>
              </a:ext>
            </a:extLst>
          </p:cNvPr>
          <p:cNvSpPr/>
          <p:nvPr userDrawn="1"/>
        </p:nvSpPr>
        <p:spPr>
          <a:xfrm>
            <a:off x="0" y="6205491"/>
            <a:ext cx="12192000" cy="1420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9089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CE489E-F72C-6EB0-0C14-46452831E0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E4AF8F-B738-8600-0C75-F7229BD997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a:extLst>
              <a:ext uri="{FF2B5EF4-FFF2-40B4-BE49-F238E27FC236}">
                <a16:creationId xmlns:a16="http://schemas.microsoft.com/office/drawing/2014/main" id="{D6C786EB-4BD2-64C6-7B2E-D2982B4777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2028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63874-A346-0507-4D2D-023FB12B12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6D8016-C2B5-1EF3-D750-7E2725CFF562}"/>
              </a:ext>
            </a:extLst>
          </p:cNvPr>
          <p:cNvSpPr>
            <a:spLocks noGrp="1"/>
          </p:cNvSpPr>
          <p:nvPr>
            <p:ph type="body" idx="1"/>
          </p:nvPr>
        </p:nvSpPr>
        <p:spPr>
          <a:xfrm>
            <a:off x="839788" y="1681163"/>
            <a:ext cx="5157787" cy="823912"/>
          </a:xfrm>
        </p:spPr>
        <p:txBody>
          <a:bodyPr anchor="ct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B8C7CA-DAF7-6608-88D6-2675CFDA17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AA18F7-BAAC-A027-A30E-50567EEC3752}"/>
              </a:ext>
            </a:extLst>
          </p:cNvPr>
          <p:cNvSpPr>
            <a:spLocks noGrp="1"/>
          </p:cNvSpPr>
          <p:nvPr>
            <p:ph type="body" sz="quarter" idx="3"/>
          </p:nvPr>
        </p:nvSpPr>
        <p:spPr>
          <a:xfrm>
            <a:off x="6172200" y="1681163"/>
            <a:ext cx="5183188" cy="823912"/>
          </a:xfrm>
        </p:spPr>
        <p:txBody>
          <a:bodyPr anchor="ct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F548D1-A50A-33D2-1D5B-5C0683DC07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9563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1EE57-F736-6C37-4F9E-E49462B7D0F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28017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0614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6442B-357F-A81A-A2AD-1B9BE40098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FE9D44-C3AD-F23B-7534-8FE3AF4179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E66533-992E-60CB-6BEC-00A0A4C9A9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90122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76A1E-3674-8D0C-E603-13C618BB9A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573571-E461-6EF7-C146-AFEB0676B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7353CDE-DF56-A716-5387-670F59F09B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47205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7CAAEE-FB23-2501-3E99-BFD395027496}"/>
              </a:ext>
            </a:extLst>
          </p:cNvPr>
          <p:cNvPicPr>
            <a:picLocks noChangeAspect="1"/>
          </p:cNvPicPr>
          <p:nvPr userDrawn="1"/>
        </p:nvPicPr>
        <p:blipFill>
          <a:blip r:embed="rId12">
            <a:alphaModFix amt="5000"/>
          </a:blip>
          <a:stretch>
            <a:fillRect/>
          </a:stretch>
        </p:blipFill>
        <p:spPr>
          <a:xfrm>
            <a:off x="5354002" y="2636876"/>
            <a:ext cx="8427560" cy="3789574"/>
          </a:xfrm>
          <a:prstGeom prst="rect">
            <a:avLst/>
          </a:prstGeom>
        </p:spPr>
      </p:pic>
      <p:sp>
        <p:nvSpPr>
          <p:cNvPr id="8" name="Rectangle 7">
            <a:extLst>
              <a:ext uri="{FF2B5EF4-FFF2-40B4-BE49-F238E27FC236}">
                <a16:creationId xmlns:a16="http://schemas.microsoft.com/office/drawing/2014/main" id="{A25011B6-0D93-A3A7-22F4-38FA5C761339}"/>
              </a:ext>
            </a:extLst>
          </p:cNvPr>
          <p:cNvSpPr/>
          <p:nvPr userDrawn="1"/>
        </p:nvSpPr>
        <p:spPr>
          <a:xfrm>
            <a:off x="0" y="6274965"/>
            <a:ext cx="12192000" cy="583035"/>
          </a:xfrm>
          <a:prstGeom prst="rect">
            <a:avLst/>
          </a:prstGeom>
          <a:solidFill>
            <a:srgbClr val="7CB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021E8A7-3CF0-A834-4520-2FD7310A45CA}"/>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3048000" y="6349712"/>
            <a:ext cx="6096000" cy="433541"/>
          </a:xfrm>
          <a:prstGeom prst="rect">
            <a:avLst/>
          </a:prstGeom>
        </p:spPr>
      </p:pic>
      <p:sp>
        <p:nvSpPr>
          <p:cNvPr id="10" name="Rectangle 9">
            <a:extLst>
              <a:ext uri="{FF2B5EF4-FFF2-40B4-BE49-F238E27FC236}">
                <a16:creationId xmlns:a16="http://schemas.microsoft.com/office/drawing/2014/main" id="{4CA3B68B-C8D1-2A06-DA51-DD8F7E006E01}"/>
              </a:ext>
            </a:extLst>
          </p:cNvPr>
          <p:cNvSpPr/>
          <p:nvPr userDrawn="1"/>
        </p:nvSpPr>
        <p:spPr>
          <a:xfrm>
            <a:off x="0" y="0"/>
            <a:ext cx="1658679" cy="233916"/>
          </a:xfrm>
          <a:prstGeom prst="rect">
            <a:avLst/>
          </a:prstGeom>
          <a:solidFill>
            <a:srgbClr val="0B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55F28D10-7B79-756C-E3DA-365EB386B4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7FF5D8-6929-28A0-5FFA-46B61F9748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68263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3600" b="0" i="0" kern="1200">
          <a:solidFill>
            <a:srgbClr val="DB4326"/>
          </a:solidFill>
          <a:latin typeface="Sanchez" panose="02000000000000000000"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s/_rels/slide1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emf"/><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emf"/><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chart" Target="../charts/chart10.xml"/></Relationships>
</file>

<file path=ppt/slides/_rels/slide26.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chart" Target="../charts/chart14.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6.em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emf"/><Relationship Id="rId1" Type="http://schemas.openxmlformats.org/officeDocument/2006/relationships/slideLayout" Target="../slideLayouts/slideLayout4.xml"/><Relationship Id="rId6" Type="http://schemas.openxmlformats.org/officeDocument/2006/relationships/image" Target="../media/image2.emf"/><Relationship Id="rId5" Type="http://schemas.openxmlformats.org/officeDocument/2006/relationships/image" Target="../media/image4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em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51.emf"/><Relationship Id="rId4" Type="http://schemas.openxmlformats.org/officeDocument/2006/relationships/image" Target="../media/image50.jpeg"/></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3.emf"/><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emf"/><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emf"/><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620C030-2D59-CE22-98C4-9346AF82442B}"/>
              </a:ext>
              <a:ext uri="{C183D7F6-B498-43B3-948B-1728B52AA6E4}">
                <adec:decorative xmlns:adec="http://schemas.microsoft.com/office/drawing/2017/decorative" val="1"/>
              </a:ext>
            </a:extLst>
          </p:cNvPr>
          <p:cNvSpPr/>
          <p:nvPr/>
        </p:nvSpPr>
        <p:spPr>
          <a:xfrm>
            <a:off x="0" y="0"/>
            <a:ext cx="12192001"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AD2BAA7B-20FE-19BE-580F-F56242B82191}"/>
              </a:ext>
              <a:ext uri="{C183D7F6-B498-43B3-948B-1728B52AA6E4}">
                <adec:decorative xmlns:adec="http://schemas.microsoft.com/office/drawing/2017/decorative" val="1"/>
              </a:ext>
            </a:extLst>
          </p:cNvPr>
          <p:cNvPicPr>
            <a:picLocks noChangeAspect="1"/>
          </p:cNvPicPr>
          <p:nvPr/>
        </p:nvPicPr>
        <p:blipFill rotWithShape="1">
          <a:blip r:embed="rId4" cstate="screen">
            <a:alphaModFix amt="15000"/>
            <a:extLst>
              <a:ext uri="{28A0092B-C50C-407E-A947-70E740481C1C}">
                <a14:useLocalDpi xmlns:a14="http://schemas.microsoft.com/office/drawing/2010/main"/>
              </a:ext>
            </a:extLst>
          </a:blip>
          <a:srcRect l="35803" t="10246" r="-660" b="60630"/>
          <a:stretch/>
        </p:blipFill>
        <p:spPr>
          <a:xfrm>
            <a:off x="13448" y="-80684"/>
            <a:ext cx="12317506" cy="5649485"/>
          </a:xfrm>
          <a:prstGeom prst="rect">
            <a:avLst/>
          </a:prstGeom>
        </p:spPr>
      </p:pic>
      <p:sp>
        <p:nvSpPr>
          <p:cNvPr id="21" name="Rectangle 20">
            <a:extLst>
              <a:ext uri="{FF2B5EF4-FFF2-40B4-BE49-F238E27FC236}">
                <a16:creationId xmlns:a16="http://schemas.microsoft.com/office/drawing/2014/main" id="{8DA3016E-D421-8B17-3086-C3EC853BA753}"/>
              </a:ext>
              <a:ext uri="{C183D7F6-B498-43B3-948B-1728B52AA6E4}">
                <adec:decorative xmlns:adec="http://schemas.microsoft.com/office/drawing/2017/decorative" val="1"/>
              </a:ext>
            </a:extLst>
          </p:cNvPr>
          <p:cNvSpPr/>
          <p:nvPr/>
        </p:nvSpPr>
        <p:spPr>
          <a:xfrm>
            <a:off x="0" y="5405378"/>
            <a:ext cx="12192000" cy="1452622"/>
          </a:xfrm>
          <a:prstGeom prst="rect">
            <a:avLst/>
          </a:prstGeom>
          <a:solidFill>
            <a:srgbClr val="7CB7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Pikes Peak State College Logo.">
            <a:extLst>
              <a:ext uri="{FF2B5EF4-FFF2-40B4-BE49-F238E27FC236}">
                <a16:creationId xmlns:a16="http://schemas.microsoft.com/office/drawing/2014/main" id="{8671D7C7-6665-9E8A-BFD4-DA745605D119}"/>
              </a:ext>
            </a:extLst>
          </p:cNvPr>
          <p:cNvPicPr>
            <a:picLocks noChangeAspect="1"/>
          </p:cNvPicPr>
          <p:nvPr/>
        </p:nvPicPr>
        <p:blipFill>
          <a:blip r:embed="rId5"/>
          <a:srcRect/>
          <a:stretch/>
        </p:blipFill>
        <p:spPr>
          <a:xfrm>
            <a:off x="7160979" y="5705334"/>
            <a:ext cx="4199361" cy="852707"/>
          </a:xfrm>
          <a:prstGeom prst="rect">
            <a:avLst/>
          </a:prstGeom>
        </p:spPr>
      </p:pic>
      <p:cxnSp>
        <p:nvCxnSpPr>
          <p:cNvPr id="23" name="Straight Connector 22">
            <a:extLst>
              <a:ext uri="{FF2B5EF4-FFF2-40B4-BE49-F238E27FC236}">
                <a16:creationId xmlns:a16="http://schemas.microsoft.com/office/drawing/2014/main" id="{66628023-F158-49AE-9589-8EAE86A124B3}"/>
              </a:ext>
              <a:ext uri="{C183D7F6-B498-43B3-948B-1728B52AA6E4}">
                <adec:decorative xmlns:adec="http://schemas.microsoft.com/office/drawing/2017/decorative" val="1"/>
              </a:ext>
            </a:extLst>
          </p:cNvPr>
          <p:cNvCxnSpPr>
            <a:cxnSpLocks/>
          </p:cNvCxnSpPr>
          <p:nvPr/>
        </p:nvCxnSpPr>
        <p:spPr>
          <a:xfrm>
            <a:off x="7013524" y="2817416"/>
            <a:ext cx="4564026" cy="0"/>
          </a:xfrm>
          <a:prstGeom prst="line">
            <a:avLst/>
          </a:prstGeom>
          <a:ln w="38100">
            <a:solidFill>
              <a:srgbClr val="7CB742"/>
            </a:solidFill>
          </a:ln>
        </p:spPr>
        <p:style>
          <a:lnRef idx="3">
            <a:schemeClr val="accent1"/>
          </a:lnRef>
          <a:fillRef idx="0">
            <a:schemeClr val="accent1"/>
          </a:fillRef>
          <a:effectRef idx="2">
            <a:schemeClr val="accent1"/>
          </a:effectRef>
          <a:fontRef idx="minor">
            <a:schemeClr val="tx1"/>
          </a:fontRef>
        </p:style>
      </p:cxnSp>
      <p:pic>
        <p:nvPicPr>
          <p:cNvPr id="32" name="Picture 31">
            <a:extLst>
              <a:ext uri="{FF2B5EF4-FFF2-40B4-BE49-F238E27FC236}">
                <a16:creationId xmlns:a16="http://schemas.microsoft.com/office/drawing/2014/main" id="{5746305E-8BEE-CACF-D376-8C46CBEED806}"/>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rot="21322818">
            <a:off x="-1192695" y="180658"/>
            <a:ext cx="8194843" cy="8048941"/>
          </a:xfrm>
          <a:prstGeom prst="rect">
            <a:avLst/>
          </a:prstGeom>
        </p:spPr>
      </p:pic>
      <p:pic>
        <p:nvPicPr>
          <p:cNvPr id="4" name="Picture 3" descr="Image of two smiling female students.">
            <a:extLst>
              <a:ext uri="{FF2B5EF4-FFF2-40B4-BE49-F238E27FC236}">
                <a16:creationId xmlns:a16="http://schemas.microsoft.com/office/drawing/2014/main" id="{C965FCAC-C4B4-26F8-997B-5949DE77C7D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0326" y="844269"/>
            <a:ext cx="6967204" cy="6858000"/>
          </a:xfrm>
          <a:prstGeom prst="rect">
            <a:avLst/>
          </a:prstGeom>
        </p:spPr>
      </p:pic>
      <p:sp>
        <p:nvSpPr>
          <p:cNvPr id="11" name="Title 10">
            <a:extLst>
              <a:ext uri="{FF2B5EF4-FFF2-40B4-BE49-F238E27FC236}">
                <a16:creationId xmlns:a16="http://schemas.microsoft.com/office/drawing/2014/main" id="{AAA32F57-8B86-DBD3-4A3B-7E5DF4A7A96C}"/>
              </a:ext>
            </a:extLst>
          </p:cNvPr>
          <p:cNvSpPr txBox="1">
            <a:spLocks noGrp="1"/>
          </p:cNvSpPr>
          <p:nvPr>
            <p:ph type="title" idx="4294967295"/>
          </p:nvPr>
        </p:nvSpPr>
        <p:spPr>
          <a:xfrm>
            <a:off x="6400799" y="1289199"/>
            <a:ext cx="5777753" cy="26161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A3A5F"/>
                </a:solidFill>
                <a:effectLst/>
                <a:uLnTx/>
                <a:uFillTx/>
                <a:latin typeface="Sanchez"/>
                <a:ea typeface="+mn-ea"/>
                <a:cs typeface="+mn-cs"/>
              </a:rPr>
              <a:t>Professional Development Week</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0A3A5F"/>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A3A5F"/>
                </a:solidFill>
                <a:effectLst/>
                <a:uLnTx/>
                <a:uFillTx/>
                <a:latin typeface="+mn-lt"/>
                <a:ea typeface="+mn-ea"/>
                <a:cs typeface="Calibri"/>
              </a:rPr>
              <a:t>President’s Address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A3A5F"/>
                </a:solidFill>
                <a:effectLst/>
                <a:uLnTx/>
                <a:uFillTx/>
                <a:latin typeface="+mn-lt"/>
                <a:ea typeface="+mn-ea"/>
                <a:cs typeface="Calibri"/>
              </a:rPr>
              <a:t>Spring 2024</a:t>
            </a:r>
          </a:p>
        </p:txBody>
      </p:sp>
    </p:spTree>
    <p:extLst>
      <p:ext uri="{BB962C8B-B14F-4D97-AF65-F5344CB8AC3E}">
        <p14:creationId xmlns:p14="http://schemas.microsoft.com/office/powerpoint/2010/main" val="3899975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0" fill="hold">
                                          <p:stCondLst>
                                            <p:cond delay="0"/>
                                          </p:stCondLst>
                                        </p:cTn>
                                        <p:tgtEl>
                                          <p:spTgt spid="32"/>
                                        </p:tgtEl>
                                        <p:attrNameLst>
                                          <p:attrName>r</p:attrName>
                                        </p:attrNameLst>
                                      </p:cBhvr>
                                    </p:animRot>
                                    <p:animRot by="-240000">
                                      <p:cBhvr>
                                        <p:cTn id="7" dur="4000" fill="hold">
                                          <p:stCondLst>
                                            <p:cond delay="4000"/>
                                          </p:stCondLst>
                                        </p:cTn>
                                        <p:tgtEl>
                                          <p:spTgt spid="32"/>
                                        </p:tgtEl>
                                        <p:attrNameLst>
                                          <p:attrName>r</p:attrName>
                                        </p:attrNameLst>
                                      </p:cBhvr>
                                    </p:animRot>
                                    <p:animRot by="240000">
                                      <p:cBhvr>
                                        <p:cTn id="8" dur="4000" fill="hold">
                                          <p:stCondLst>
                                            <p:cond delay="8000"/>
                                          </p:stCondLst>
                                        </p:cTn>
                                        <p:tgtEl>
                                          <p:spTgt spid="32"/>
                                        </p:tgtEl>
                                        <p:attrNameLst>
                                          <p:attrName>r</p:attrName>
                                        </p:attrNameLst>
                                      </p:cBhvr>
                                    </p:animRot>
                                    <p:animRot by="-240000">
                                      <p:cBhvr>
                                        <p:cTn id="9" dur="4000" fill="hold">
                                          <p:stCondLst>
                                            <p:cond delay="12000"/>
                                          </p:stCondLst>
                                        </p:cTn>
                                        <p:tgtEl>
                                          <p:spTgt spid="32"/>
                                        </p:tgtEl>
                                        <p:attrNameLst>
                                          <p:attrName>r</p:attrName>
                                        </p:attrNameLst>
                                      </p:cBhvr>
                                    </p:animRot>
                                    <p:animRot by="120000">
                                      <p:cBhvr>
                                        <p:cTn id="10" dur="4000" fill="hold">
                                          <p:stCondLst>
                                            <p:cond delay="160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3FE5512-FB54-4961-AA55-E3E4412AD39C}"/>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65761" y="1914780"/>
            <a:ext cx="1260478" cy="1257997"/>
          </a:xfrm>
          <a:prstGeom prst="rect">
            <a:avLst/>
          </a:prstGeom>
        </p:spPr>
      </p:pic>
      <p:sp>
        <p:nvSpPr>
          <p:cNvPr id="3" name="Title 2">
            <a:extLst>
              <a:ext uri="{FF2B5EF4-FFF2-40B4-BE49-F238E27FC236}">
                <a16:creationId xmlns:a16="http://schemas.microsoft.com/office/drawing/2014/main" id="{EBB73A54-E578-3AB7-B383-8A7AC904F09F}"/>
              </a:ext>
            </a:extLst>
          </p:cNvPr>
          <p:cNvSpPr>
            <a:spLocks noGrp="1"/>
          </p:cNvSpPr>
          <p:nvPr>
            <p:ph type="title"/>
          </p:nvPr>
        </p:nvSpPr>
        <p:spPr>
          <a:xfrm>
            <a:off x="831850" y="3057048"/>
            <a:ext cx="10515600" cy="1719262"/>
          </a:xfrm>
        </p:spPr>
        <p:txBody>
          <a:bodyPr>
            <a:normAutofit/>
          </a:bodyPr>
          <a:lstStyle/>
          <a:p>
            <a:r>
              <a:rPr lang="en-US" sz="4800" dirty="0"/>
              <a:t>Budget and Staffing</a:t>
            </a:r>
          </a:p>
        </p:txBody>
      </p:sp>
    </p:spTree>
    <p:extLst>
      <p:ext uri="{BB962C8B-B14F-4D97-AF65-F5344CB8AC3E}">
        <p14:creationId xmlns:p14="http://schemas.microsoft.com/office/powerpoint/2010/main" val="2312077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ggy bank with money in it.">
            <a:extLst>
              <a:ext uri="{FF2B5EF4-FFF2-40B4-BE49-F238E27FC236}">
                <a16:creationId xmlns:a16="http://schemas.microsoft.com/office/drawing/2014/main" id="{F10E853A-36E2-D61C-DEBC-52FB8635C66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44587" y="811086"/>
            <a:ext cx="6264728" cy="5462684"/>
          </a:xfrm>
          <a:prstGeom prst="rect">
            <a:avLst/>
          </a:prstGeom>
        </p:spPr>
      </p:pic>
      <p:sp>
        <p:nvSpPr>
          <p:cNvPr id="2" name="TextBox 1">
            <a:extLst>
              <a:ext uri="{FF2B5EF4-FFF2-40B4-BE49-F238E27FC236}">
                <a16:creationId xmlns:a16="http://schemas.microsoft.com/office/drawing/2014/main" id="{EE431674-91A1-AF10-0182-873B13A6EF3F}"/>
              </a:ext>
            </a:extLst>
          </p:cNvPr>
          <p:cNvSpPr txBox="1"/>
          <p:nvPr/>
        </p:nvSpPr>
        <p:spPr>
          <a:xfrm>
            <a:off x="473788" y="1079907"/>
            <a:ext cx="8989189" cy="50475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spcBef>
                <a:spcPts val="1200"/>
              </a:spcBef>
            </a:pPr>
            <a:r>
              <a:rPr lang="en-US" b="1" i="0" u="none" strike="noStrike" dirty="0">
                <a:solidFill>
                  <a:srgbClr val="000000"/>
                </a:solidFill>
                <a:effectLst/>
                <a:latin typeface="Calibri" panose="020F0502020204030204" pitchFamily="34" charset="0"/>
                <a:cs typeface="Calibri" panose="020F0502020204030204" pitchFamily="34" charset="0"/>
              </a:rPr>
              <a:t>As we budget for next year we have to keep these items in mind:</a:t>
            </a:r>
          </a:p>
          <a:p>
            <a:pPr marL="342900" indent="-342900" algn="l">
              <a:spcBef>
                <a:spcPts val="600"/>
              </a:spcBef>
              <a:buFont typeface="Arial" panose="020B0604020202020204" pitchFamily="34" charset="0"/>
              <a:buChar char="•"/>
            </a:pPr>
            <a:r>
              <a:rPr lang="en-US" b="0" i="0" u="none" strike="noStrike" dirty="0">
                <a:solidFill>
                  <a:srgbClr val="000000"/>
                </a:solidFill>
                <a:effectLst/>
                <a:latin typeface="Calibri" panose="020F0502020204030204" pitchFamily="34" charset="0"/>
                <a:cs typeface="Calibri" panose="020F0502020204030204" pitchFamily="34" charset="0"/>
              </a:rPr>
              <a:t>The governor is recommending a 2.5% increase in the budget </a:t>
            </a:r>
            <a:br>
              <a:rPr lang="en-US" b="0" i="0" u="none" strike="noStrike" dirty="0">
                <a:solidFill>
                  <a:srgbClr val="000000"/>
                </a:solidFill>
                <a:effectLst/>
                <a:latin typeface="Calibri" panose="020F0502020204030204" pitchFamily="34" charset="0"/>
                <a:cs typeface="Calibri" panose="020F0502020204030204" pitchFamily="34" charset="0"/>
              </a:rPr>
            </a:br>
            <a:r>
              <a:rPr lang="en-US" b="0" i="0" u="none" strike="noStrike" dirty="0">
                <a:solidFill>
                  <a:srgbClr val="000000"/>
                </a:solidFill>
                <a:effectLst/>
                <a:latin typeface="Calibri" panose="020F0502020204030204" pitchFamily="34" charset="0"/>
                <a:cs typeface="Calibri" panose="020F0502020204030204" pitchFamily="34" charset="0"/>
              </a:rPr>
              <a:t>for higher education.</a:t>
            </a:r>
          </a:p>
          <a:p>
            <a:pPr marL="342900" indent="-342900" algn="l">
              <a:spcBef>
                <a:spcPts val="1200"/>
              </a:spcBef>
              <a:buFont typeface="Arial" panose="020B0604020202020204" pitchFamily="34" charset="0"/>
              <a:buChar char="•"/>
            </a:pPr>
            <a:r>
              <a:rPr lang="en-US" b="0" i="0" u="none" strike="noStrike" dirty="0">
                <a:solidFill>
                  <a:srgbClr val="000000"/>
                </a:solidFill>
                <a:effectLst/>
                <a:latin typeface="Calibri" panose="020F0502020204030204" pitchFamily="34" charset="0"/>
                <a:cs typeface="Calibri" panose="020F0502020204030204" pitchFamily="34" charset="0"/>
              </a:rPr>
              <a:t>Non-personnel operating costs (e.g. utilities, facilities, IT infrastructure) </a:t>
            </a:r>
            <a:br>
              <a:rPr lang="en-US" b="0" i="0" u="none" strike="noStrike" dirty="0">
                <a:solidFill>
                  <a:srgbClr val="000000"/>
                </a:solidFill>
                <a:effectLst/>
                <a:latin typeface="Calibri" panose="020F0502020204030204" pitchFamily="34" charset="0"/>
                <a:cs typeface="Calibri" panose="020F0502020204030204" pitchFamily="34" charset="0"/>
              </a:rPr>
            </a:br>
            <a:r>
              <a:rPr lang="en-US" b="0" i="0" u="none" strike="noStrike" dirty="0">
                <a:solidFill>
                  <a:srgbClr val="000000"/>
                </a:solidFill>
                <a:effectLst/>
                <a:latin typeface="Calibri" panose="020F0502020204030204" pitchFamily="34" charset="0"/>
                <a:cs typeface="Calibri" panose="020F0502020204030204" pitchFamily="34" charset="0"/>
              </a:rPr>
              <a:t>are up 13% from last year.</a:t>
            </a:r>
          </a:p>
          <a:p>
            <a:pPr algn="l">
              <a:spcBef>
                <a:spcPts val="1200"/>
              </a:spcBef>
            </a:pPr>
            <a:r>
              <a:rPr lang="en-US" b="1" i="0" u="none" strike="noStrike" dirty="0">
                <a:solidFill>
                  <a:srgbClr val="000000"/>
                </a:solidFill>
                <a:effectLst/>
                <a:latin typeface="Calibri" panose="020F0502020204030204" pitchFamily="34" charset="0"/>
                <a:cs typeface="Calibri" panose="020F0502020204030204" pitchFamily="34" charset="0"/>
              </a:rPr>
              <a:t>Projecting Personnel Costs:</a:t>
            </a:r>
          </a:p>
          <a:p>
            <a:pPr marL="342900" indent="-342900" algn="l">
              <a:spcBef>
                <a:spcPts val="600"/>
              </a:spcBef>
              <a:buFont typeface="Arial" panose="020B0604020202020204" pitchFamily="34" charset="0"/>
              <a:buChar char="•"/>
            </a:pPr>
            <a:r>
              <a:rPr lang="en-US" b="0" i="0" u="none" strike="noStrike" dirty="0">
                <a:solidFill>
                  <a:srgbClr val="000000"/>
                </a:solidFill>
                <a:effectLst/>
                <a:latin typeface="Calibri" panose="020F0502020204030204" pitchFamily="34" charset="0"/>
                <a:cs typeface="Calibri" panose="020F0502020204030204" pitchFamily="34" charset="0"/>
              </a:rPr>
              <a:t>This year we're on track to spend 6% more on personnel costs </a:t>
            </a:r>
            <a:br>
              <a:rPr lang="en-US" b="0" i="0" u="none" strike="noStrike" dirty="0">
                <a:solidFill>
                  <a:srgbClr val="000000"/>
                </a:solidFill>
                <a:effectLst/>
                <a:latin typeface="Calibri" panose="020F0502020204030204" pitchFamily="34" charset="0"/>
                <a:cs typeface="Calibri" panose="020F0502020204030204" pitchFamily="34" charset="0"/>
              </a:rPr>
            </a:br>
            <a:r>
              <a:rPr lang="en-US" b="0" i="0" u="none" strike="noStrike" dirty="0">
                <a:solidFill>
                  <a:srgbClr val="000000"/>
                </a:solidFill>
                <a:effectLst/>
                <a:latin typeface="Calibri" panose="020F0502020204030204" pitchFamily="34" charset="0"/>
                <a:cs typeface="Calibri" panose="020F0502020204030204" pitchFamily="34" charset="0"/>
              </a:rPr>
              <a:t>than we did last year.</a:t>
            </a:r>
          </a:p>
          <a:p>
            <a:pPr marL="342900" indent="-342900" algn="l">
              <a:spcBef>
                <a:spcPts val="1200"/>
              </a:spcBef>
              <a:buFont typeface="Arial" panose="020B0604020202020204" pitchFamily="34" charset="0"/>
              <a:buChar char="•"/>
            </a:pPr>
            <a:r>
              <a:rPr lang="en-US" b="0" i="0" u="none" strike="noStrike" dirty="0">
                <a:solidFill>
                  <a:srgbClr val="000000"/>
                </a:solidFill>
                <a:effectLst/>
                <a:latin typeface="Calibri" panose="020F0502020204030204" pitchFamily="34" charset="0"/>
                <a:cs typeface="Calibri" panose="020F0502020204030204" pitchFamily="34" charset="0"/>
              </a:rPr>
              <a:t>Each 1% of salary increases equates to around $400,000 in total </a:t>
            </a:r>
            <a:br>
              <a:rPr lang="en-US" b="0" i="0" u="none" strike="noStrike" dirty="0">
                <a:solidFill>
                  <a:srgbClr val="000000"/>
                </a:solidFill>
                <a:effectLst/>
                <a:latin typeface="Calibri" panose="020F0502020204030204" pitchFamily="34" charset="0"/>
                <a:cs typeface="Calibri" panose="020F0502020204030204" pitchFamily="34" charset="0"/>
              </a:rPr>
            </a:br>
            <a:r>
              <a:rPr lang="en-US" b="0" i="0" u="none" strike="noStrike" dirty="0">
                <a:solidFill>
                  <a:srgbClr val="000000"/>
                </a:solidFill>
                <a:effectLst/>
                <a:latin typeface="Calibri" panose="020F0502020204030204" pitchFamily="34" charset="0"/>
                <a:cs typeface="Calibri" panose="020F0502020204030204" pitchFamily="34" charset="0"/>
              </a:rPr>
              <a:t>compensation for both APT and Faculty.</a:t>
            </a:r>
          </a:p>
          <a:p>
            <a:pPr marL="342900" indent="-342900" algn="l">
              <a:spcBef>
                <a:spcPts val="1200"/>
              </a:spcBef>
              <a:buFont typeface="Arial" panose="020B0604020202020204" pitchFamily="34" charset="0"/>
              <a:buChar char="•"/>
            </a:pPr>
            <a:r>
              <a:rPr lang="en-US" b="0" i="0" u="none" strike="noStrike" dirty="0">
                <a:solidFill>
                  <a:srgbClr val="000000"/>
                </a:solidFill>
                <a:effectLst/>
                <a:latin typeface="Calibri" panose="020F0502020204030204" pitchFamily="34" charset="0"/>
                <a:cs typeface="Calibri" panose="020F0502020204030204" pitchFamily="34" charset="0"/>
              </a:rPr>
              <a:t>For example, a 2.5% increase in salary equates to around $2.2 million </a:t>
            </a:r>
            <a:br>
              <a:rPr lang="en-US" b="0" i="0" u="none" strike="noStrike" dirty="0">
                <a:solidFill>
                  <a:srgbClr val="000000"/>
                </a:solidFill>
                <a:effectLst/>
                <a:latin typeface="Calibri" panose="020F0502020204030204" pitchFamily="34" charset="0"/>
                <a:cs typeface="Calibri" panose="020F0502020204030204" pitchFamily="34" charset="0"/>
              </a:rPr>
            </a:br>
            <a:r>
              <a:rPr lang="en-US" b="0" i="0" u="none" strike="noStrike" dirty="0">
                <a:solidFill>
                  <a:srgbClr val="000000"/>
                </a:solidFill>
                <a:effectLst/>
                <a:latin typeface="Calibri" panose="020F0502020204030204" pitchFamily="34" charset="0"/>
                <a:cs typeface="Calibri" panose="020F0502020204030204" pitchFamily="34" charset="0"/>
              </a:rPr>
              <a:t>additional in total compensation.</a:t>
            </a:r>
          </a:p>
          <a:p>
            <a:pPr marL="342900" indent="-342900">
              <a:spcBef>
                <a:spcPts val="1200"/>
              </a:spcBef>
              <a:buFont typeface="Arial" panose="020B0604020202020204" pitchFamily="34" charset="0"/>
              <a:buChar char="•"/>
            </a:pPr>
            <a:r>
              <a:rPr lang="en-US" b="0" i="0" u="none" strike="noStrike" dirty="0">
                <a:solidFill>
                  <a:srgbClr val="000000"/>
                </a:solidFill>
                <a:effectLst/>
                <a:latin typeface="Calibri" panose="020F0502020204030204" pitchFamily="34" charset="0"/>
                <a:cs typeface="Calibri" panose="020F0502020204030204" pitchFamily="34" charset="0"/>
              </a:rPr>
              <a:t>Classified increases in salary equate to around $1.2M in total compensation.</a:t>
            </a:r>
          </a:p>
          <a:p>
            <a:pPr algn="l">
              <a:spcBef>
                <a:spcPts val="1200"/>
              </a:spcBef>
            </a:pPr>
            <a:r>
              <a:rPr lang="en-US" dirty="0">
                <a:solidFill>
                  <a:srgbClr val="000000"/>
                </a:solidFill>
                <a:latin typeface="Calibri" panose="020F0502020204030204" pitchFamily="34" charset="0"/>
                <a:cs typeface="Calibri" panose="020F0502020204030204" pitchFamily="34" charset="0"/>
              </a:rPr>
              <a:t>Townhall in February to explain in further detail and answer questions.</a:t>
            </a:r>
            <a:endParaRPr lang="en-US" b="0" i="0" u="none" strike="noStrike" dirty="0">
              <a:solidFill>
                <a:srgbClr val="000000"/>
              </a:solidFill>
              <a:effectLst/>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0B6DBC9F-4BF6-5CEE-35CC-9735E821F546}"/>
              </a:ext>
            </a:extLst>
          </p:cNvPr>
          <p:cNvSpPr txBox="1">
            <a:spLocks noGrp="1"/>
          </p:cNvSpPr>
          <p:nvPr>
            <p:ph type="title" idx="4294967295"/>
          </p:nvPr>
        </p:nvSpPr>
        <p:spPr>
          <a:xfrm>
            <a:off x="475292" y="423333"/>
            <a:ext cx="10515600" cy="5492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DB4326"/>
                </a:solidFill>
                <a:effectLst/>
                <a:uLnTx/>
                <a:uFillTx/>
                <a:latin typeface="Sanchez"/>
                <a:ea typeface="+mj-ea"/>
                <a:cs typeface="+mj-cs"/>
              </a:rPr>
              <a:t>Budget</a:t>
            </a:r>
            <a:endParaRPr kumimoji="0" lang="en-US" sz="3600" b="0" i="0" u="none" strike="noStrike" kern="1200" cap="none" spc="0" normalizeH="0" baseline="0" noProof="0" dirty="0">
              <a:ln>
                <a:noFill/>
              </a:ln>
              <a:solidFill>
                <a:srgbClr val="DB4326"/>
              </a:solidFill>
              <a:effectLst/>
              <a:uLnTx/>
              <a:uFillTx/>
              <a:latin typeface="Sanchez" panose="02000000000000000000" pitchFamily="2" charset="77"/>
              <a:ea typeface="+mj-ea"/>
              <a:cs typeface="+mj-cs"/>
            </a:endParaRPr>
          </a:p>
        </p:txBody>
      </p:sp>
    </p:spTree>
    <p:extLst>
      <p:ext uri="{BB962C8B-B14F-4D97-AF65-F5344CB8AC3E}">
        <p14:creationId xmlns:p14="http://schemas.microsoft.com/office/powerpoint/2010/main" val="610089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descr="APT vs Classified Table&#10;&#10;AY 2023&#10;APT | 203&#10;Classified | 115&#10;Total | 318&#10;% APT | 64%&#10;&#10;AY 2015&#10;APT | 144&#10;Classified | 250&#10;Total | 394&#10;% APT | 37%">
            <a:extLst>
              <a:ext uri="{FF2B5EF4-FFF2-40B4-BE49-F238E27FC236}">
                <a16:creationId xmlns:a16="http://schemas.microsoft.com/office/drawing/2014/main" id="{C81EA542-8BDC-0C1C-8FBD-5740794A82B0}"/>
              </a:ext>
            </a:extLst>
          </p:cNvPr>
          <p:cNvGraphicFramePr>
            <a:graphicFrameLocks noGrp="1"/>
          </p:cNvGraphicFramePr>
          <p:nvPr>
            <p:extLst>
              <p:ext uri="{D42A27DB-BD31-4B8C-83A1-F6EECF244321}">
                <p14:modId xmlns:p14="http://schemas.microsoft.com/office/powerpoint/2010/main" val="194339102"/>
              </p:ext>
            </p:extLst>
          </p:nvPr>
        </p:nvGraphicFramePr>
        <p:xfrm>
          <a:off x="3830594" y="4139515"/>
          <a:ext cx="4576806" cy="1136821"/>
        </p:xfrm>
        <a:graphic>
          <a:graphicData uri="http://schemas.openxmlformats.org/drawingml/2006/table">
            <a:tbl>
              <a:tblPr firstRow="1" firstCol="1" bandRow="1">
                <a:tableStyleId>{1E171933-4619-4E11-9A3F-F7608DF75F80}</a:tableStyleId>
              </a:tblPr>
              <a:tblGrid>
                <a:gridCol w="993318">
                  <a:extLst>
                    <a:ext uri="{9D8B030D-6E8A-4147-A177-3AD203B41FA5}">
                      <a16:colId xmlns:a16="http://schemas.microsoft.com/office/drawing/2014/main" val="3559949511"/>
                    </a:ext>
                  </a:extLst>
                </a:gridCol>
                <a:gridCol w="729271">
                  <a:extLst>
                    <a:ext uri="{9D8B030D-6E8A-4147-A177-3AD203B41FA5}">
                      <a16:colId xmlns:a16="http://schemas.microsoft.com/office/drawing/2014/main" val="2121988186"/>
                    </a:ext>
                  </a:extLst>
                </a:gridCol>
                <a:gridCol w="943023">
                  <a:extLst>
                    <a:ext uri="{9D8B030D-6E8A-4147-A177-3AD203B41FA5}">
                      <a16:colId xmlns:a16="http://schemas.microsoft.com/office/drawing/2014/main" val="577839151"/>
                    </a:ext>
                  </a:extLst>
                </a:gridCol>
                <a:gridCol w="955597">
                  <a:extLst>
                    <a:ext uri="{9D8B030D-6E8A-4147-A177-3AD203B41FA5}">
                      <a16:colId xmlns:a16="http://schemas.microsoft.com/office/drawing/2014/main" val="3165596769"/>
                    </a:ext>
                  </a:extLst>
                </a:gridCol>
                <a:gridCol w="955597">
                  <a:extLst>
                    <a:ext uri="{9D8B030D-6E8A-4147-A177-3AD203B41FA5}">
                      <a16:colId xmlns:a16="http://schemas.microsoft.com/office/drawing/2014/main" val="384722374"/>
                    </a:ext>
                  </a:extLst>
                </a:gridCol>
              </a:tblGrid>
              <a:tr h="407772">
                <a:tc>
                  <a:txBody>
                    <a:bodyPr/>
                    <a:lstStyle/>
                    <a:p>
                      <a:pPr marL="0" marR="0" algn="ctr">
                        <a:lnSpc>
                          <a:spcPct val="107000"/>
                        </a:lnSpc>
                        <a:spcBef>
                          <a:spcPts val="0"/>
                        </a:spcBef>
                        <a:spcAft>
                          <a:spcPts val="0"/>
                        </a:spcAft>
                      </a:pPr>
                      <a:r>
                        <a:rPr lang="en-US" sz="1400" kern="0" dirty="0">
                          <a:effectLst/>
                        </a:rPr>
                        <a:t>AY</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kern="0">
                          <a:effectLst/>
                        </a:rPr>
                        <a:t>APT</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kern="0">
                          <a:effectLst/>
                        </a:rPr>
                        <a:t>Classified</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kern="0">
                          <a:effectLst/>
                        </a:rPr>
                        <a:t>Total</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kern="0" dirty="0">
                          <a:effectLst/>
                        </a:rPr>
                        <a:t>% APT</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15389232"/>
                  </a:ext>
                </a:extLst>
              </a:tr>
              <a:tr h="345990">
                <a:tc>
                  <a:txBody>
                    <a:bodyPr/>
                    <a:lstStyle/>
                    <a:p>
                      <a:pPr marL="0" marR="0" algn="ctr">
                        <a:lnSpc>
                          <a:spcPct val="107000"/>
                        </a:lnSpc>
                        <a:spcBef>
                          <a:spcPts val="0"/>
                        </a:spcBef>
                        <a:spcAft>
                          <a:spcPts val="0"/>
                        </a:spcAft>
                      </a:pPr>
                      <a:r>
                        <a:rPr lang="en-US" sz="1400" kern="0">
                          <a:effectLst/>
                        </a:rPr>
                        <a:t>2023</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kern="0" dirty="0">
                          <a:effectLst/>
                        </a:rPr>
                        <a:t>203</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kern="0">
                          <a:effectLst/>
                        </a:rPr>
                        <a:t>115</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kern="0">
                          <a:effectLst/>
                        </a:rPr>
                        <a:t>318</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kern="0" dirty="0">
                          <a:solidFill>
                            <a:schemeClr val="tx1"/>
                          </a:solidFill>
                          <a:effectLst/>
                        </a:rPr>
                        <a:t>64%</a:t>
                      </a:r>
                      <a:endParaRPr lang="en-US" sz="14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050732314"/>
                  </a:ext>
                </a:extLst>
              </a:tr>
              <a:tr h="383059">
                <a:tc>
                  <a:txBody>
                    <a:bodyPr/>
                    <a:lstStyle/>
                    <a:p>
                      <a:pPr marL="0" marR="0" algn="ctr">
                        <a:lnSpc>
                          <a:spcPct val="107000"/>
                        </a:lnSpc>
                        <a:spcBef>
                          <a:spcPts val="0"/>
                        </a:spcBef>
                        <a:spcAft>
                          <a:spcPts val="0"/>
                        </a:spcAft>
                      </a:pPr>
                      <a:r>
                        <a:rPr lang="en-US" sz="1400" kern="0">
                          <a:effectLst/>
                        </a:rPr>
                        <a:t>2015</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kern="0">
                          <a:effectLst/>
                        </a:rPr>
                        <a:t>144</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kern="0">
                          <a:effectLst/>
                        </a:rPr>
                        <a:t>250</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kern="0">
                          <a:effectLst/>
                        </a:rPr>
                        <a:t>394</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400" b="1" kern="0" dirty="0">
                          <a:solidFill>
                            <a:schemeClr val="tx1"/>
                          </a:solidFill>
                          <a:effectLst/>
                        </a:rPr>
                        <a:t>37%</a:t>
                      </a:r>
                      <a:endParaRPr lang="en-US" sz="14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95178303"/>
                  </a:ext>
                </a:extLst>
              </a:tr>
            </a:tbl>
          </a:graphicData>
        </a:graphic>
      </p:graphicFrame>
      <p:graphicFrame>
        <p:nvGraphicFramePr>
          <p:cNvPr id="4" name="Table 3" descr="8 Years of Staffing at PPSC Table&#10;&#10;Fall 2023&#10;# of Full Time Instructional Staff | 187&#10;# of Part Time Instructional Staff | 412&#10;Instructional FTE | 324&#10;&#10;# of Full Time Non-Instructional Staff | 311&#10;# of Part Time Non-Instructional Staff | 7&#10;Non-Instructional FTE | 313&#10;&#10;Total FTE | 638&#10;Instructional FTE/Total FTE (%) | 51%&#10;&#10;Fall 2015&#10;# of Full Time Instructional Staff | 168&#10;# of Part Time Instructional Staff | 571&#10;Instructional FTE | 358&#10;&#10;# of Full Time Non-Instructional Staff | 358&#10;# of Part Time Non-Instructional Staff | 42&#10;Non-Instructional FTE | 372&#10;&#10;Total FTE | 730&#10;Instructional FTE/Total FTE (%) | 49%&#10;&#10;CHANGE&#10;# of Full Time Instructional Staff | +19&#10;# of Part Time Instructional Staff | -159&#10;Instructional FTE | -34&#10;&#10;# of Full Time Non-Instructional Staff | -47&#10;# of Part Time Non-Instructional Staff | -35&#10;Non-Instructional FTE | -59&#10;&#10;Total FTE | -93&#10;Instructional FTE/Total FTE (%) | +2%">
            <a:extLst>
              <a:ext uri="{FF2B5EF4-FFF2-40B4-BE49-F238E27FC236}">
                <a16:creationId xmlns:a16="http://schemas.microsoft.com/office/drawing/2014/main" id="{45D9BE16-2665-EA75-B802-CC2A962C23F2}"/>
              </a:ext>
            </a:extLst>
          </p:cNvPr>
          <p:cNvGraphicFramePr>
            <a:graphicFrameLocks noGrp="1"/>
          </p:cNvGraphicFramePr>
          <p:nvPr>
            <p:extLst>
              <p:ext uri="{D42A27DB-BD31-4B8C-83A1-F6EECF244321}">
                <p14:modId xmlns:p14="http://schemas.microsoft.com/office/powerpoint/2010/main" val="4218650474"/>
              </p:ext>
            </p:extLst>
          </p:nvPr>
        </p:nvGraphicFramePr>
        <p:xfrm>
          <a:off x="429654" y="1774006"/>
          <a:ext cx="11332691" cy="1833038"/>
        </p:xfrm>
        <a:graphic>
          <a:graphicData uri="http://schemas.openxmlformats.org/drawingml/2006/table">
            <a:tbl>
              <a:tblPr firstRow="1" firstCol="1" bandRow="1">
                <a:tableStyleId>{9DCAF9ED-07DC-4A11-8D7F-57B35C25682E}</a:tableStyleId>
              </a:tblPr>
              <a:tblGrid>
                <a:gridCol w="881380">
                  <a:extLst>
                    <a:ext uri="{9D8B030D-6E8A-4147-A177-3AD203B41FA5}">
                      <a16:colId xmlns:a16="http://schemas.microsoft.com/office/drawing/2014/main" val="3396172721"/>
                    </a:ext>
                  </a:extLst>
                </a:gridCol>
                <a:gridCol w="1351280">
                  <a:extLst>
                    <a:ext uri="{9D8B030D-6E8A-4147-A177-3AD203B41FA5}">
                      <a16:colId xmlns:a16="http://schemas.microsoft.com/office/drawing/2014/main" val="1882936498"/>
                    </a:ext>
                  </a:extLst>
                </a:gridCol>
                <a:gridCol w="1351280">
                  <a:extLst>
                    <a:ext uri="{9D8B030D-6E8A-4147-A177-3AD203B41FA5}">
                      <a16:colId xmlns:a16="http://schemas.microsoft.com/office/drawing/2014/main" val="1295408498"/>
                    </a:ext>
                  </a:extLst>
                </a:gridCol>
                <a:gridCol w="1278255">
                  <a:extLst>
                    <a:ext uri="{9D8B030D-6E8A-4147-A177-3AD203B41FA5}">
                      <a16:colId xmlns:a16="http://schemas.microsoft.com/office/drawing/2014/main" val="1380048062"/>
                    </a:ext>
                  </a:extLst>
                </a:gridCol>
                <a:gridCol w="1368742">
                  <a:extLst>
                    <a:ext uri="{9D8B030D-6E8A-4147-A177-3AD203B41FA5}">
                      <a16:colId xmlns:a16="http://schemas.microsoft.com/office/drawing/2014/main" val="3695935718"/>
                    </a:ext>
                  </a:extLst>
                </a:gridCol>
                <a:gridCol w="1368742">
                  <a:extLst>
                    <a:ext uri="{9D8B030D-6E8A-4147-A177-3AD203B41FA5}">
                      <a16:colId xmlns:a16="http://schemas.microsoft.com/office/drawing/2014/main" val="4232087110"/>
                    </a:ext>
                  </a:extLst>
                </a:gridCol>
                <a:gridCol w="1589405">
                  <a:extLst>
                    <a:ext uri="{9D8B030D-6E8A-4147-A177-3AD203B41FA5}">
                      <a16:colId xmlns:a16="http://schemas.microsoft.com/office/drawing/2014/main" val="4250700083"/>
                    </a:ext>
                  </a:extLst>
                </a:gridCol>
                <a:gridCol w="782638">
                  <a:extLst>
                    <a:ext uri="{9D8B030D-6E8A-4147-A177-3AD203B41FA5}">
                      <a16:colId xmlns:a16="http://schemas.microsoft.com/office/drawing/2014/main" val="2581334797"/>
                    </a:ext>
                  </a:extLst>
                </a:gridCol>
                <a:gridCol w="1360969">
                  <a:extLst>
                    <a:ext uri="{9D8B030D-6E8A-4147-A177-3AD203B41FA5}">
                      <a16:colId xmlns:a16="http://schemas.microsoft.com/office/drawing/2014/main" val="437244599"/>
                    </a:ext>
                  </a:extLst>
                </a:gridCol>
              </a:tblGrid>
              <a:tr h="548640">
                <a:tc>
                  <a:txBody>
                    <a:bodyPr/>
                    <a:lstStyle/>
                    <a:p>
                      <a:pPr marL="0" marR="0" algn="ctr">
                        <a:lnSpc>
                          <a:spcPct val="107000"/>
                        </a:lnSpc>
                        <a:spcBef>
                          <a:spcPts val="0"/>
                        </a:spcBef>
                        <a:spcAft>
                          <a:spcPts val="0"/>
                        </a:spcAft>
                      </a:pPr>
                      <a:r>
                        <a:rPr lang="en-US" sz="1400" kern="0" dirty="0">
                          <a:effectLst/>
                        </a:rPr>
                        <a:t>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b">
                    <a:noFill/>
                  </a:tcPr>
                </a:tc>
                <a:tc>
                  <a:txBody>
                    <a:bodyPr/>
                    <a:lstStyle/>
                    <a:p>
                      <a:pPr marL="0" marR="0" algn="ctr">
                        <a:lnSpc>
                          <a:spcPct val="100000"/>
                        </a:lnSpc>
                        <a:spcBef>
                          <a:spcPts val="0"/>
                        </a:spcBef>
                        <a:spcAft>
                          <a:spcPts val="0"/>
                        </a:spcAft>
                      </a:pPr>
                      <a:r>
                        <a:rPr lang="en-US" sz="1200" kern="0" dirty="0">
                          <a:effectLst/>
                        </a:rPr>
                        <a:t># of Full Time </a:t>
                      </a:r>
                      <a:br>
                        <a:rPr lang="en-US" sz="1200" kern="0" dirty="0">
                          <a:effectLst/>
                        </a:rPr>
                      </a:br>
                      <a:r>
                        <a:rPr lang="en-US" sz="1200" kern="0" dirty="0">
                          <a:effectLst/>
                        </a:rPr>
                        <a:t>Instructional Staff</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0"/>
                        </a:spcAft>
                      </a:pPr>
                      <a:r>
                        <a:rPr lang="en-US" sz="1200" kern="0" dirty="0">
                          <a:effectLst/>
                        </a:rPr>
                        <a:t># of Part Time </a:t>
                      </a:r>
                      <a:br>
                        <a:rPr lang="en-US" sz="1200" kern="0" dirty="0">
                          <a:effectLst/>
                        </a:rPr>
                      </a:br>
                      <a:r>
                        <a:rPr lang="en-US" sz="1200" kern="0" dirty="0">
                          <a:effectLst/>
                        </a:rPr>
                        <a:t>Instructional Staff</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accent2"/>
                    </a:solidFill>
                  </a:tcPr>
                </a:tc>
                <a:tc>
                  <a:txBody>
                    <a:bodyPr/>
                    <a:lstStyle/>
                    <a:p>
                      <a:pPr marL="0" marR="0" algn="ctr">
                        <a:lnSpc>
                          <a:spcPct val="107000"/>
                        </a:lnSpc>
                        <a:spcBef>
                          <a:spcPts val="0"/>
                        </a:spcBef>
                        <a:spcAft>
                          <a:spcPts val="0"/>
                        </a:spcAft>
                      </a:pPr>
                      <a:r>
                        <a:rPr lang="en-US" sz="1200" kern="0" dirty="0">
                          <a:effectLst/>
                          <a:latin typeface="Calibri" panose="020F0502020204030204" pitchFamily="34" charset="0"/>
                          <a:ea typeface="Calibri" panose="020F0502020204030204" pitchFamily="34" charset="0"/>
                          <a:cs typeface="Times New Roman" panose="02020603050405020304" pitchFamily="18" charset="0"/>
                        </a:rPr>
                        <a:t>Instructional FTE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0"/>
                        </a:spcAft>
                      </a:pPr>
                      <a:r>
                        <a:rPr lang="en-US" sz="1200" kern="0" dirty="0">
                          <a:solidFill>
                            <a:schemeClr val="bg2">
                              <a:lumMod val="10000"/>
                            </a:schemeClr>
                          </a:solidFill>
                          <a:effectLst/>
                        </a:rPr>
                        <a:t># of Full Time </a:t>
                      </a:r>
                      <a:br>
                        <a:rPr lang="en-US" sz="1200" kern="0" dirty="0">
                          <a:solidFill>
                            <a:schemeClr val="bg2">
                              <a:lumMod val="10000"/>
                            </a:schemeClr>
                          </a:solidFill>
                          <a:effectLst/>
                        </a:rPr>
                      </a:br>
                      <a:r>
                        <a:rPr lang="en-US" sz="1200" kern="0" dirty="0">
                          <a:solidFill>
                            <a:schemeClr val="bg2">
                              <a:lumMod val="10000"/>
                            </a:schemeClr>
                          </a:solidFill>
                          <a:effectLst/>
                        </a:rPr>
                        <a:t>Non-Instructional </a:t>
                      </a:r>
                      <a:br>
                        <a:rPr lang="en-US" sz="1200" kern="0" dirty="0">
                          <a:solidFill>
                            <a:schemeClr val="bg2">
                              <a:lumMod val="10000"/>
                            </a:schemeClr>
                          </a:solidFill>
                          <a:effectLst/>
                        </a:rPr>
                      </a:br>
                      <a:r>
                        <a:rPr lang="en-US" sz="1200" kern="0" dirty="0">
                          <a:solidFill>
                            <a:schemeClr val="bg2">
                              <a:lumMod val="10000"/>
                            </a:schemeClr>
                          </a:solidFill>
                          <a:effectLst/>
                        </a:rPr>
                        <a:t>Staff</a:t>
                      </a:r>
                      <a:endParaRPr lang="en-US" sz="1200" kern="1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accent5"/>
                    </a:solidFill>
                  </a:tcPr>
                </a:tc>
                <a:tc>
                  <a:txBody>
                    <a:bodyPr/>
                    <a:lstStyle/>
                    <a:p>
                      <a:pPr marL="0" marR="0" algn="ctr">
                        <a:lnSpc>
                          <a:spcPct val="107000"/>
                        </a:lnSpc>
                        <a:spcBef>
                          <a:spcPts val="0"/>
                        </a:spcBef>
                        <a:spcAft>
                          <a:spcPts val="0"/>
                        </a:spcAft>
                      </a:pPr>
                      <a:r>
                        <a:rPr lang="en-US" sz="1200" kern="0" dirty="0">
                          <a:solidFill>
                            <a:schemeClr val="bg2">
                              <a:lumMod val="10000"/>
                            </a:schemeClr>
                          </a:solidFill>
                          <a:effectLst/>
                        </a:rPr>
                        <a:t># of Part Time</a:t>
                      </a:r>
                      <a:br>
                        <a:rPr lang="en-US" sz="1200" kern="0" dirty="0">
                          <a:solidFill>
                            <a:schemeClr val="bg2">
                              <a:lumMod val="10000"/>
                            </a:schemeClr>
                          </a:solidFill>
                          <a:effectLst/>
                        </a:rPr>
                      </a:br>
                      <a:r>
                        <a:rPr lang="en-US" sz="1200" kern="0" dirty="0">
                          <a:solidFill>
                            <a:schemeClr val="bg2">
                              <a:lumMod val="10000"/>
                            </a:schemeClr>
                          </a:solidFill>
                          <a:effectLst/>
                        </a:rPr>
                        <a:t>Non-Instructional </a:t>
                      </a:r>
                      <a:br>
                        <a:rPr lang="en-US" sz="1200" kern="0" dirty="0">
                          <a:solidFill>
                            <a:schemeClr val="bg2">
                              <a:lumMod val="10000"/>
                            </a:schemeClr>
                          </a:solidFill>
                          <a:effectLst/>
                        </a:rPr>
                      </a:br>
                      <a:r>
                        <a:rPr lang="en-US" sz="1200" kern="0" dirty="0">
                          <a:solidFill>
                            <a:schemeClr val="bg2">
                              <a:lumMod val="10000"/>
                            </a:schemeClr>
                          </a:solidFill>
                          <a:effectLst/>
                        </a:rPr>
                        <a:t>Staff</a:t>
                      </a:r>
                      <a:endParaRPr lang="en-US" sz="1200" kern="1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anchor="b">
                    <a:solidFill>
                      <a:schemeClr val="accent5"/>
                    </a:solidFill>
                  </a:tcPr>
                </a:tc>
                <a:tc>
                  <a:txBody>
                    <a:bodyPr/>
                    <a:lstStyle/>
                    <a:p>
                      <a:pPr marL="0" marR="0" algn="ctr">
                        <a:lnSpc>
                          <a:spcPct val="107000"/>
                        </a:lnSpc>
                        <a:spcBef>
                          <a:spcPts val="0"/>
                        </a:spcBef>
                        <a:spcAft>
                          <a:spcPts val="0"/>
                        </a:spcAft>
                      </a:pPr>
                      <a:r>
                        <a:rPr lang="en-US" sz="1200" kern="0" dirty="0">
                          <a:solidFill>
                            <a:schemeClr val="bg2">
                              <a:lumMod val="10000"/>
                            </a:schemeClr>
                          </a:solidFill>
                          <a:effectLst/>
                        </a:rPr>
                        <a:t>Non-Instructional FTE</a:t>
                      </a:r>
                      <a:endParaRPr lang="en-US" sz="1200" kern="100" dirty="0">
                        <a:solidFill>
                          <a:schemeClr val="bg2">
                            <a:lumMod val="1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accent5"/>
                    </a:solidFill>
                  </a:tcPr>
                </a:tc>
                <a:tc>
                  <a:txBody>
                    <a:bodyPr/>
                    <a:lstStyle/>
                    <a:p>
                      <a:pPr marL="0" marR="0" algn="ctr">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Total FTE</a:t>
                      </a:r>
                    </a:p>
                  </a:txBody>
                  <a:tcPr anchor="ctr">
                    <a:solidFill>
                      <a:schemeClr val="accent6"/>
                    </a:solidFill>
                  </a:tcPr>
                </a:tc>
                <a:tc>
                  <a:txBody>
                    <a:bodyPr/>
                    <a:lstStyle/>
                    <a:p>
                      <a:pPr marL="0" marR="0" algn="ctr">
                        <a:lnSpc>
                          <a:spcPct val="107000"/>
                        </a:lnSpc>
                        <a:spcBef>
                          <a:spcPts val="0"/>
                        </a:spcBef>
                        <a:spcAft>
                          <a:spcPts val="0"/>
                        </a:spcAft>
                      </a:pP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Instructional FTE/</a:t>
                      </a:r>
                      <a:br>
                        <a:rPr lang="en-US" sz="1200" kern="100" dirty="0">
                          <a:effectLst/>
                          <a:latin typeface="Calibri" panose="020F0502020204030204" pitchFamily="34" charset="0"/>
                          <a:ea typeface="Calibri" panose="020F0502020204030204" pitchFamily="34" charset="0"/>
                          <a:cs typeface="Times New Roman" panose="02020603050405020304" pitchFamily="18" charset="0"/>
                        </a:rPr>
                      </a:br>
                      <a:r>
                        <a:rPr lang="en-US" sz="1200" kern="100" dirty="0">
                          <a:effectLst/>
                          <a:latin typeface="Calibri" panose="020F0502020204030204" pitchFamily="34" charset="0"/>
                          <a:ea typeface="Calibri" panose="020F0502020204030204" pitchFamily="34" charset="0"/>
                          <a:cs typeface="Times New Roman" panose="02020603050405020304" pitchFamily="18" charset="0"/>
                        </a:rPr>
                        <a:t>Total FTE (%)</a:t>
                      </a:r>
                    </a:p>
                  </a:txBody>
                  <a:tcPr anchor="ctr">
                    <a:solidFill>
                      <a:schemeClr val="accent6"/>
                    </a:solidFill>
                  </a:tcPr>
                </a:tc>
                <a:extLst>
                  <a:ext uri="{0D108BD9-81ED-4DB2-BD59-A6C34878D82A}">
                    <a16:rowId xmlns:a16="http://schemas.microsoft.com/office/drawing/2014/main" val="1953948249"/>
                  </a:ext>
                </a:extLst>
              </a:tr>
              <a:tr h="397057">
                <a:tc>
                  <a:txBody>
                    <a:bodyPr/>
                    <a:lstStyle/>
                    <a:p>
                      <a:pPr marL="0" marR="0" algn="ctr">
                        <a:lnSpc>
                          <a:spcPct val="107000"/>
                        </a:lnSpc>
                        <a:spcBef>
                          <a:spcPts val="0"/>
                        </a:spcBef>
                        <a:spcAft>
                          <a:spcPts val="0"/>
                        </a:spcAft>
                      </a:pPr>
                      <a:r>
                        <a:rPr lang="en-US" sz="1400" kern="0">
                          <a:effectLst/>
                        </a:rPr>
                        <a:t>Fall 2023</a:t>
                      </a:r>
                      <a:endParaRPr lang="en-US" sz="1400" kern="10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0"/>
                        </a:spcAft>
                      </a:pPr>
                      <a:r>
                        <a:rPr lang="en-US" sz="1400" kern="0" dirty="0">
                          <a:effectLst/>
                        </a:rPr>
                        <a:t>187</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accent2">
                        <a:alpha val="20000"/>
                      </a:schemeClr>
                    </a:solidFill>
                  </a:tcPr>
                </a:tc>
                <a:tc>
                  <a:txBody>
                    <a:bodyPr/>
                    <a:lstStyle/>
                    <a:p>
                      <a:pPr marL="0" marR="0" algn="ctr">
                        <a:lnSpc>
                          <a:spcPct val="107000"/>
                        </a:lnSpc>
                        <a:spcBef>
                          <a:spcPts val="0"/>
                        </a:spcBef>
                        <a:spcAft>
                          <a:spcPts val="0"/>
                        </a:spcAft>
                      </a:pPr>
                      <a:r>
                        <a:rPr lang="en-US" sz="1400" kern="0" dirty="0">
                          <a:effectLst/>
                        </a:rPr>
                        <a:t>412</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accent2">
                        <a:alpha val="20000"/>
                      </a:schemeClr>
                    </a:solidFill>
                  </a:tcPr>
                </a:tc>
                <a:tc>
                  <a:txBody>
                    <a:bodyPr/>
                    <a:lstStyle/>
                    <a:p>
                      <a:pPr marL="0" marR="0" algn="ctr">
                        <a:lnSpc>
                          <a:spcPct val="107000"/>
                        </a:lnSpc>
                        <a:spcBef>
                          <a:spcPts val="0"/>
                        </a:spcBef>
                        <a:spcAft>
                          <a:spcPts val="0"/>
                        </a:spcAft>
                      </a:pPr>
                      <a:r>
                        <a:rPr lang="en-US" sz="1400" kern="0" dirty="0">
                          <a:effectLst/>
                        </a:rPr>
                        <a:t>324</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accent2">
                        <a:alpha val="20000"/>
                      </a:schemeClr>
                    </a:solidFill>
                  </a:tcPr>
                </a:tc>
                <a:tc>
                  <a:txBody>
                    <a:bodyPr/>
                    <a:lstStyle/>
                    <a:p>
                      <a:pPr marL="0" marR="0" algn="ctr">
                        <a:lnSpc>
                          <a:spcPct val="107000"/>
                        </a:lnSpc>
                        <a:spcBef>
                          <a:spcPts val="0"/>
                        </a:spcBef>
                        <a:spcAft>
                          <a:spcPts val="0"/>
                        </a:spcAft>
                      </a:pPr>
                      <a:r>
                        <a:rPr lang="en-US" sz="1400" kern="0" dirty="0">
                          <a:effectLst/>
                        </a:rPr>
                        <a:t>311</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accent5">
                        <a:alpha val="20000"/>
                      </a:schemeClr>
                    </a:solidFill>
                  </a:tcPr>
                </a:tc>
                <a:tc>
                  <a:txBody>
                    <a:bodyPr/>
                    <a:lstStyle/>
                    <a:p>
                      <a:pPr marL="0" marR="0" algn="ctr">
                        <a:lnSpc>
                          <a:spcPct val="107000"/>
                        </a:lnSpc>
                        <a:spcBef>
                          <a:spcPts val="0"/>
                        </a:spcBef>
                        <a:spcAft>
                          <a:spcPts val="0"/>
                        </a:spcAft>
                      </a:pPr>
                      <a:r>
                        <a:rPr lang="en-US" sz="1400" kern="0" dirty="0">
                          <a:effectLst/>
                        </a:rPr>
                        <a:t>7</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accent5">
                        <a:alpha val="20000"/>
                      </a:schemeClr>
                    </a:solidFill>
                  </a:tcPr>
                </a:tc>
                <a:tc>
                  <a:txBody>
                    <a:bodyPr/>
                    <a:lstStyle/>
                    <a:p>
                      <a:pPr marL="0" marR="0" algn="ctr">
                        <a:lnSpc>
                          <a:spcPct val="107000"/>
                        </a:lnSpc>
                        <a:spcBef>
                          <a:spcPts val="0"/>
                        </a:spcBef>
                        <a:spcAft>
                          <a:spcPts val="0"/>
                        </a:spcAft>
                      </a:pPr>
                      <a:r>
                        <a:rPr lang="en-US" sz="1400" kern="0" dirty="0">
                          <a:effectLst/>
                        </a:rPr>
                        <a:t>313</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accent5">
                        <a:alpha val="20000"/>
                      </a:schemeClr>
                    </a:solidFill>
                  </a:tcPr>
                </a:tc>
                <a:tc>
                  <a:txBody>
                    <a:bodyPr/>
                    <a:lstStyle/>
                    <a:p>
                      <a:pPr marL="0" marR="0" algn="ctr">
                        <a:lnSpc>
                          <a:spcPct val="107000"/>
                        </a:lnSpc>
                        <a:spcBef>
                          <a:spcPts val="0"/>
                        </a:spcBef>
                        <a:spcAft>
                          <a:spcPts val="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638</a:t>
                      </a:r>
                    </a:p>
                  </a:txBody>
                  <a:tcPr anchor="ctr">
                    <a:solidFill>
                      <a:schemeClr val="accent6">
                        <a:alpha val="20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1" kern="0" dirty="0">
                          <a:solidFill>
                            <a:schemeClr val="tx1"/>
                          </a:solidFill>
                          <a:effectLst/>
                        </a:rPr>
                        <a:t>51%</a:t>
                      </a:r>
                      <a:endParaRPr lang="en-US" sz="14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accent6">
                        <a:alpha val="20000"/>
                      </a:schemeClr>
                    </a:solidFill>
                  </a:tcPr>
                </a:tc>
                <a:extLst>
                  <a:ext uri="{0D108BD9-81ED-4DB2-BD59-A6C34878D82A}">
                    <a16:rowId xmlns:a16="http://schemas.microsoft.com/office/drawing/2014/main" val="1945562153"/>
                  </a:ext>
                </a:extLst>
              </a:tr>
              <a:tr h="383060">
                <a:tc>
                  <a:txBody>
                    <a:bodyPr/>
                    <a:lstStyle/>
                    <a:p>
                      <a:pPr marL="0" marR="0" algn="ctr">
                        <a:lnSpc>
                          <a:spcPct val="107000"/>
                        </a:lnSpc>
                        <a:spcBef>
                          <a:spcPts val="0"/>
                        </a:spcBef>
                        <a:spcAft>
                          <a:spcPts val="0"/>
                        </a:spcAft>
                      </a:pPr>
                      <a:r>
                        <a:rPr lang="en-US" sz="1400" kern="0" dirty="0">
                          <a:effectLst/>
                        </a:rPr>
                        <a:t>Fall 2015</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0"/>
                        </a:spcAft>
                      </a:pPr>
                      <a:r>
                        <a:rPr lang="en-US" sz="1400" kern="0" dirty="0">
                          <a:effectLst/>
                        </a:rPr>
                        <a:t>168</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accent2">
                        <a:alpha val="5000"/>
                      </a:schemeClr>
                    </a:solidFill>
                  </a:tcPr>
                </a:tc>
                <a:tc>
                  <a:txBody>
                    <a:bodyPr/>
                    <a:lstStyle/>
                    <a:p>
                      <a:pPr marL="0" marR="0" algn="ctr">
                        <a:lnSpc>
                          <a:spcPct val="107000"/>
                        </a:lnSpc>
                        <a:spcBef>
                          <a:spcPts val="0"/>
                        </a:spcBef>
                        <a:spcAft>
                          <a:spcPts val="0"/>
                        </a:spcAft>
                      </a:pPr>
                      <a:r>
                        <a:rPr lang="en-US" sz="1400" kern="0" dirty="0">
                          <a:effectLst/>
                        </a:rPr>
                        <a:t>571</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accent2">
                        <a:alpha val="5000"/>
                      </a:schemeClr>
                    </a:solidFill>
                  </a:tcPr>
                </a:tc>
                <a:tc>
                  <a:txBody>
                    <a:bodyPr/>
                    <a:lstStyle/>
                    <a:p>
                      <a:pPr marL="0" marR="0" algn="ctr">
                        <a:lnSpc>
                          <a:spcPct val="107000"/>
                        </a:lnSpc>
                        <a:spcBef>
                          <a:spcPts val="0"/>
                        </a:spcBef>
                        <a:spcAft>
                          <a:spcPts val="0"/>
                        </a:spcAft>
                      </a:pPr>
                      <a:r>
                        <a:rPr lang="en-US" sz="1400" kern="0" dirty="0">
                          <a:effectLst/>
                        </a:rPr>
                        <a:t>358</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accent2">
                        <a:alpha val="5000"/>
                      </a:schemeClr>
                    </a:solidFill>
                  </a:tcPr>
                </a:tc>
                <a:tc>
                  <a:txBody>
                    <a:bodyPr/>
                    <a:lstStyle/>
                    <a:p>
                      <a:pPr marL="0" marR="0" algn="ctr">
                        <a:lnSpc>
                          <a:spcPct val="107000"/>
                        </a:lnSpc>
                        <a:spcBef>
                          <a:spcPts val="0"/>
                        </a:spcBef>
                        <a:spcAft>
                          <a:spcPts val="0"/>
                        </a:spcAft>
                      </a:pPr>
                      <a:r>
                        <a:rPr lang="en-US" sz="1400" kern="0" dirty="0">
                          <a:effectLst/>
                        </a:rPr>
                        <a:t>358</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accent5">
                        <a:alpha val="5000"/>
                      </a:schemeClr>
                    </a:solidFill>
                  </a:tcPr>
                </a:tc>
                <a:tc>
                  <a:txBody>
                    <a:bodyPr/>
                    <a:lstStyle/>
                    <a:p>
                      <a:pPr marL="0" marR="0" algn="ctr">
                        <a:lnSpc>
                          <a:spcPct val="107000"/>
                        </a:lnSpc>
                        <a:spcBef>
                          <a:spcPts val="0"/>
                        </a:spcBef>
                        <a:spcAft>
                          <a:spcPts val="0"/>
                        </a:spcAft>
                      </a:pPr>
                      <a:r>
                        <a:rPr lang="en-US" sz="1400" kern="0" dirty="0">
                          <a:effectLst/>
                        </a:rPr>
                        <a:t>42</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accent5">
                        <a:alpha val="5000"/>
                      </a:schemeClr>
                    </a:solidFill>
                  </a:tcPr>
                </a:tc>
                <a:tc>
                  <a:txBody>
                    <a:bodyPr/>
                    <a:lstStyle/>
                    <a:p>
                      <a:pPr marL="0" marR="0" algn="ctr">
                        <a:lnSpc>
                          <a:spcPct val="107000"/>
                        </a:lnSpc>
                        <a:spcBef>
                          <a:spcPts val="0"/>
                        </a:spcBef>
                        <a:spcAft>
                          <a:spcPts val="0"/>
                        </a:spcAft>
                      </a:pPr>
                      <a:r>
                        <a:rPr lang="en-US" sz="1400" kern="0" dirty="0">
                          <a:effectLst/>
                        </a:rPr>
                        <a:t>372</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accent5">
                        <a:alpha val="5000"/>
                      </a:schemeClr>
                    </a:solidFill>
                  </a:tcPr>
                </a:tc>
                <a:tc>
                  <a:txBody>
                    <a:bodyPr/>
                    <a:lstStyle/>
                    <a:p>
                      <a:pPr marL="0" marR="0" algn="ctr">
                        <a:lnSpc>
                          <a:spcPct val="107000"/>
                        </a:lnSpc>
                        <a:spcBef>
                          <a:spcPts val="0"/>
                        </a:spcBef>
                        <a:spcAft>
                          <a:spcPts val="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730</a:t>
                      </a:r>
                    </a:p>
                  </a:txBody>
                  <a:tcPr anchor="ctr">
                    <a:solidFill>
                      <a:schemeClr val="accent6">
                        <a:alpha val="5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400" b="1" kern="0" dirty="0">
                          <a:solidFill>
                            <a:schemeClr val="tx1"/>
                          </a:solidFill>
                          <a:effectLst/>
                        </a:rPr>
                        <a:t>49%</a:t>
                      </a:r>
                      <a:endParaRPr lang="en-US" sz="1400" b="1" kern="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accent6">
                        <a:alpha val="5000"/>
                      </a:schemeClr>
                    </a:solidFill>
                  </a:tcPr>
                </a:tc>
                <a:extLst>
                  <a:ext uri="{0D108BD9-81ED-4DB2-BD59-A6C34878D82A}">
                    <a16:rowId xmlns:a16="http://schemas.microsoft.com/office/drawing/2014/main" val="2063682715"/>
                  </a:ext>
                </a:extLst>
              </a:tr>
              <a:tr h="383059">
                <a:tc>
                  <a:txBody>
                    <a:bodyPr/>
                    <a:lstStyle/>
                    <a:p>
                      <a:pPr marL="0" marR="0" algn="ctr">
                        <a:lnSpc>
                          <a:spcPct val="107000"/>
                        </a:lnSpc>
                        <a:spcBef>
                          <a:spcPts val="0"/>
                        </a:spcBef>
                        <a:spcAft>
                          <a:spcPts val="0"/>
                        </a:spcAft>
                      </a:pPr>
                      <a:r>
                        <a:rPr lang="en-US" sz="1400" kern="0" dirty="0">
                          <a:effectLst/>
                        </a:rPr>
                        <a:t>Change</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tc>
                <a:tc>
                  <a:txBody>
                    <a:bodyPr/>
                    <a:lstStyle/>
                    <a:p>
                      <a:pPr marL="0" marR="0" algn="ctr">
                        <a:lnSpc>
                          <a:spcPct val="107000"/>
                        </a:lnSpc>
                        <a:spcBef>
                          <a:spcPts val="0"/>
                        </a:spcBef>
                        <a:spcAft>
                          <a:spcPts val="0"/>
                        </a:spcAft>
                      </a:pPr>
                      <a:r>
                        <a:rPr lang="en-US" sz="1400" kern="0" dirty="0">
                          <a:effectLst/>
                        </a:rPr>
                        <a:t>+19</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accent2">
                        <a:alpha val="20000"/>
                      </a:schemeClr>
                    </a:solidFill>
                  </a:tcPr>
                </a:tc>
                <a:tc>
                  <a:txBody>
                    <a:bodyPr/>
                    <a:lstStyle/>
                    <a:p>
                      <a:pPr marL="0" marR="0" algn="ctr">
                        <a:lnSpc>
                          <a:spcPct val="107000"/>
                        </a:lnSpc>
                        <a:spcBef>
                          <a:spcPts val="0"/>
                        </a:spcBef>
                        <a:spcAft>
                          <a:spcPts val="0"/>
                        </a:spcAft>
                      </a:pPr>
                      <a:r>
                        <a:rPr lang="en-US" sz="1400" kern="0" dirty="0">
                          <a:effectLst/>
                        </a:rPr>
                        <a:t>-159</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accent2">
                        <a:alpha val="20000"/>
                      </a:schemeClr>
                    </a:solidFill>
                  </a:tcPr>
                </a:tc>
                <a:tc>
                  <a:txBody>
                    <a:bodyPr/>
                    <a:lstStyle/>
                    <a:p>
                      <a:pPr marL="0" marR="0" algn="ctr">
                        <a:lnSpc>
                          <a:spcPct val="107000"/>
                        </a:lnSpc>
                        <a:spcBef>
                          <a:spcPts val="0"/>
                        </a:spcBef>
                        <a:spcAft>
                          <a:spcPts val="0"/>
                        </a:spcAft>
                      </a:pPr>
                      <a:r>
                        <a:rPr lang="en-US" sz="1400" kern="0" dirty="0">
                          <a:effectLst/>
                        </a:rPr>
                        <a:t>-34</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accent2">
                        <a:alpha val="20000"/>
                      </a:schemeClr>
                    </a:solidFill>
                  </a:tcPr>
                </a:tc>
                <a:tc>
                  <a:txBody>
                    <a:bodyPr/>
                    <a:lstStyle/>
                    <a:p>
                      <a:pPr marL="0" marR="0" algn="ctr">
                        <a:lnSpc>
                          <a:spcPct val="107000"/>
                        </a:lnSpc>
                        <a:spcBef>
                          <a:spcPts val="0"/>
                        </a:spcBef>
                        <a:spcAft>
                          <a:spcPts val="0"/>
                        </a:spcAft>
                      </a:pPr>
                      <a:r>
                        <a:rPr lang="en-US" sz="1400" kern="0" dirty="0">
                          <a:effectLst/>
                        </a:rPr>
                        <a:t>-47</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accent5">
                        <a:alpha val="20000"/>
                      </a:schemeClr>
                    </a:solidFill>
                  </a:tcPr>
                </a:tc>
                <a:tc>
                  <a:txBody>
                    <a:bodyPr/>
                    <a:lstStyle/>
                    <a:p>
                      <a:pPr marL="0" marR="0" algn="ctr">
                        <a:lnSpc>
                          <a:spcPct val="107000"/>
                        </a:lnSpc>
                        <a:spcBef>
                          <a:spcPts val="0"/>
                        </a:spcBef>
                        <a:spcAft>
                          <a:spcPts val="0"/>
                        </a:spcAft>
                      </a:pPr>
                      <a:r>
                        <a:rPr lang="en-US" sz="1400" kern="0" dirty="0">
                          <a:effectLst/>
                        </a:rPr>
                        <a:t>-35</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accent5">
                        <a:alpha val="20000"/>
                      </a:schemeClr>
                    </a:solidFill>
                  </a:tcPr>
                </a:tc>
                <a:tc>
                  <a:txBody>
                    <a:bodyPr/>
                    <a:lstStyle/>
                    <a:p>
                      <a:pPr marL="0" marR="0" algn="ctr">
                        <a:lnSpc>
                          <a:spcPct val="107000"/>
                        </a:lnSpc>
                        <a:spcBef>
                          <a:spcPts val="0"/>
                        </a:spcBef>
                        <a:spcAft>
                          <a:spcPts val="0"/>
                        </a:spcAft>
                      </a:pPr>
                      <a:r>
                        <a:rPr lang="en-US" sz="1400" kern="0" dirty="0">
                          <a:effectLst/>
                        </a:rPr>
                        <a:t>-59</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chemeClr val="accent5">
                        <a:alpha val="20000"/>
                      </a:schemeClr>
                    </a:solidFill>
                  </a:tcPr>
                </a:tc>
                <a:tc>
                  <a:txBody>
                    <a:bodyPr/>
                    <a:lstStyle/>
                    <a:p>
                      <a:pPr marL="0" marR="0" algn="ctr">
                        <a:lnSpc>
                          <a:spcPct val="107000"/>
                        </a:lnSpc>
                        <a:spcBef>
                          <a:spcPts val="0"/>
                        </a:spcBef>
                        <a:spcAft>
                          <a:spcPts val="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-93</a:t>
                      </a:r>
                    </a:p>
                  </a:txBody>
                  <a:tcPr anchor="ctr">
                    <a:solidFill>
                      <a:schemeClr val="accent6">
                        <a:alpha val="20000"/>
                      </a:schemeClr>
                    </a:solidFill>
                  </a:tcPr>
                </a:tc>
                <a:tc>
                  <a:txBody>
                    <a:bodyPr/>
                    <a:lstStyle/>
                    <a:p>
                      <a:pPr marL="0" marR="0" algn="ctr">
                        <a:lnSpc>
                          <a:spcPct val="107000"/>
                        </a:lnSpc>
                        <a:spcBef>
                          <a:spcPts val="0"/>
                        </a:spcBef>
                        <a:spcAft>
                          <a:spcPts val="0"/>
                        </a:spcAft>
                      </a:pP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+2%</a:t>
                      </a:r>
                    </a:p>
                  </a:txBody>
                  <a:tcPr anchor="ctr">
                    <a:solidFill>
                      <a:schemeClr val="accent6">
                        <a:alpha val="20000"/>
                      </a:schemeClr>
                    </a:solidFill>
                  </a:tcPr>
                </a:tc>
                <a:extLst>
                  <a:ext uri="{0D108BD9-81ED-4DB2-BD59-A6C34878D82A}">
                    <a16:rowId xmlns:a16="http://schemas.microsoft.com/office/drawing/2014/main" val="1483009246"/>
                  </a:ext>
                </a:extLst>
              </a:tr>
            </a:tbl>
          </a:graphicData>
        </a:graphic>
      </p:graphicFrame>
      <p:sp>
        <p:nvSpPr>
          <p:cNvPr id="2" name="Title 1">
            <a:extLst>
              <a:ext uri="{FF2B5EF4-FFF2-40B4-BE49-F238E27FC236}">
                <a16:creationId xmlns:a16="http://schemas.microsoft.com/office/drawing/2014/main" id="{C168D24C-F2CA-BEEA-D438-893471921A72}"/>
              </a:ext>
            </a:extLst>
          </p:cNvPr>
          <p:cNvSpPr>
            <a:spLocks noGrp="1"/>
          </p:cNvSpPr>
          <p:nvPr>
            <p:ph type="title"/>
          </p:nvPr>
        </p:nvSpPr>
        <p:spPr/>
        <p:txBody>
          <a:bodyPr/>
          <a:lstStyle/>
          <a:p>
            <a:r>
              <a:rPr lang="en-US" dirty="0"/>
              <a:t>8 Years of Staffing at PPSC</a:t>
            </a:r>
          </a:p>
        </p:txBody>
      </p:sp>
    </p:spTree>
    <p:extLst>
      <p:ext uri="{BB962C8B-B14F-4D97-AF65-F5344CB8AC3E}">
        <p14:creationId xmlns:p14="http://schemas.microsoft.com/office/powerpoint/2010/main" val="388882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down)">
                                      <p:cBhvr>
                                        <p:cTn id="8" dur="500"/>
                                        <p:tgtEl>
                                          <p:spTgt spid="4"/>
                                        </p:tgtEl>
                                      </p:cBhvr>
                                    </p:animEffect>
                                  </p:childTnLst>
                                </p:cTn>
                              </p:par>
                              <p:par>
                                <p:cTn id="9" presetID="12" presetClass="entr" presetSubtype="1"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p:tgtEl>
                                          <p:spTgt spid="5"/>
                                        </p:tgtEl>
                                        <p:attrNameLst>
                                          <p:attrName>ppt_y</p:attrName>
                                        </p:attrNameLst>
                                      </p:cBhvr>
                                      <p:tavLst>
                                        <p:tav tm="0">
                                          <p:val>
                                            <p:strVal val="#ppt_y-#ppt_h*1.125000"/>
                                          </p:val>
                                        </p:tav>
                                        <p:tav tm="100000">
                                          <p:val>
                                            <p:strVal val="#ppt_y"/>
                                          </p:val>
                                        </p:tav>
                                      </p:tavLst>
                                    </p:anim>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descr="# of Employees Graph&#10;&#10;APT&#10;2015 | 144&#10;2016 | 148&#10;2017 | 165&#10;2018 | 209&#10;2019 | 235&#10;2020 | 229&#10;2021 | 259&#10;2022 | 205&#10;2023 | 203&#10;&#10;Classified&#10;2015 | 250&#10;2016 | 237&#10;2017 | 234&#10;2018 | 197&#10;2019 | 184&#10;2020 | 162&#10;2021 | 155&#10;2022 | 126&#10;2023 | 115&#10;&#10;Faculty&#10;2015 | 168&#10;2016 | 169&#10;2017 | 180&#10;2018 | 189&#10;2019 | 188&#10;2020 | 189&#10;2021 | 198&#10;2022 | 186&#10;2023 | 187">
            <a:extLst>
              <a:ext uri="{FF2B5EF4-FFF2-40B4-BE49-F238E27FC236}">
                <a16:creationId xmlns:a16="http://schemas.microsoft.com/office/drawing/2014/main" id="{172BFE50-2D8C-C701-E8D4-29206AD6B873}"/>
              </a:ext>
            </a:extLst>
          </p:cNvPr>
          <p:cNvGraphicFramePr/>
          <p:nvPr>
            <p:extLst>
              <p:ext uri="{D42A27DB-BD31-4B8C-83A1-F6EECF244321}">
                <p14:modId xmlns:p14="http://schemas.microsoft.com/office/powerpoint/2010/main" val="3236340359"/>
              </p:ext>
            </p:extLst>
          </p:nvPr>
        </p:nvGraphicFramePr>
        <p:xfrm>
          <a:off x="2050415" y="1105746"/>
          <a:ext cx="809117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D9C96CD9-D64E-445E-B4A3-F0AC5B04EA58}"/>
              </a:ext>
            </a:extLst>
          </p:cNvPr>
          <p:cNvSpPr>
            <a:spLocks noGrp="1"/>
          </p:cNvSpPr>
          <p:nvPr>
            <p:ph type="title"/>
          </p:nvPr>
        </p:nvSpPr>
        <p:spPr>
          <a:xfrm>
            <a:off x="520861" y="231495"/>
            <a:ext cx="10832939" cy="960698"/>
          </a:xfrm>
        </p:spPr>
        <p:txBody>
          <a:bodyPr/>
          <a:lstStyle/>
          <a:p>
            <a:r>
              <a:rPr lang="en-US" dirty="0"/>
              <a:t>Workforce Data</a:t>
            </a:r>
          </a:p>
        </p:txBody>
      </p:sp>
    </p:spTree>
    <p:extLst>
      <p:ext uri="{BB962C8B-B14F-4D97-AF65-F5344CB8AC3E}">
        <p14:creationId xmlns:p14="http://schemas.microsoft.com/office/powerpoint/2010/main" val="287383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left)">
                                      <p:cBhvr>
                                        <p:cTn id="7" dur="1000"/>
                                        <p:tgtEl>
                                          <p:spTgt spid="4">
                                            <p:graphicEl>
                                              <a:chart seriesIdx="-3" categoryIdx="-3" bldStep="gridLegend"/>
                                            </p:graphicEl>
                                          </p:spTgt>
                                        </p:tgtEl>
                                      </p:cBhvr>
                                    </p:animEffect>
                                  </p:childTnLst>
                                </p:cTn>
                              </p:par>
                              <p:par>
                                <p:cTn id="8" presetID="22" presetClass="entr" presetSubtype="8" fill="hold" grpId="0" nodeType="withEffect">
                                  <p:stCondLst>
                                    <p:cond delay="1000"/>
                                  </p:stCondLst>
                                  <p:childTnLst>
                                    <p:set>
                                      <p:cBhvr>
                                        <p:cTn id="9"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wipe(left)">
                                      <p:cBhvr>
                                        <p:cTn id="10" dur="1000"/>
                                        <p:tgtEl>
                                          <p:spTgt spid="4">
                                            <p:graphicEl>
                                              <a:chart seriesIdx="0" categoryIdx="-4" bldStep="series"/>
                                            </p:graphicEl>
                                          </p:spTgt>
                                        </p:tgtEl>
                                      </p:cBhvr>
                                    </p:animEffect>
                                  </p:childTnLst>
                                </p:cTn>
                              </p:par>
                              <p:par>
                                <p:cTn id="11" presetID="22" presetClass="entr" presetSubtype="8" fill="hold" grpId="0" nodeType="withEffect">
                                  <p:stCondLst>
                                    <p:cond delay="2000"/>
                                  </p:stCondLst>
                                  <p:childTnLst>
                                    <p:set>
                                      <p:cBhvr>
                                        <p:cTn id="12"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wipe(left)">
                                      <p:cBhvr>
                                        <p:cTn id="13" dur="1000"/>
                                        <p:tgtEl>
                                          <p:spTgt spid="4">
                                            <p:graphicEl>
                                              <a:chart seriesIdx="1" categoryIdx="-4" bldStep="series"/>
                                            </p:graphicEl>
                                          </p:spTgt>
                                        </p:tgtEl>
                                      </p:cBhvr>
                                    </p:animEffect>
                                  </p:childTnLst>
                                </p:cTn>
                              </p:par>
                              <p:par>
                                <p:cTn id="14" presetID="22" presetClass="entr" presetSubtype="8" fill="hold" grpId="0" nodeType="withEffect">
                                  <p:stCondLst>
                                    <p:cond delay="3000"/>
                                  </p:stCondLst>
                                  <p:childTnLst>
                                    <p:set>
                                      <p:cBhvr>
                                        <p:cTn id="15" dur="1" fill="hold">
                                          <p:stCondLst>
                                            <p:cond delay="0"/>
                                          </p:stCondLst>
                                        </p:cTn>
                                        <p:tgtEl>
                                          <p:spTgt spid="4">
                                            <p:graphicEl>
                                              <a:chart seriesIdx="2" categoryIdx="-4" bldStep="series"/>
                                            </p:graphicEl>
                                          </p:spTgt>
                                        </p:tgtEl>
                                        <p:attrNameLst>
                                          <p:attrName>style.visibility</p:attrName>
                                        </p:attrNameLst>
                                      </p:cBhvr>
                                      <p:to>
                                        <p:strVal val="visible"/>
                                      </p:to>
                                    </p:set>
                                    <p:animEffect transition="in" filter="wipe(left)">
                                      <p:cBhvr>
                                        <p:cTn id="16" dur="1000"/>
                                        <p:tgtEl>
                                          <p:spTgt spid="4">
                                            <p:graphicEl>
                                              <a:chart seriesIdx="2"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series"/>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3A501CD-3DFE-AD11-4E2F-39C3A92D79C4}"/>
              </a:ext>
            </a:extLst>
          </p:cNvPr>
          <p:cNvSpPr txBox="1">
            <a:spLocks noGrp="1"/>
          </p:cNvSpPr>
          <p:nvPr>
            <p:ph type="title" idx="4294967295"/>
          </p:nvPr>
        </p:nvSpPr>
        <p:spPr>
          <a:xfrm>
            <a:off x="838200" y="3581305"/>
            <a:ext cx="10515600" cy="6707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4200" b="0" i="0" kern="1200">
                <a:solidFill>
                  <a:schemeClr val="bg1"/>
                </a:solidFill>
                <a:latin typeface="Sanchez" panose="02000000000000000000" pitchFamily="2"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Sanchez" panose="02000000000000000000" pitchFamily="2" charset="77"/>
                <a:ea typeface="+mj-ea"/>
                <a:cs typeface="+mj-cs"/>
              </a:rPr>
              <a:t>Instructional Services</a:t>
            </a:r>
          </a:p>
        </p:txBody>
      </p:sp>
      <p:pic>
        <p:nvPicPr>
          <p:cNvPr id="10" name="Picture 9">
            <a:extLst>
              <a:ext uri="{FF2B5EF4-FFF2-40B4-BE49-F238E27FC236}">
                <a16:creationId xmlns:a16="http://schemas.microsoft.com/office/drawing/2014/main" id="{C4CD5257-0A47-AFCE-F7DA-8FD0FE3D740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67001" y="1866013"/>
            <a:ext cx="1257997" cy="1257997"/>
          </a:xfrm>
          <a:prstGeom prst="rect">
            <a:avLst/>
          </a:prstGeom>
        </p:spPr>
      </p:pic>
    </p:spTree>
    <p:extLst>
      <p:ext uri="{BB962C8B-B14F-4D97-AF65-F5344CB8AC3E}">
        <p14:creationId xmlns:p14="http://schemas.microsoft.com/office/powerpoint/2010/main" val="40265013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0DF6E8-4ACC-94D6-E606-A2C2E99B3913}"/>
              </a:ext>
            </a:extLst>
          </p:cNvPr>
          <p:cNvSpPr>
            <a:spLocks noGrp="1"/>
          </p:cNvSpPr>
          <p:nvPr>
            <p:ph sz="half" idx="1"/>
          </p:nvPr>
        </p:nvSpPr>
        <p:spPr>
          <a:xfrm>
            <a:off x="701039" y="1690688"/>
            <a:ext cx="7139941" cy="4351338"/>
          </a:xfrm>
        </p:spPr>
        <p:txBody>
          <a:bodyPr>
            <a:normAutofit/>
          </a:bodyPr>
          <a:lstStyle/>
          <a:p>
            <a:pPr>
              <a:lnSpc>
                <a:spcPct val="120000"/>
              </a:lnSpc>
            </a:pPr>
            <a:r>
              <a:rPr lang="en-US" dirty="0"/>
              <a:t>“We are seeing a significant increase in online enrollment across the system.  This has caused us to plan for a 30% enrollment increase for Spring so that we don’t have to add too many last minute additional sections.”  </a:t>
            </a:r>
          </a:p>
          <a:p>
            <a:pPr>
              <a:lnSpc>
                <a:spcPct val="120000"/>
              </a:lnSpc>
              <a:spcBef>
                <a:spcPts val="1600"/>
              </a:spcBef>
            </a:pPr>
            <a:r>
              <a:rPr lang="en-US" dirty="0"/>
              <a:t>As of 12/22/23, </a:t>
            </a:r>
            <a:r>
              <a:rPr lang="en-US" b="1" dirty="0"/>
              <a:t>PPSC has a total of 377 sections </a:t>
            </a:r>
            <a:br>
              <a:rPr lang="en-US" b="1" dirty="0"/>
            </a:br>
            <a:r>
              <a:rPr lang="en-US" b="1" dirty="0"/>
              <a:t>for Spring 2024 (2</a:t>
            </a:r>
            <a:r>
              <a:rPr lang="en-US" b="1" baseline="30000" dirty="0"/>
              <a:t>nd</a:t>
            </a:r>
            <a:r>
              <a:rPr lang="en-US" b="1" dirty="0"/>
              <a:t> most in the system)</a:t>
            </a:r>
          </a:p>
          <a:p>
            <a:pPr lvl="1">
              <a:lnSpc>
                <a:spcPct val="120000"/>
              </a:lnSpc>
            </a:pPr>
            <a:r>
              <a:rPr lang="en-US" dirty="0"/>
              <a:t>206 home sections</a:t>
            </a:r>
          </a:p>
          <a:p>
            <a:pPr lvl="1">
              <a:lnSpc>
                <a:spcPct val="120000"/>
              </a:lnSpc>
            </a:pPr>
            <a:r>
              <a:rPr lang="en-US" dirty="0"/>
              <a:t>168 pooled sections</a:t>
            </a:r>
          </a:p>
        </p:txBody>
      </p:sp>
      <p:pic>
        <p:nvPicPr>
          <p:cNvPr id="8" name="Picture 20">
            <a:extLst>
              <a:ext uri="{FF2B5EF4-FFF2-40B4-BE49-F238E27FC236}">
                <a16:creationId xmlns:a16="http://schemas.microsoft.com/office/drawing/2014/main" id="{2ED35993-7AC0-27C4-893F-BE585259E6A0}"/>
              </a:ext>
              <a:ext uri="{C183D7F6-B498-43B3-948B-1728B52AA6E4}">
                <adec:decorative xmlns:adec="http://schemas.microsoft.com/office/drawing/2017/decorative" val="1"/>
              </a:ext>
            </a:extLst>
          </p:cNvPr>
          <p:cNvPicPr>
            <a:picLocks noChangeAspect="1"/>
          </p:cNvPicPr>
          <p:nvPr/>
        </p:nvPicPr>
        <p:blipFill>
          <a:blip r:embed="rId2"/>
          <a:srcRect/>
          <a:stretch/>
        </p:blipFill>
        <p:spPr>
          <a:xfrm rot="6120000">
            <a:off x="7395002" y="825062"/>
            <a:ext cx="5602591" cy="5502842"/>
          </a:xfrm>
          <a:prstGeom prst="rect">
            <a:avLst/>
          </a:prstGeom>
        </p:spPr>
      </p:pic>
      <p:pic>
        <p:nvPicPr>
          <p:cNvPr id="9" name="Picture 19" descr="Student holding a laptop computer.">
            <a:extLst>
              <a:ext uri="{FF2B5EF4-FFF2-40B4-BE49-F238E27FC236}">
                <a16:creationId xmlns:a16="http://schemas.microsoft.com/office/drawing/2014/main" id="{CA4DFADD-376F-7804-D81D-6CDE4B0589A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18120" y="250247"/>
            <a:ext cx="3775711" cy="6028481"/>
          </a:xfrm>
          <a:prstGeom prst="rect">
            <a:avLst/>
          </a:prstGeom>
        </p:spPr>
      </p:pic>
      <p:sp>
        <p:nvSpPr>
          <p:cNvPr id="4" name="Title 3">
            <a:extLst>
              <a:ext uri="{FF2B5EF4-FFF2-40B4-BE49-F238E27FC236}">
                <a16:creationId xmlns:a16="http://schemas.microsoft.com/office/drawing/2014/main" id="{BB92763B-C580-CDA5-3C6B-7615055D96ED}"/>
              </a:ext>
            </a:extLst>
          </p:cNvPr>
          <p:cNvSpPr>
            <a:spLocks noGrp="1"/>
          </p:cNvSpPr>
          <p:nvPr>
            <p:ph type="title"/>
          </p:nvPr>
        </p:nvSpPr>
        <p:spPr>
          <a:xfrm>
            <a:off x="434340" y="365125"/>
            <a:ext cx="10919460" cy="1325563"/>
          </a:xfrm>
        </p:spPr>
        <p:txBody>
          <a:bodyPr/>
          <a:lstStyle/>
          <a:p>
            <a:r>
              <a:rPr lang="en-US" dirty="0"/>
              <a:t>Colorado Online Updates</a:t>
            </a:r>
          </a:p>
        </p:txBody>
      </p:sp>
    </p:spTree>
    <p:extLst>
      <p:ext uri="{BB962C8B-B14F-4D97-AF65-F5344CB8AC3E}">
        <p14:creationId xmlns:p14="http://schemas.microsoft.com/office/powerpoint/2010/main" val="188839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0" fill="hold">
                                          <p:stCondLst>
                                            <p:cond delay="0"/>
                                          </p:stCondLst>
                                        </p:cTn>
                                        <p:tgtEl>
                                          <p:spTgt spid="8"/>
                                        </p:tgtEl>
                                        <p:attrNameLst>
                                          <p:attrName>r</p:attrName>
                                        </p:attrNameLst>
                                      </p:cBhvr>
                                    </p:animRot>
                                    <p:animRot by="-240000">
                                      <p:cBhvr>
                                        <p:cTn id="7" dur="4000" fill="hold">
                                          <p:stCondLst>
                                            <p:cond delay="4000"/>
                                          </p:stCondLst>
                                        </p:cTn>
                                        <p:tgtEl>
                                          <p:spTgt spid="8"/>
                                        </p:tgtEl>
                                        <p:attrNameLst>
                                          <p:attrName>r</p:attrName>
                                        </p:attrNameLst>
                                      </p:cBhvr>
                                    </p:animRot>
                                    <p:animRot by="240000">
                                      <p:cBhvr>
                                        <p:cTn id="8" dur="4000" fill="hold">
                                          <p:stCondLst>
                                            <p:cond delay="8000"/>
                                          </p:stCondLst>
                                        </p:cTn>
                                        <p:tgtEl>
                                          <p:spTgt spid="8"/>
                                        </p:tgtEl>
                                        <p:attrNameLst>
                                          <p:attrName>r</p:attrName>
                                        </p:attrNameLst>
                                      </p:cBhvr>
                                    </p:animRot>
                                    <p:animRot by="-240000">
                                      <p:cBhvr>
                                        <p:cTn id="9" dur="4000" fill="hold">
                                          <p:stCondLst>
                                            <p:cond delay="12000"/>
                                          </p:stCondLst>
                                        </p:cTn>
                                        <p:tgtEl>
                                          <p:spTgt spid="8"/>
                                        </p:tgtEl>
                                        <p:attrNameLst>
                                          <p:attrName>r</p:attrName>
                                        </p:attrNameLst>
                                      </p:cBhvr>
                                    </p:animRot>
                                    <p:animRot by="120000">
                                      <p:cBhvr>
                                        <p:cTn id="10" dur="4000" fill="hold">
                                          <p:stCondLst>
                                            <p:cond delay="160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55DD55-4E27-1FF5-B061-B5141F9AE71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20280045">
            <a:off x="-6156" y="1198162"/>
            <a:ext cx="4992203" cy="4903321"/>
          </a:xfrm>
          <a:prstGeom prst="rect">
            <a:avLst/>
          </a:prstGeom>
        </p:spPr>
      </p:pic>
      <p:sp>
        <p:nvSpPr>
          <p:cNvPr id="6" name="TextBox 5">
            <a:extLst>
              <a:ext uri="{FF2B5EF4-FFF2-40B4-BE49-F238E27FC236}">
                <a16:creationId xmlns:a16="http://schemas.microsoft.com/office/drawing/2014/main" id="{418E055E-4759-BB90-7A1F-F8A3CCF6E4AC}"/>
              </a:ext>
            </a:extLst>
          </p:cNvPr>
          <p:cNvSpPr txBox="1"/>
          <p:nvPr/>
        </p:nvSpPr>
        <p:spPr>
          <a:xfrm>
            <a:off x="5676265" y="3804722"/>
            <a:ext cx="5936478" cy="1323439"/>
          </a:xfrm>
          <a:prstGeom prst="rect">
            <a:avLst/>
          </a:prstGeom>
          <a:noFill/>
        </p:spPr>
        <p:txBody>
          <a:bodyPr wrap="square" lIns="91440" tIns="45720" rIns="91440" bIns="45720" rtlCol="0" anchor="t">
            <a:spAutoFit/>
          </a:bodyPr>
          <a:lstStyle/>
          <a:p>
            <a:pPr marL="0" lvl="1">
              <a:spcAft>
                <a:spcPts val="700"/>
              </a:spcAft>
            </a:pPr>
            <a:r>
              <a:rPr lang="en-US" sz="2000" dirty="0">
                <a:latin typeface="Calibri"/>
                <a:ea typeface="Verdana"/>
                <a:cs typeface="Calibri"/>
              </a:rPr>
              <a:t>The Campus Reorg Task Force is meeting in mid-January to assess next steps and maintain momentum. This work will intersect with the work of the Strategic Scheduling focus goal committee. </a:t>
            </a:r>
            <a:endParaRPr lang="en-US" dirty="0">
              <a:latin typeface="Calibri"/>
              <a:ea typeface="Verdana"/>
              <a:cs typeface="Calibri"/>
            </a:endParaRPr>
          </a:p>
        </p:txBody>
      </p:sp>
      <p:sp>
        <p:nvSpPr>
          <p:cNvPr id="9" name="TextBox 8">
            <a:extLst>
              <a:ext uri="{FF2B5EF4-FFF2-40B4-BE49-F238E27FC236}">
                <a16:creationId xmlns:a16="http://schemas.microsoft.com/office/drawing/2014/main" id="{CA0B2F79-525D-FEA8-91B3-901282200A8C}"/>
              </a:ext>
            </a:extLst>
          </p:cNvPr>
          <p:cNvSpPr txBox="1"/>
          <p:nvPr/>
        </p:nvSpPr>
        <p:spPr>
          <a:xfrm>
            <a:off x="5676266" y="1379538"/>
            <a:ext cx="5936478" cy="2295500"/>
          </a:xfrm>
          <a:prstGeom prst="rect">
            <a:avLst/>
          </a:prstGeom>
          <a:noFill/>
        </p:spPr>
        <p:txBody>
          <a:bodyPr wrap="square">
            <a:spAutoFit/>
          </a:bodyPr>
          <a:lstStyle/>
          <a:p>
            <a:pPr marL="0" lvl="1">
              <a:spcAft>
                <a:spcPts val="700"/>
              </a:spcAft>
            </a:pPr>
            <a:r>
              <a:rPr lang="en-US" sz="2400" b="1" dirty="0">
                <a:latin typeface="Calibri"/>
                <a:ea typeface="Verdana"/>
                <a:cs typeface="Calibri"/>
              </a:rPr>
              <a:t>All Executive Deans hired.</a:t>
            </a:r>
          </a:p>
          <a:p>
            <a:pPr marL="285750" lvl="1" indent="-285750">
              <a:spcAft>
                <a:spcPts val="700"/>
              </a:spcAft>
              <a:buFont typeface="Arial" panose="020B0604020202020204" pitchFamily="34" charset="0"/>
              <a:buChar char="•"/>
            </a:pPr>
            <a:r>
              <a:rPr lang="en-US" dirty="0">
                <a:latin typeface="Calibri"/>
                <a:ea typeface="Verdana"/>
                <a:cs typeface="Calibri"/>
              </a:rPr>
              <a:t>Business, Technology and Public Service - Rob Hudson </a:t>
            </a:r>
          </a:p>
          <a:p>
            <a:pPr marL="285750" lvl="1" indent="-285750">
              <a:spcAft>
                <a:spcPts val="700"/>
              </a:spcAft>
              <a:buFont typeface="Arial" panose="020B0604020202020204" pitchFamily="34" charset="0"/>
              <a:buChar char="•"/>
            </a:pPr>
            <a:r>
              <a:rPr lang="en-US" dirty="0">
                <a:latin typeface="Calibri"/>
                <a:ea typeface="Verdana"/>
                <a:cs typeface="Calibri"/>
              </a:rPr>
              <a:t>Technical and Professional Services - Heather Pierce </a:t>
            </a:r>
          </a:p>
          <a:p>
            <a:pPr marL="285750" lvl="1" indent="-285750">
              <a:spcAft>
                <a:spcPts val="700"/>
              </a:spcAft>
              <a:buFont typeface="Arial" panose="020B0604020202020204" pitchFamily="34" charset="0"/>
              <a:buChar char="•"/>
            </a:pPr>
            <a:r>
              <a:rPr lang="en-US" dirty="0">
                <a:latin typeface="Calibri"/>
                <a:ea typeface="Verdana"/>
                <a:cs typeface="Calibri"/>
              </a:rPr>
              <a:t>Arts, Humanities and Social Sciences - Deidre Schoolcraft  </a:t>
            </a:r>
          </a:p>
          <a:p>
            <a:pPr marL="285750" lvl="1" indent="-285750">
              <a:spcAft>
                <a:spcPts val="700"/>
              </a:spcAft>
              <a:buFont typeface="Arial" panose="020B0604020202020204" pitchFamily="34" charset="0"/>
              <a:buChar char="•"/>
            </a:pPr>
            <a:r>
              <a:rPr lang="en-US" dirty="0">
                <a:latin typeface="Calibri"/>
                <a:ea typeface="Verdana"/>
                <a:cs typeface="Calibri"/>
              </a:rPr>
              <a:t>Science, Engineering and Math - Joyce Kaplan </a:t>
            </a:r>
          </a:p>
          <a:p>
            <a:pPr marL="285750" lvl="1" indent="-285750">
              <a:spcAft>
                <a:spcPts val="700"/>
              </a:spcAft>
              <a:buFont typeface="Arial" panose="020B0604020202020204" pitchFamily="34" charset="0"/>
              <a:buChar char="•"/>
            </a:pPr>
            <a:r>
              <a:rPr lang="en-US" dirty="0">
                <a:latin typeface="Calibri"/>
                <a:ea typeface="Verdana"/>
                <a:cs typeface="Calibri"/>
              </a:rPr>
              <a:t>Health Sciences - Dr. Joseph </a:t>
            </a:r>
            <a:r>
              <a:rPr lang="en-US" dirty="0" err="1">
                <a:latin typeface="Calibri"/>
                <a:ea typeface="Verdana"/>
                <a:cs typeface="Calibri"/>
              </a:rPr>
              <a:t>Charleman</a:t>
            </a:r>
            <a:r>
              <a:rPr lang="en-US" dirty="0">
                <a:latin typeface="Calibri"/>
                <a:ea typeface="Verdana"/>
                <a:cs typeface="Calibri"/>
              </a:rPr>
              <a:t> </a:t>
            </a:r>
          </a:p>
        </p:txBody>
      </p:sp>
      <p:pic>
        <p:nvPicPr>
          <p:cNvPr id="7" name="Picture 6" descr="Students learning in a classroom.">
            <a:extLst>
              <a:ext uri="{FF2B5EF4-FFF2-40B4-BE49-F238E27FC236}">
                <a16:creationId xmlns:a16="http://schemas.microsoft.com/office/drawing/2014/main" id="{A57BFE7F-E8C3-0D4E-A0DF-7988F32BB1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2840" y="2003612"/>
            <a:ext cx="4276164" cy="2850776"/>
          </a:xfrm>
          <a:prstGeom prst="rect">
            <a:avLst/>
          </a:prstGeom>
        </p:spPr>
      </p:pic>
      <p:sp>
        <p:nvSpPr>
          <p:cNvPr id="2" name="Title 3">
            <a:extLst>
              <a:ext uri="{FF2B5EF4-FFF2-40B4-BE49-F238E27FC236}">
                <a16:creationId xmlns:a16="http://schemas.microsoft.com/office/drawing/2014/main" id="{6F022164-45E7-DD61-9644-96B9EAA55909}"/>
              </a:ext>
            </a:extLst>
          </p:cNvPr>
          <p:cNvSpPr txBox="1">
            <a:spLocks noGrp="1"/>
          </p:cNvSpPr>
          <p:nvPr>
            <p:ph type="title" idx="4294967295"/>
          </p:nvPr>
        </p:nvSpPr>
        <p:spPr>
          <a:xfrm>
            <a:off x="464882" y="498794"/>
            <a:ext cx="10515600" cy="64928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600" b="0" i="0" kern="1200">
                <a:solidFill>
                  <a:srgbClr val="DB4326"/>
                </a:solidFill>
                <a:latin typeface="Sanchez" panose="02000000000000000000"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effectLst/>
                <a:uLnTx/>
                <a:uFillTx/>
                <a:latin typeface="Sanchez"/>
                <a:ea typeface="+mj-ea"/>
                <a:cs typeface="+mj-cs"/>
              </a:rPr>
              <a:t>Reorganization</a:t>
            </a:r>
            <a:endParaRPr kumimoji="0" lang="en-US" sz="3600" b="0" i="0" u="none" strike="noStrike" kern="1200" cap="none" spc="0" normalizeH="0" baseline="0" noProof="0" dirty="0">
              <a:ln>
                <a:noFill/>
              </a:ln>
              <a:effectLst/>
              <a:uLnTx/>
              <a:uFillTx/>
              <a:latin typeface="Sanchez" panose="02000000000000000000" pitchFamily="2" charset="77"/>
              <a:ea typeface="+mj-ea"/>
              <a:cs typeface="+mj-cs"/>
            </a:endParaRPr>
          </a:p>
        </p:txBody>
      </p:sp>
    </p:spTree>
    <p:extLst>
      <p:ext uri="{BB962C8B-B14F-4D97-AF65-F5344CB8AC3E}">
        <p14:creationId xmlns:p14="http://schemas.microsoft.com/office/powerpoint/2010/main" val="1598589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0" fill="hold">
                                          <p:stCondLst>
                                            <p:cond delay="0"/>
                                          </p:stCondLst>
                                        </p:cTn>
                                        <p:tgtEl>
                                          <p:spTgt spid="5"/>
                                        </p:tgtEl>
                                        <p:attrNameLst>
                                          <p:attrName>r</p:attrName>
                                        </p:attrNameLst>
                                      </p:cBhvr>
                                    </p:animRot>
                                    <p:animRot by="-240000">
                                      <p:cBhvr>
                                        <p:cTn id="7" dur="4000" fill="hold">
                                          <p:stCondLst>
                                            <p:cond delay="4000"/>
                                          </p:stCondLst>
                                        </p:cTn>
                                        <p:tgtEl>
                                          <p:spTgt spid="5"/>
                                        </p:tgtEl>
                                        <p:attrNameLst>
                                          <p:attrName>r</p:attrName>
                                        </p:attrNameLst>
                                      </p:cBhvr>
                                    </p:animRot>
                                    <p:animRot by="240000">
                                      <p:cBhvr>
                                        <p:cTn id="8" dur="4000" fill="hold">
                                          <p:stCondLst>
                                            <p:cond delay="8000"/>
                                          </p:stCondLst>
                                        </p:cTn>
                                        <p:tgtEl>
                                          <p:spTgt spid="5"/>
                                        </p:tgtEl>
                                        <p:attrNameLst>
                                          <p:attrName>r</p:attrName>
                                        </p:attrNameLst>
                                      </p:cBhvr>
                                    </p:animRot>
                                    <p:animRot by="-240000">
                                      <p:cBhvr>
                                        <p:cTn id="9" dur="4000" fill="hold">
                                          <p:stCondLst>
                                            <p:cond delay="12000"/>
                                          </p:stCondLst>
                                        </p:cTn>
                                        <p:tgtEl>
                                          <p:spTgt spid="5"/>
                                        </p:tgtEl>
                                        <p:attrNameLst>
                                          <p:attrName>r</p:attrName>
                                        </p:attrNameLst>
                                      </p:cBhvr>
                                    </p:animRot>
                                    <p:animRot by="120000">
                                      <p:cBhvr>
                                        <p:cTn id="10" dur="4000" fill="hold">
                                          <p:stCondLst>
                                            <p:cond delay="160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D815A0F-C727-D594-C548-44129D561886}"/>
              </a:ext>
            </a:extLst>
          </p:cNvPr>
          <p:cNvSpPr>
            <a:spLocks noGrp="1"/>
          </p:cNvSpPr>
          <p:nvPr>
            <p:ph sz="half" idx="1"/>
          </p:nvPr>
        </p:nvSpPr>
        <p:spPr>
          <a:xfrm>
            <a:off x="6552608" y="3284830"/>
            <a:ext cx="5181599" cy="2614493"/>
          </a:xfrm>
        </p:spPr>
        <p:txBody>
          <a:bodyPr vert="horz" lIns="91440" tIns="45720" rIns="91440" bIns="45720" rtlCol="0" anchor="t">
            <a:normAutofit/>
          </a:bodyPr>
          <a:lstStyle/>
          <a:p>
            <a:pPr marL="0" indent="0">
              <a:buNone/>
            </a:pPr>
            <a:r>
              <a:rPr lang="en-US" b="1" i="1" dirty="0">
                <a:solidFill>
                  <a:schemeClr val="accent4"/>
                </a:solidFill>
                <a:latin typeface="Source Sans 3 Bold"/>
              </a:rPr>
              <a:t>Career Advance</a:t>
            </a:r>
            <a:endParaRPr lang="en-US" b="0" i="0" dirty="0">
              <a:solidFill>
                <a:schemeClr val="accent4"/>
              </a:solidFill>
              <a:effectLst/>
              <a:latin typeface="Source Sans 3"/>
              <a:cs typeface="Calibri" panose="020F0502020204030204" pitchFamily="34" charset="0"/>
            </a:endParaRPr>
          </a:p>
          <a:p>
            <a:r>
              <a:rPr lang="en-US" sz="1800" dirty="0">
                <a:latin typeface="Calibri"/>
                <a:cs typeface="Calibri"/>
              </a:rPr>
              <a:t>Total funds awarded: $681,515</a:t>
            </a:r>
          </a:p>
          <a:p>
            <a:r>
              <a:rPr lang="en-US" sz="1800" dirty="0">
                <a:latin typeface="Calibri"/>
                <a:cs typeface="Calibri"/>
              </a:rPr>
              <a:t>Average Award: $2,534</a:t>
            </a:r>
          </a:p>
          <a:p>
            <a:r>
              <a:rPr lang="en-US" sz="1800" dirty="0">
                <a:latin typeface="Calibri"/>
                <a:cs typeface="Calibri"/>
              </a:rPr>
              <a:t>269 Students Supported</a:t>
            </a:r>
          </a:p>
          <a:p>
            <a:r>
              <a:rPr lang="en-US" sz="1800" b="1" dirty="0">
                <a:latin typeface="Calibri"/>
                <a:cs typeface="Calibri"/>
              </a:rPr>
              <a:t>Plan to continue providing funds through </a:t>
            </a:r>
            <a:br>
              <a:rPr lang="en-US" sz="1800" b="1" dirty="0">
                <a:latin typeface="Calibri"/>
                <a:cs typeface="Calibri"/>
              </a:rPr>
            </a:br>
            <a:r>
              <a:rPr lang="en-US" sz="1800" b="1" dirty="0">
                <a:latin typeface="Calibri"/>
                <a:cs typeface="Calibri"/>
              </a:rPr>
              <a:t>Spring of 2025.</a:t>
            </a:r>
            <a:endParaRPr lang="en-US" sz="1800" b="1" dirty="0">
              <a:latin typeface="Calibri" panose="020F0502020204030204" pitchFamily="34" charset="0"/>
              <a:cs typeface="Calibri" panose="020F0502020204030204" pitchFamily="34" charset="0"/>
            </a:endParaRPr>
          </a:p>
        </p:txBody>
      </p:sp>
      <p:pic>
        <p:nvPicPr>
          <p:cNvPr id="6" name="Picture 5" descr="Career Advance Colorado Logo.">
            <a:extLst>
              <a:ext uri="{FF2B5EF4-FFF2-40B4-BE49-F238E27FC236}">
                <a16:creationId xmlns:a16="http://schemas.microsoft.com/office/drawing/2014/main" id="{9AA5A507-6366-7F6F-5A5A-5D39CA7E80D2}"/>
              </a:ext>
            </a:extLst>
          </p:cNvPr>
          <p:cNvPicPr>
            <a:picLocks noChangeAspect="1"/>
          </p:cNvPicPr>
          <p:nvPr/>
        </p:nvPicPr>
        <p:blipFill>
          <a:blip r:embed="rId3"/>
          <a:stretch>
            <a:fillRect/>
          </a:stretch>
        </p:blipFill>
        <p:spPr>
          <a:xfrm>
            <a:off x="6552609" y="1577537"/>
            <a:ext cx="3780112" cy="1312228"/>
          </a:xfrm>
          <a:prstGeom prst="rect">
            <a:avLst/>
          </a:prstGeom>
        </p:spPr>
      </p:pic>
      <p:sp>
        <p:nvSpPr>
          <p:cNvPr id="3" name="Content Placeholder 2">
            <a:extLst>
              <a:ext uri="{FF2B5EF4-FFF2-40B4-BE49-F238E27FC236}">
                <a16:creationId xmlns:a16="http://schemas.microsoft.com/office/drawing/2014/main" id="{C9F48F38-3CA5-BFE1-8B97-EEB292D00F3C}"/>
              </a:ext>
            </a:extLst>
          </p:cNvPr>
          <p:cNvSpPr>
            <a:spLocks noGrp="1"/>
          </p:cNvSpPr>
          <p:nvPr>
            <p:ph sz="half" idx="2"/>
          </p:nvPr>
        </p:nvSpPr>
        <p:spPr>
          <a:xfrm>
            <a:off x="711200" y="3284831"/>
            <a:ext cx="5181600" cy="2717364"/>
          </a:xfrm>
        </p:spPr>
        <p:txBody>
          <a:bodyPr vert="horz" lIns="91440" tIns="45720" rIns="91440" bIns="45720" rtlCol="0" anchor="t">
            <a:normAutofit/>
          </a:bodyPr>
          <a:lstStyle/>
          <a:p>
            <a:pPr marL="0" indent="0">
              <a:buNone/>
            </a:pPr>
            <a:r>
              <a:rPr lang="en-US" b="1" i="1" dirty="0">
                <a:solidFill>
                  <a:schemeClr val="accent4"/>
                </a:solidFill>
                <a:latin typeface="Source Sans 3 Bold"/>
              </a:rPr>
              <a:t>Care Forward</a:t>
            </a:r>
            <a:endParaRPr lang="en-US" b="0" i="0" dirty="0">
              <a:solidFill>
                <a:schemeClr val="accent4"/>
              </a:solidFill>
              <a:effectLst/>
              <a:latin typeface="Source Sans 3"/>
              <a:cs typeface="Calibri" panose="020F0502020204030204" pitchFamily="34" charset="0"/>
            </a:endParaRPr>
          </a:p>
          <a:p>
            <a:r>
              <a:rPr lang="en-US" sz="1800" dirty="0">
                <a:latin typeface="Calibri"/>
                <a:cs typeface="Calibri"/>
              </a:rPr>
              <a:t>Total funds awarded: $3,671,681</a:t>
            </a:r>
          </a:p>
          <a:p>
            <a:r>
              <a:rPr lang="en-US" sz="1800" dirty="0">
                <a:latin typeface="Calibri"/>
                <a:cs typeface="Calibri"/>
              </a:rPr>
              <a:t>Average Award: $3,853</a:t>
            </a:r>
          </a:p>
          <a:p>
            <a:r>
              <a:rPr lang="en-US" sz="1800" dirty="0">
                <a:latin typeface="Calibri"/>
                <a:cs typeface="Calibri"/>
              </a:rPr>
              <a:t>953 Students Supported</a:t>
            </a:r>
          </a:p>
          <a:p>
            <a:r>
              <a:rPr lang="en-US" sz="1800" b="1" i="0" dirty="0">
                <a:effectLst/>
                <a:latin typeface="Calibri"/>
                <a:cs typeface="Calibri"/>
              </a:rPr>
              <a:t>All Care Forward funds have been awarded.</a:t>
            </a:r>
          </a:p>
        </p:txBody>
      </p:sp>
      <p:pic>
        <p:nvPicPr>
          <p:cNvPr id="8" name="Picture 7" descr="Care Forward Colorado Logo.">
            <a:extLst>
              <a:ext uri="{FF2B5EF4-FFF2-40B4-BE49-F238E27FC236}">
                <a16:creationId xmlns:a16="http://schemas.microsoft.com/office/drawing/2014/main" id="{B6563ACD-3EA2-A764-19A0-10F8AFB01C5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1200" y="1741554"/>
            <a:ext cx="4732020" cy="1148211"/>
          </a:xfrm>
          <a:prstGeom prst="rect">
            <a:avLst/>
          </a:prstGeom>
        </p:spPr>
      </p:pic>
      <p:sp>
        <p:nvSpPr>
          <p:cNvPr id="4" name="Title 3">
            <a:extLst>
              <a:ext uri="{FF2B5EF4-FFF2-40B4-BE49-F238E27FC236}">
                <a16:creationId xmlns:a16="http://schemas.microsoft.com/office/drawing/2014/main" id="{DB848B41-6734-0ABD-1D29-E49CF247A5D4}"/>
              </a:ext>
            </a:extLst>
          </p:cNvPr>
          <p:cNvSpPr>
            <a:spLocks noGrp="1"/>
          </p:cNvSpPr>
          <p:nvPr>
            <p:ph type="title"/>
          </p:nvPr>
        </p:nvSpPr>
        <p:spPr>
          <a:xfrm>
            <a:off x="711200" y="375383"/>
            <a:ext cx="10641106" cy="1126505"/>
          </a:xfrm>
        </p:spPr>
        <p:txBody>
          <a:bodyPr/>
          <a:lstStyle/>
          <a:p>
            <a:r>
              <a:rPr lang="en-US" dirty="0"/>
              <a:t>Care Forward/Career Advance</a:t>
            </a:r>
          </a:p>
        </p:txBody>
      </p:sp>
    </p:spTree>
    <p:extLst>
      <p:ext uri="{BB962C8B-B14F-4D97-AF65-F5344CB8AC3E}">
        <p14:creationId xmlns:p14="http://schemas.microsoft.com/office/powerpoint/2010/main" val="3430359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16860C8-D8C0-09F4-23E5-AF77F9F5A489}"/>
              </a:ext>
            </a:extLst>
          </p:cNvPr>
          <p:cNvSpPr txBox="1"/>
          <p:nvPr/>
        </p:nvSpPr>
        <p:spPr>
          <a:xfrm>
            <a:off x="354330" y="1200605"/>
            <a:ext cx="8092440" cy="4698722"/>
          </a:xfrm>
          <a:prstGeom prst="rect">
            <a:avLst/>
          </a:prstGeom>
          <a:noFill/>
        </p:spPr>
        <p:txBody>
          <a:bodyPr wrap="square" lIns="91440" tIns="45720" rIns="91440" bIns="45720" rtlCol="0" anchor="t">
            <a:spAutoFit/>
          </a:bodyPr>
          <a:lstStyle/>
          <a:p>
            <a:pPr marL="342900" indent="-342900">
              <a:spcAft>
                <a:spcPts val="1000"/>
              </a:spcAft>
              <a:buFont typeface="Arial"/>
              <a:buChar char="•"/>
            </a:pPr>
            <a:r>
              <a:rPr lang="en-US" dirty="0">
                <a:latin typeface="Calibri"/>
                <a:cs typeface="Calibri"/>
              </a:rPr>
              <a:t>Scheduled in April 2025 (Year 10 of the accreditation cycle)</a:t>
            </a:r>
          </a:p>
          <a:p>
            <a:pPr marL="342900" indent="-342900">
              <a:spcAft>
                <a:spcPts val="1000"/>
              </a:spcAft>
              <a:buFont typeface="Arial"/>
              <a:buChar char="•"/>
            </a:pPr>
            <a:r>
              <a:rPr lang="en-US" dirty="0">
                <a:latin typeface="Calibri"/>
                <a:cs typeface="Calibri"/>
              </a:rPr>
              <a:t>A five-member review team will be on campus for 1 ½ days</a:t>
            </a:r>
          </a:p>
          <a:p>
            <a:pPr marL="800100" lvl="1" indent="-342900">
              <a:spcAft>
                <a:spcPts val="1000"/>
              </a:spcAft>
              <a:buFont typeface="Arial"/>
              <a:buChar char="•"/>
            </a:pPr>
            <a:r>
              <a:rPr lang="en-US" dirty="0">
                <a:latin typeface="Calibri"/>
                <a:cs typeface="Calibri"/>
              </a:rPr>
              <a:t>Meetings with faculty, staff, students</a:t>
            </a:r>
          </a:p>
          <a:p>
            <a:pPr marL="342900" indent="-342900">
              <a:spcAft>
                <a:spcPts val="1000"/>
              </a:spcAft>
              <a:buFont typeface="Arial"/>
              <a:buChar char="•"/>
            </a:pPr>
            <a:r>
              <a:rPr lang="en-US" b="1" dirty="0">
                <a:latin typeface="Calibri"/>
                <a:cs typeface="Calibri"/>
              </a:rPr>
              <a:t>Purpose: </a:t>
            </a:r>
            <a:r>
              <a:rPr lang="en-US" dirty="0">
                <a:latin typeface="Calibri"/>
                <a:cs typeface="Calibri"/>
              </a:rPr>
              <a:t>Determine whether PPSC is in compliance with  </a:t>
            </a:r>
          </a:p>
          <a:p>
            <a:pPr marL="800100" lvl="1" indent="-342900">
              <a:spcAft>
                <a:spcPts val="1000"/>
              </a:spcAft>
              <a:buFont typeface="Arial"/>
              <a:buChar char="•"/>
            </a:pPr>
            <a:r>
              <a:rPr lang="en-US" dirty="0">
                <a:latin typeface="Calibri"/>
                <a:cs typeface="Calibri"/>
              </a:rPr>
              <a:t>HLC policies and assumed practices</a:t>
            </a:r>
          </a:p>
          <a:p>
            <a:pPr marL="800100" lvl="1" indent="-342900">
              <a:spcAft>
                <a:spcPts val="1000"/>
              </a:spcAft>
              <a:buFont typeface="Arial"/>
              <a:buChar char="•"/>
            </a:pPr>
            <a:r>
              <a:rPr lang="en-US" dirty="0">
                <a:latin typeface="Calibri"/>
                <a:cs typeface="Calibri"/>
              </a:rPr>
              <a:t>Five criteria for accreditation</a:t>
            </a:r>
          </a:p>
          <a:p>
            <a:pPr marL="800100" lvl="1" indent="-342900">
              <a:spcAft>
                <a:spcPts val="1000"/>
              </a:spcAft>
              <a:buFont typeface="Arial"/>
              <a:buChar char="•"/>
            </a:pPr>
            <a:r>
              <a:rPr lang="en-US" dirty="0">
                <a:latin typeface="Calibri"/>
                <a:cs typeface="Calibri"/>
              </a:rPr>
              <a:t>Federal regulations (e.g., disclosure of transfer policies, </a:t>
            </a:r>
            <a:br>
              <a:rPr lang="en-US" dirty="0">
                <a:latin typeface="Calibri"/>
                <a:cs typeface="Calibri"/>
              </a:rPr>
            </a:br>
            <a:r>
              <a:rPr lang="en-US" dirty="0">
                <a:latin typeface="Calibri"/>
                <a:cs typeface="Calibri"/>
              </a:rPr>
              <a:t>protection of student privacy)</a:t>
            </a:r>
          </a:p>
          <a:p>
            <a:pPr marL="342900" indent="-342900">
              <a:spcAft>
                <a:spcPts val="1000"/>
              </a:spcAft>
              <a:buFont typeface="Arial"/>
              <a:buChar char="•"/>
            </a:pPr>
            <a:r>
              <a:rPr lang="en-US" b="1" dirty="0">
                <a:latin typeface="Calibri"/>
                <a:cs typeface="Calibri"/>
              </a:rPr>
              <a:t>Preparation:  </a:t>
            </a:r>
            <a:r>
              <a:rPr lang="en-US" dirty="0">
                <a:latin typeface="Calibri"/>
                <a:cs typeface="Calibri"/>
              </a:rPr>
              <a:t>January 2024 – February 2025</a:t>
            </a:r>
          </a:p>
          <a:p>
            <a:pPr marL="800100" lvl="1" indent="-342900">
              <a:spcAft>
                <a:spcPts val="1000"/>
              </a:spcAft>
              <a:buFont typeface="Arial"/>
              <a:buChar char="•"/>
            </a:pPr>
            <a:r>
              <a:rPr lang="en-US" dirty="0">
                <a:latin typeface="Calibri"/>
                <a:cs typeface="Calibri"/>
              </a:rPr>
              <a:t>Update the 2019 Assurance Argument and Evidence File</a:t>
            </a:r>
          </a:p>
          <a:p>
            <a:pPr marL="800100" lvl="1" indent="-342900">
              <a:spcAft>
                <a:spcPts val="1000"/>
              </a:spcAft>
              <a:buFont typeface="Arial"/>
              <a:buChar char="•"/>
            </a:pPr>
            <a:r>
              <a:rPr lang="en-US" dirty="0">
                <a:latin typeface="Calibri"/>
                <a:cs typeface="Calibri"/>
              </a:rPr>
              <a:t>Update the 2024 Federal Compliance Report</a:t>
            </a:r>
          </a:p>
          <a:p>
            <a:pPr marL="800100" lvl="1" indent="-342900">
              <a:spcAft>
                <a:spcPts val="1000"/>
              </a:spcAft>
              <a:buFont typeface="Arial"/>
              <a:buChar char="•"/>
            </a:pPr>
            <a:r>
              <a:rPr lang="en-US" dirty="0">
                <a:latin typeface="Calibri"/>
                <a:cs typeface="Calibri"/>
              </a:rPr>
              <a:t>6-8 writers + campus-wide participation (share stories &amp; evidence)</a:t>
            </a:r>
          </a:p>
        </p:txBody>
      </p:sp>
      <p:pic>
        <p:nvPicPr>
          <p:cNvPr id="2" name="Picture 8">
            <a:extLst>
              <a:ext uri="{FF2B5EF4-FFF2-40B4-BE49-F238E27FC236}">
                <a16:creationId xmlns:a16="http://schemas.microsoft.com/office/drawing/2014/main" id="{8CDDC828-6C5C-8D35-A32C-679BEF44ED87}"/>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6846838" y="930992"/>
            <a:ext cx="5172075" cy="5079990"/>
          </a:xfrm>
          <a:prstGeom prst="rect">
            <a:avLst/>
          </a:prstGeom>
        </p:spPr>
      </p:pic>
      <p:pic>
        <p:nvPicPr>
          <p:cNvPr id="3" name="Picture 7" descr="Pikes Peak State College Downtown Campus.">
            <a:extLst>
              <a:ext uri="{FF2B5EF4-FFF2-40B4-BE49-F238E27FC236}">
                <a16:creationId xmlns:a16="http://schemas.microsoft.com/office/drawing/2014/main" id="{91FAC461-121E-6DB7-EF8A-A305BB7D2E1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485013" y="1618306"/>
            <a:ext cx="3637399" cy="3195786"/>
          </a:xfrm>
          <a:prstGeom prst="rect">
            <a:avLst/>
          </a:prstGeom>
        </p:spPr>
      </p:pic>
      <p:sp>
        <p:nvSpPr>
          <p:cNvPr id="4" name="Title 3">
            <a:extLst>
              <a:ext uri="{FF2B5EF4-FFF2-40B4-BE49-F238E27FC236}">
                <a16:creationId xmlns:a16="http://schemas.microsoft.com/office/drawing/2014/main" id="{93447A08-AADA-5A6B-CF0F-C9F9AD4E426F}"/>
              </a:ext>
            </a:extLst>
          </p:cNvPr>
          <p:cNvSpPr txBox="1">
            <a:spLocks noGrp="1"/>
          </p:cNvSpPr>
          <p:nvPr>
            <p:ph type="title" idx="4294967295"/>
          </p:nvPr>
        </p:nvSpPr>
        <p:spPr>
          <a:xfrm>
            <a:off x="354330" y="458052"/>
            <a:ext cx="10768082" cy="5492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DB4326"/>
                </a:solidFill>
                <a:effectLst/>
                <a:uLnTx/>
                <a:uFillTx/>
                <a:latin typeface="Sanchez" panose="02000000000000000000" pitchFamily="2" charset="77"/>
                <a:ea typeface="+mj-ea"/>
                <a:cs typeface="+mj-cs"/>
              </a:rPr>
              <a:t>HLC 2025 Comprehensive Evaluation Visit</a:t>
            </a:r>
          </a:p>
        </p:txBody>
      </p:sp>
    </p:spTree>
    <p:extLst>
      <p:ext uri="{BB962C8B-B14F-4D97-AF65-F5344CB8AC3E}">
        <p14:creationId xmlns:p14="http://schemas.microsoft.com/office/powerpoint/2010/main" val="47422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0" fill="hold">
                                          <p:stCondLst>
                                            <p:cond delay="0"/>
                                          </p:stCondLst>
                                        </p:cTn>
                                        <p:tgtEl>
                                          <p:spTgt spid="2"/>
                                        </p:tgtEl>
                                        <p:attrNameLst>
                                          <p:attrName>r</p:attrName>
                                        </p:attrNameLst>
                                      </p:cBhvr>
                                    </p:animRot>
                                    <p:animRot by="-240000">
                                      <p:cBhvr>
                                        <p:cTn id="7" dur="4000" fill="hold">
                                          <p:stCondLst>
                                            <p:cond delay="4000"/>
                                          </p:stCondLst>
                                        </p:cTn>
                                        <p:tgtEl>
                                          <p:spTgt spid="2"/>
                                        </p:tgtEl>
                                        <p:attrNameLst>
                                          <p:attrName>r</p:attrName>
                                        </p:attrNameLst>
                                      </p:cBhvr>
                                    </p:animRot>
                                    <p:animRot by="240000">
                                      <p:cBhvr>
                                        <p:cTn id="8" dur="4000" fill="hold">
                                          <p:stCondLst>
                                            <p:cond delay="8000"/>
                                          </p:stCondLst>
                                        </p:cTn>
                                        <p:tgtEl>
                                          <p:spTgt spid="2"/>
                                        </p:tgtEl>
                                        <p:attrNameLst>
                                          <p:attrName>r</p:attrName>
                                        </p:attrNameLst>
                                      </p:cBhvr>
                                    </p:animRot>
                                    <p:animRot by="-240000">
                                      <p:cBhvr>
                                        <p:cTn id="9" dur="4000" fill="hold">
                                          <p:stCondLst>
                                            <p:cond delay="12000"/>
                                          </p:stCondLst>
                                        </p:cTn>
                                        <p:tgtEl>
                                          <p:spTgt spid="2"/>
                                        </p:tgtEl>
                                        <p:attrNameLst>
                                          <p:attrName>r</p:attrName>
                                        </p:attrNameLst>
                                      </p:cBhvr>
                                    </p:animRot>
                                    <p:animRot by="120000">
                                      <p:cBhvr>
                                        <p:cTn id="10" dur="4000" fill="hold">
                                          <p:stCondLst>
                                            <p:cond delay="160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4D667D4-7031-00FB-FCE7-37BFCF60ADF5}"/>
              </a:ext>
            </a:extLst>
          </p:cNvPr>
          <p:cNvSpPr>
            <a:spLocks noGrp="1"/>
          </p:cNvSpPr>
          <p:nvPr>
            <p:ph sz="half" idx="1"/>
          </p:nvPr>
        </p:nvSpPr>
        <p:spPr>
          <a:xfrm>
            <a:off x="2568388" y="1825625"/>
            <a:ext cx="9133460" cy="4351338"/>
          </a:xfrm>
        </p:spPr>
        <p:txBody>
          <a:bodyPr>
            <a:normAutofit fontScale="92500" lnSpcReduction="10000"/>
          </a:bodyPr>
          <a:lstStyle/>
          <a:p>
            <a:r>
              <a:rPr lang="en-US" dirty="0">
                <a:latin typeface="Calibri" panose="020F0502020204030204" pitchFamily="34" charset="0"/>
                <a:cs typeface="Calibri" panose="020F0502020204030204" pitchFamily="34" charset="0"/>
              </a:rPr>
              <a:t>National survey coordinated by the University of Texas' College of Education </a:t>
            </a:r>
          </a:p>
          <a:p>
            <a:r>
              <a:rPr lang="en-US" b="1" dirty="0">
                <a:latin typeface="Calibri" panose="020F0502020204030204" pitchFamily="34" charset="0"/>
                <a:cs typeface="Calibri" panose="020F0502020204030204" pitchFamily="34" charset="0"/>
              </a:rPr>
              <a:t>Purpose: </a:t>
            </a:r>
            <a:r>
              <a:rPr lang="en-US" dirty="0">
                <a:latin typeface="Calibri" panose="020F0502020204030204" pitchFamily="34" charset="0"/>
                <a:cs typeface="Calibri" panose="020F0502020204030204" pitchFamily="34" charset="0"/>
              </a:rPr>
              <a:t>Elicit information on institutional practices and student behavior </a:t>
            </a:r>
          </a:p>
          <a:p>
            <a:pPr lvl="1"/>
            <a:r>
              <a:rPr lang="en-US" dirty="0">
                <a:latin typeface="Calibri" panose="020F0502020204030204" pitchFamily="34" charset="0"/>
                <a:cs typeface="Calibri" panose="020F0502020204030204" pitchFamily="34" charset="0"/>
              </a:rPr>
              <a:t>Active and Collaborative Learning </a:t>
            </a:r>
          </a:p>
          <a:p>
            <a:pPr lvl="1"/>
            <a:r>
              <a:rPr lang="en-US" dirty="0">
                <a:latin typeface="Calibri" panose="020F0502020204030204" pitchFamily="34" charset="0"/>
                <a:cs typeface="Calibri" panose="020F0502020204030204" pitchFamily="34" charset="0"/>
              </a:rPr>
              <a:t>Student Effort </a:t>
            </a:r>
          </a:p>
          <a:p>
            <a:pPr lvl="1"/>
            <a:r>
              <a:rPr lang="en-US" dirty="0">
                <a:latin typeface="Calibri" panose="020F0502020204030204" pitchFamily="34" charset="0"/>
                <a:cs typeface="Calibri" panose="020F0502020204030204" pitchFamily="34" charset="0"/>
              </a:rPr>
              <a:t>Student-Faculty Interaction </a:t>
            </a:r>
          </a:p>
          <a:p>
            <a:pPr lvl="1"/>
            <a:r>
              <a:rPr lang="en-US" dirty="0">
                <a:latin typeface="Calibri" panose="020F0502020204030204" pitchFamily="34" charset="0"/>
                <a:cs typeface="Calibri" panose="020F0502020204030204" pitchFamily="34" charset="0"/>
              </a:rPr>
              <a:t>Academic Challenges </a:t>
            </a:r>
          </a:p>
          <a:p>
            <a:pPr lvl="1"/>
            <a:r>
              <a:rPr lang="en-US" dirty="0">
                <a:latin typeface="Calibri" panose="020F0502020204030204" pitchFamily="34" charset="0"/>
                <a:cs typeface="Calibri" panose="020F0502020204030204" pitchFamily="34" charset="0"/>
              </a:rPr>
              <a:t>Support for Learners </a:t>
            </a:r>
          </a:p>
          <a:p>
            <a:r>
              <a:rPr lang="en-US" dirty="0">
                <a:latin typeface="Calibri" panose="020F0502020204030204" pitchFamily="34" charset="0"/>
                <a:cs typeface="Calibri" panose="020F0502020204030204" pitchFamily="34" charset="0"/>
              </a:rPr>
              <a:t>Will be administered in a random sample of classes (about 90 sections) during the Spring semester </a:t>
            </a:r>
          </a:p>
          <a:p>
            <a:r>
              <a:rPr lang="en-US" dirty="0">
                <a:latin typeface="Calibri" panose="020F0502020204030204" pitchFamily="34" charset="0"/>
                <a:cs typeface="Calibri" panose="020F0502020204030204" pitchFamily="34" charset="0"/>
              </a:rPr>
              <a:t>Faculty and Instructors whose classes are sampled will receive specific information as soon as PPSC receives the class sample (mid-February) </a:t>
            </a:r>
          </a:p>
          <a:p>
            <a:r>
              <a:rPr lang="en-US" dirty="0">
                <a:latin typeface="Calibri" panose="020F0502020204030204" pitchFamily="34" charset="0"/>
                <a:cs typeface="Calibri" panose="020F0502020204030204" pitchFamily="34" charset="0"/>
              </a:rPr>
              <a:t>Survey results: will be sent to PPSC in August and used to update the HLC Assurance Argument </a:t>
            </a:r>
          </a:p>
        </p:txBody>
      </p:sp>
      <p:pic>
        <p:nvPicPr>
          <p:cNvPr id="5" name="Picture 4" descr="Image of a hand marking a check box.">
            <a:extLst>
              <a:ext uri="{FF2B5EF4-FFF2-40B4-BE49-F238E27FC236}">
                <a16:creationId xmlns:a16="http://schemas.microsoft.com/office/drawing/2014/main" id="{076ADFDA-BAB6-E83A-04AD-9E6F85C96F1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03411" y="1500443"/>
            <a:ext cx="2058358" cy="4776214"/>
          </a:xfrm>
          <a:prstGeom prst="rect">
            <a:avLst/>
          </a:prstGeom>
        </p:spPr>
      </p:pic>
      <p:sp>
        <p:nvSpPr>
          <p:cNvPr id="3" name="Rectangle 2">
            <a:extLst>
              <a:ext uri="{FF2B5EF4-FFF2-40B4-BE49-F238E27FC236}">
                <a16:creationId xmlns:a16="http://schemas.microsoft.com/office/drawing/2014/main" id="{ECEF89BD-8331-F895-B9C5-30B93AC2BDF8}"/>
              </a:ext>
              <a:ext uri="{C183D7F6-B498-43B3-948B-1728B52AA6E4}">
                <adec:decorative xmlns:adec="http://schemas.microsoft.com/office/drawing/2017/decorative" val="1"/>
              </a:ext>
            </a:extLst>
          </p:cNvPr>
          <p:cNvSpPr/>
          <p:nvPr/>
        </p:nvSpPr>
        <p:spPr>
          <a:xfrm>
            <a:off x="0" y="6274965"/>
            <a:ext cx="12192000" cy="583035"/>
          </a:xfrm>
          <a:prstGeom prst="rect">
            <a:avLst/>
          </a:prstGeom>
          <a:solidFill>
            <a:srgbClr val="7CB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41ADC39-4EE9-5D92-7F7A-28967769ABF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048000" y="6349712"/>
            <a:ext cx="6096000" cy="433541"/>
          </a:xfrm>
          <a:prstGeom prst="rect">
            <a:avLst/>
          </a:prstGeom>
        </p:spPr>
      </p:pic>
      <p:sp>
        <p:nvSpPr>
          <p:cNvPr id="4" name="Title 3">
            <a:extLst>
              <a:ext uri="{FF2B5EF4-FFF2-40B4-BE49-F238E27FC236}">
                <a16:creationId xmlns:a16="http://schemas.microsoft.com/office/drawing/2014/main" id="{A083CA73-62D2-5CA1-0546-E3CA861C765F}"/>
              </a:ext>
            </a:extLst>
          </p:cNvPr>
          <p:cNvSpPr>
            <a:spLocks noGrp="1"/>
          </p:cNvSpPr>
          <p:nvPr>
            <p:ph type="title"/>
          </p:nvPr>
        </p:nvSpPr>
        <p:spPr/>
        <p:txBody>
          <a:bodyPr/>
          <a:lstStyle/>
          <a:p>
            <a:r>
              <a:rPr lang="en-US" dirty="0"/>
              <a:t>Community College Survey of Student Engagement (CCSSE)</a:t>
            </a:r>
          </a:p>
        </p:txBody>
      </p:sp>
    </p:spTree>
    <p:extLst>
      <p:ext uri="{BB962C8B-B14F-4D97-AF65-F5344CB8AC3E}">
        <p14:creationId xmlns:p14="http://schemas.microsoft.com/office/powerpoint/2010/main" val="16308159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DB9E15E-FA8E-C02B-0D13-440A30054779}"/>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00171" y="1914780"/>
            <a:ext cx="1191657" cy="1257997"/>
          </a:xfrm>
          <a:prstGeom prst="rect">
            <a:avLst/>
          </a:prstGeom>
        </p:spPr>
      </p:pic>
      <p:sp>
        <p:nvSpPr>
          <p:cNvPr id="11" name="Title 1">
            <a:extLst>
              <a:ext uri="{FF2B5EF4-FFF2-40B4-BE49-F238E27FC236}">
                <a16:creationId xmlns:a16="http://schemas.microsoft.com/office/drawing/2014/main" id="{D78E35FA-5F50-5502-7F92-EBDAB905CB75}"/>
              </a:ext>
            </a:extLst>
          </p:cNvPr>
          <p:cNvSpPr txBox="1">
            <a:spLocks noGrp="1"/>
          </p:cNvSpPr>
          <p:nvPr>
            <p:ph type="title" idx="4294967295"/>
          </p:nvPr>
        </p:nvSpPr>
        <p:spPr>
          <a:xfrm>
            <a:off x="838200" y="3581305"/>
            <a:ext cx="10515600" cy="6707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4200" b="0" i="0" kern="1200">
                <a:solidFill>
                  <a:schemeClr val="bg1"/>
                </a:solidFill>
                <a:latin typeface="Sanchez" panose="02000000000000000000" pitchFamily="2"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Sanchez" panose="02000000000000000000" pitchFamily="2" charset="77"/>
                <a:ea typeface="+mj-ea"/>
                <a:cs typeface="+mj-cs"/>
              </a:rPr>
              <a:t>Numbers</a:t>
            </a:r>
          </a:p>
        </p:txBody>
      </p:sp>
    </p:spTree>
    <p:extLst>
      <p:ext uri="{BB962C8B-B14F-4D97-AF65-F5344CB8AC3E}">
        <p14:creationId xmlns:p14="http://schemas.microsoft.com/office/powerpoint/2010/main" val="1563289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190A3ED-7A8C-5D1E-E27C-942C25986665}"/>
              </a:ext>
            </a:extLst>
          </p:cNvPr>
          <p:cNvSpPr txBox="1"/>
          <p:nvPr/>
        </p:nvSpPr>
        <p:spPr>
          <a:xfrm>
            <a:off x="5842386" y="1571340"/>
            <a:ext cx="5840646" cy="3098284"/>
          </a:xfrm>
          <a:prstGeom prst="rect">
            <a:avLst/>
          </a:prstGeom>
          <a:noFill/>
        </p:spPr>
        <p:txBody>
          <a:bodyPr wrap="square" lIns="91440" tIns="45720" rIns="91440" bIns="45720" rtlCol="0" anchor="t">
            <a:spAutoFit/>
          </a:bodyPr>
          <a:lstStyle/>
          <a:p>
            <a:pPr>
              <a:spcAft>
                <a:spcPts val="1000"/>
              </a:spcAft>
            </a:pPr>
            <a:r>
              <a:rPr lang="en-US" b="1" dirty="0">
                <a:latin typeface="Calibri"/>
                <a:cs typeface="Calibri"/>
              </a:rPr>
              <a:t>In Development:</a:t>
            </a:r>
            <a:endParaRPr lang="en-US" sz="1800" b="1" i="0" u="none" strike="noStrike" dirty="0">
              <a:effectLst/>
              <a:latin typeface="Calibri" panose="020F0502020204030204" pitchFamily="34" charset="0"/>
              <a:cs typeface="Calibri"/>
            </a:endParaRPr>
          </a:p>
          <a:p>
            <a:pPr marL="285750" indent="-285750">
              <a:spcAft>
                <a:spcPts val="500"/>
              </a:spcAft>
              <a:buFont typeface="Arial"/>
              <a:buChar char="•"/>
            </a:pPr>
            <a:r>
              <a:rPr lang="en-US" sz="1800" b="0" i="0" dirty="0">
                <a:solidFill>
                  <a:srgbClr val="000000"/>
                </a:solidFill>
                <a:effectLst/>
                <a:latin typeface="Calibri" panose="020F0502020204030204" pitchFamily="34" charset="0"/>
              </a:rPr>
              <a:t>AAS Hospitality (Fall 2024)</a:t>
            </a:r>
          </a:p>
          <a:p>
            <a:pPr marL="285750" indent="-285750">
              <a:spcAft>
                <a:spcPts val="500"/>
              </a:spcAft>
              <a:buFont typeface="Arial"/>
              <a:buChar char="•"/>
            </a:pPr>
            <a:r>
              <a:rPr lang="en-US" sz="1800" b="0" i="0" dirty="0">
                <a:solidFill>
                  <a:srgbClr val="000000"/>
                </a:solidFill>
                <a:effectLst/>
                <a:latin typeface="Calibri" panose="020F0502020204030204" pitchFamily="34" charset="0"/>
              </a:rPr>
              <a:t>BAS Cyber Security (Spring 2025)</a:t>
            </a:r>
          </a:p>
          <a:p>
            <a:pPr marL="285750" indent="-285750">
              <a:spcAft>
                <a:spcPts val="500"/>
              </a:spcAft>
              <a:buFont typeface="Arial"/>
              <a:buChar char="•"/>
            </a:pPr>
            <a:r>
              <a:rPr lang="en-US" sz="1800" b="0" i="0" dirty="0">
                <a:solidFill>
                  <a:srgbClr val="000000"/>
                </a:solidFill>
                <a:effectLst/>
                <a:latin typeface="Calibri" panose="020F0502020204030204" pitchFamily="34" charset="0"/>
              </a:rPr>
              <a:t>BAS Education (Fall 2026)</a:t>
            </a:r>
          </a:p>
          <a:p>
            <a:pPr marL="285750" indent="-285750">
              <a:spcAft>
                <a:spcPts val="500"/>
              </a:spcAft>
              <a:buFont typeface="Arial"/>
              <a:buChar char="•"/>
            </a:pPr>
            <a:r>
              <a:rPr lang="en-US" sz="1800" b="0" i="0" dirty="0">
                <a:solidFill>
                  <a:srgbClr val="000000"/>
                </a:solidFill>
                <a:effectLst/>
                <a:latin typeface="Calibri" panose="020F0502020204030204" pitchFamily="34" charset="0"/>
              </a:rPr>
              <a:t>BAS Business Administration (Spring 2025)</a:t>
            </a:r>
          </a:p>
          <a:p>
            <a:pPr marL="285750" indent="-285750">
              <a:spcAft>
                <a:spcPts val="500"/>
              </a:spcAft>
              <a:buFont typeface="Arial"/>
              <a:buChar char="•"/>
            </a:pPr>
            <a:r>
              <a:rPr lang="en-US" dirty="0">
                <a:solidFill>
                  <a:srgbClr val="000000"/>
                </a:solidFill>
                <a:latin typeface="Calibri" panose="020F0502020204030204" pitchFamily="34" charset="0"/>
              </a:rPr>
              <a:t>Dental Hygiene (Fall 2025)</a:t>
            </a:r>
            <a:br>
              <a:rPr lang="en-US" sz="1800" b="0" i="0" dirty="0">
                <a:solidFill>
                  <a:srgbClr val="000000"/>
                </a:solidFill>
                <a:effectLst/>
                <a:latin typeface="Calibri" panose="020F0502020204030204" pitchFamily="34" charset="0"/>
              </a:rPr>
            </a:br>
            <a:r>
              <a:rPr lang="en-US" sz="1800" b="0" i="0" dirty="0">
                <a:solidFill>
                  <a:srgbClr val="000000"/>
                </a:solidFill>
                <a:effectLst/>
                <a:latin typeface="Calibri" panose="020F0502020204030204" pitchFamily="34" charset="0"/>
              </a:rPr>
              <a:t> </a:t>
            </a:r>
          </a:p>
          <a:p>
            <a:pPr>
              <a:spcAft>
                <a:spcPts val="500"/>
              </a:spcAft>
            </a:pPr>
            <a:r>
              <a:rPr lang="en-US" b="1" i="1" dirty="0">
                <a:solidFill>
                  <a:srgbClr val="0A3A5F"/>
                </a:solidFill>
                <a:effectLst/>
                <a:latin typeface="Calibri" panose="020F0502020204030204" pitchFamily="34" charset="0"/>
              </a:rPr>
              <a:t>Under Consideration: </a:t>
            </a:r>
            <a:endParaRPr lang="en-US" dirty="0">
              <a:solidFill>
                <a:srgbClr val="000000"/>
              </a:solidFill>
              <a:latin typeface="Calibri" panose="020F0502020204030204" pitchFamily="34" charset="0"/>
            </a:endParaRPr>
          </a:p>
          <a:p>
            <a:pPr marL="285750" indent="-285750">
              <a:spcAft>
                <a:spcPts val="500"/>
              </a:spcAft>
              <a:buFont typeface="Arial" panose="020B0604020202020204" pitchFamily="34" charset="0"/>
              <a:buChar char="•"/>
            </a:pPr>
            <a:r>
              <a:rPr lang="en-US" b="0" i="0" dirty="0">
                <a:solidFill>
                  <a:srgbClr val="000000"/>
                </a:solidFill>
                <a:effectLst/>
                <a:latin typeface="Calibri" panose="020F0502020204030204" pitchFamily="34" charset="0"/>
              </a:rPr>
              <a:t>Licensed Legal Practitioner certificate </a:t>
            </a:r>
            <a:endParaRPr lang="en-US" dirty="0">
              <a:cs typeface="Calibri" panose="020F0502020204030204"/>
            </a:endParaRPr>
          </a:p>
        </p:txBody>
      </p:sp>
      <p:sp>
        <p:nvSpPr>
          <p:cNvPr id="4" name="TextBox 3">
            <a:extLst>
              <a:ext uri="{FF2B5EF4-FFF2-40B4-BE49-F238E27FC236}">
                <a16:creationId xmlns:a16="http://schemas.microsoft.com/office/drawing/2014/main" id="{370AF3C0-8C58-6F5B-234F-ACA8DC839966}"/>
              </a:ext>
            </a:extLst>
          </p:cNvPr>
          <p:cNvSpPr txBox="1"/>
          <p:nvPr/>
        </p:nvSpPr>
        <p:spPr>
          <a:xfrm>
            <a:off x="583577" y="1572929"/>
            <a:ext cx="5035152" cy="11156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000"/>
              </a:spcAft>
            </a:pPr>
            <a:r>
              <a:rPr lang="en-US" b="1" dirty="0">
                <a:cs typeface="Segoe UI"/>
              </a:rPr>
              <a:t>Approved Programs:</a:t>
            </a:r>
            <a:r>
              <a:rPr lang="en-US" dirty="0">
                <a:cs typeface="Segoe UI"/>
              </a:rPr>
              <a:t>​</a:t>
            </a:r>
            <a:endParaRPr lang="en-US" dirty="0"/>
          </a:p>
          <a:p>
            <a:pPr marL="285750" indent="-285750">
              <a:spcAft>
                <a:spcPts val="500"/>
              </a:spcAft>
              <a:buFont typeface="Arial"/>
              <a:buChar char="•"/>
            </a:pPr>
            <a:r>
              <a:rPr lang="en-US" dirty="0">
                <a:cs typeface="Arial"/>
              </a:rPr>
              <a:t>AAS Vet Tech</a:t>
            </a:r>
          </a:p>
          <a:p>
            <a:pPr marL="285750" indent="-285750">
              <a:spcAft>
                <a:spcPts val="500"/>
              </a:spcAft>
              <a:buFont typeface="Arial"/>
              <a:buChar char="•"/>
            </a:pPr>
            <a:r>
              <a:rPr lang="en-US" dirty="0">
                <a:cs typeface="Arial"/>
              </a:rPr>
              <a:t>AAS Behavioral Health</a:t>
            </a:r>
          </a:p>
        </p:txBody>
      </p:sp>
      <p:sp>
        <p:nvSpPr>
          <p:cNvPr id="2" name="Title 3">
            <a:extLst>
              <a:ext uri="{FF2B5EF4-FFF2-40B4-BE49-F238E27FC236}">
                <a16:creationId xmlns:a16="http://schemas.microsoft.com/office/drawing/2014/main" id="{2823070C-7759-C820-B90F-3308C95D51E9}"/>
              </a:ext>
            </a:extLst>
          </p:cNvPr>
          <p:cNvSpPr txBox="1">
            <a:spLocks noGrp="1"/>
          </p:cNvSpPr>
          <p:nvPr>
            <p:ph type="title" idx="4294967295"/>
          </p:nvPr>
        </p:nvSpPr>
        <p:spPr>
          <a:xfrm>
            <a:off x="582244" y="597222"/>
            <a:ext cx="10515600" cy="5492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accent2"/>
                </a:solidFill>
                <a:effectLst/>
                <a:uLnTx/>
                <a:uFillTx/>
                <a:latin typeface="Sanchez"/>
                <a:ea typeface="+mj-ea"/>
                <a:cs typeface="+mj-cs"/>
              </a:rPr>
              <a:t>New &amp; Upcoming Programs</a:t>
            </a:r>
          </a:p>
        </p:txBody>
      </p:sp>
    </p:spTree>
    <p:extLst>
      <p:ext uri="{BB962C8B-B14F-4D97-AF65-F5344CB8AC3E}">
        <p14:creationId xmlns:p14="http://schemas.microsoft.com/office/powerpoint/2010/main" val="28211407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29BCD42-B45D-E791-D747-AAA6003FF0F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9060000">
            <a:off x="6175258" y="97268"/>
            <a:ext cx="5708882" cy="5565300"/>
          </a:xfrm>
          <a:prstGeom prst="rect">
            <a:avLst/>
          </a:prstGeom>
        </p:spPr>
      </p:pic>
      <p:pic>
        <p:nvPicPr>
          <p:cNvPr id="5" name="Picture 4" descr="Image of a female student paying attention in class.">
            <a:extLst>
              <a:ext uri="{FF2B5EF4-FFF2-40B4-BE49-F238E27FC236}">
                <a16:creationId xmlns:a16="http://schemas.microsoft.com/office/drawing/2014/main" id="{D4EF5F02-187F-453E-46DD-900A2675B96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765946" y="1605756"/>
            <a:ext cx="4527506" cy="3020560"/>
          </a:xfrm>
          <a:prstGeom prst="rect">
            <a:avLst/>
          </a:prstGeom>
        </p:spPr>
      </p:pic>
      <p:sp>
        <p:nvSpPr>
          <p:cNvPr id="3" name="TextBox 2">
            <a:extLst>
              <a:ext uri="{FF2B5EF4-FFF2-40B4-BE49-F238E27FC236}">
                <a16:creationId xmlns:a16="http://schemas.microsoft.com/office/drawing/2014/main" id="{306893FD-85ED-AE25-AE40-365C647B59D2}"/>
              </a:ext>
            </a:extLst>
          </p:cNvPr>
          <p:cNvSpPr txBox="1"/>
          <p:nvPr/>
        </p:nvSpPr>
        <p:spPr>
          <a:xfrm>
            <a:off x="867435" y="2736632"/>
            <a:ext cx="4962392" cy="1456809"/>
          </a:xfrm>
          <a:prstGeom prst="rect">
            <a:avLst/>
          </a:prstGeom>
          <a:noFill/>
        </p:spPr>
        <p:txBody>
          <a:bodyPr wrap="square" lIns="91440" tIns="45720" rIns="91440" bIns="45720" rtlCol="0" anchor="t">
            <a:spAutoFit/>
          </a:bodyPr>
          <a:lstStyle/>
          <a:p>
            <a:pPr marL="342900" indent="-342900">
              <a:spcAft>
                <a:spcPts val="1000"/>
              </a:spcAft>
              <a:buFont typeface="Arial"/>
              <a:buChar char="•"/>
            </a:pPr>
            <a:r>
              <a:rPr lang="en-US" sz="2400" dirty="0">
                <a:ea typeface="+mn-lt"/>
                <a:cs typeface="+mn-lt"/>
              </a:rPr>
              <a:t>Social Work Center</a:t>
            </a:r>
          </a:p>
          <a:p>
            <a:pPr marL="342900" indent="-342900">
              <a:spcAft>
                <a:spcPts val="1000"/>
              </a:spcAft>
              <a:buFont typeface="Arial"/>
              <a:buChar char="•"/>
            </a:pPr>
            <a:r>
              <a:rPr lang="en-US" sz="2400" dirty="0">
                <a:latin typeface="Calibri"/>
                <a:ea typeface="+mn-lt"/>
                <a:cs typeface="+mn-lt"/>
              </a:rPr>
              <a:t>Sam Stevenson</a:t>
            </a:r>
          </a:p>
          <a:p>
            <a:pPr marL="342900" indent="-342900">
              <a:spcAft>
                <a:spcPts val="1000"/>
              </a:spcAft>
              <a:buFont typeface="Arial"/>
              <a:buChar char="•"/>
            </a:pPr>
            <a:r>
              <a:rPr lang="en-US" sz="2400" dirty="0">
                <a:latin typeface="Calibri"/>
                <a:ea typeface="+mn-lt"/>
                <a:cs typeface="+mn-lt"/>
              </a:rPr>
              <a:t>Sociology starting Fall 2024</a:t>
            </a:r>
          </a:p>
        </p:txBody>
      </p:sp>
      <p:pic>
        <p:nvPicPr>
          <p:cNvPr id="6" name="Picture 5" descr="Colorado State University Pueblo logo.">
            <a:extLst>
              <a:ext uri="{FF2B5EF4-FFF2-40B4-BE49-F238E27FC236}">
                <a16:creationId xmlns:a16="http://schemas.microsoft.com/office/drawing/2014/main" id="{51D9881C-A3BC-A120-23C7-A5D0C393CA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7963" y="1311809"/>
            <a:ext cx="4736298" cy="1200329"/>
          </a:xfrm>
          <a:prstGeom prst="rect">
            <a:avLst/>
          </a:prstGeom>
        </p:spPr>
      </p:pic>
      <p:sp>
        <p:nvSpPr>
          <p:cNvPr id="2" name="Title 3">
            <a:extLst>
              <a:ext uri="{FF2B5EF4-FFF2-40B4-BE49-F238E27FC236}">
                <a16:creationId xmlns:a16="http://schemas.microsoft.com/office/drawing/2014/main" id="{BFA1CB1D-2445-ADB7-1014-2991EFF460FC}"/>
              </a:ext>
            </a:extLst>
          </p:cNvPr>
          <p:cNvSpPr txBox="1">
            <a:spLocks noGrp="1"/>
          </p:cNvSpPr>
          <p:nvPr>
            <p:ph type="title" idx="4294967295"/>
          </p:nvPr>
        </p:nvSpPr>
        <p:spPr>
          <a:xfrm>
            <a:off x="617963" y="603018"/>
            <a:ext cx="10515600" cy="5492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accent2"/>
                </a:solidFill>
                <a:effectLst/>
                <a:uLnTx/>
                <a:uFillTx/>
                <a:latin typeface="Sanchez" panose="02000000000000000000" pitchFamily="2" charset="77"/>
                <a:ea typeface="+mj-ea"/>
                <a:cs typeface="+mj-cs"/>
              </a:rPr>
              <a:t>CSU-Pueblo</a:t>
            </a:r>
          </a:p>
        </p:txBody>
      </p:sp>
    </p:spTree>
    <p:extLst>
      <p:ext uri="{BB962C8B-B14F-4D97-AF65-F5344CB8AC3E}">
        <p14:creationId xmlns:p14="http://schemas.microsoft.com/office/powerpoint/2010/main" val="208938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0" fill="hold">
                                          <p:stCondLst>
                                            <p:cond delay="0"/>
                                          </p:stCondLst>
                                        </p:cTn>
                                        <p:tgtEl>
                                          <p:spTgt spid="9"/>
                                        </p:tgtEl>
                                        <p:attrNameLst>
                                          <p:attrName>r</p:attrName>
                                        </p:attrNameLst>
                                      </p:cBhvr>
                                    </p:animRot>
                                    <p:animRot by="-240000">
                                      <p:cBhvr>
                                        <p:cTn id="7" dur="4000" fill="hold">
                                          <p:stCondLst>
                                            <p:cond delay="4000"/>
                                          </p:stCondLst>
                                        </p:cTn>
                                        <p:tgtEl>
                                          <p:spTgt spid="9"/>
                                        </p:tgtEl>
                                        <p:attrNameLst>
                                          <p:attrName>r</p:attrName>
                                        </p:attrNameLst>
                                      </p:cBhvr>
                                    </p:animRot>
                                    <p:animRot by="240000">
                                      <p:cBhvr>
                                        <p:cTn id="8" dur="4000" fill="hold">
                                          <p:stCondLst>
                                            <p:cond delay="8000"/>
                                          </p:stCondLst>
                                        </p:cTn>
                                        <p:tgtEl>
                                          <p:spTgt spid="9"/>
                                        </p:tgtEl>
                                        <p:attrNameLst>
                                          <p:attrName>r</p:attrName>
                                        </p:attrNameLst>
                                      </p:cBhvr>
                                    </p:animRot>
                                    <p:animRot by="-240000">
                                      <p:cBhvr>
                                        <p:cTn id="9" dur="4000" fill="hold">
                                          <p:stCondLst>
                                            <p:cond delay="12000"/>
                                          </p:stCondLst>
                                        </p:cTn>
                                        <p:tgtEl>
                                          <p:spTgt spid="9"/>
                                        </p:tgtEl>
                                        <p:attrNameLst>
                                          <p:attrName>r</p:attrName>
                                        </p:attrNameLst>
                                      </p:cBhvr>
                                    </p:animRot>
                                    <p:animRot by="120000">
                                      <p:cBhvr>
                                        <p:cTn id="10" dur="4000" fill="hold">
                                          <p:stCondLst>
                                            <p:cond delay="160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2E34FA-E9AE-0CE8-ACCB-14EB457D5706}"/>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21389" b="43333"/>
          <a:stretch/>
        </p:blipFill>
        <p:spPr>
          <a:xfrm>
            <a:off x="6416040" y="1027906"/>
            <a:ext cx="5391150" cy="3886200"/>
          </a:xfrm>
          <a:prstGeom prst="rect">
            <a:avLst/>
          </a:prstGeom>
        </p:spPr>
      </p:pic>
      <p:pic>
        <p:nvPicPr>
          <p:cNvPr id="7" name="Content Placeholder 6" descr="Image of the Black Forest Fire Rescue and Monument Fire District signing ceremony.">
            <a:extLst>
              <a:ext uri="{FF2B5EF4-FFF2-40B4-BE49-F238E27FC236}">
                <a16:creationId xmlns:a16="http://schemas.microsoft.com/office/drawing/2014/main" id="{8DBFDA20-126C-E24D-F5C0-F0B84EB7D83F}"/>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172200" y="1485900"/>
            <a:ext cx="5181600" cy="3886200"/>
          </a:xfrm>
        </p:spPr>
      </p:pic>
      <p:sp>
        <p:nvSpPr>
          <p:cNvPr id="2" name="Content Placeholder 1">
            <a:extLst>
              <a:ext uri="{FF2B5EF4-FFF2-40B4-BE49-F238E27FC236}">
                <a16:creationId xmlns:a16="http://schemas.microsoft.com/office/drawing/2014/main" id="{CA66553B-E2DA-153B-B32A-0003E23E72A5}"/>
              </a:ext>
            </a:extLst>
          </p:cNvPr>
          <p:cNvSpPr>
            <a:spLocks noGrp="1"/>
          </p:cNvSpPr>
          <p:nvPr>
            <p:ph sz="half" idx="1"/>
          </p:nvPr>
        </p:nvSpPr>
        <p:spPr/>
        <p:txBody>
          <a:bodyPr/>
          <a:lstStyle/>
          <a:p>
            <a:pPr>
              <a:lnSpc>
                <a:spcPct val="100000"/>
              </a:lnSpc>
              <a:spcBef>
                <a:spcPts val="1600"/>
              </a:spcBef>
            </a:pPr>
            <a:r>
              <a:rPr lang="en-US" dirty="0"/>
              <a:t>Black Forest Fire Rescue and </a:t>
            </a:r>
            <a:br>
              <a:rPr lang="en-US" dirty="0"/>
            </a:br>
            <a:r>
              <a:rPr lang="en-US" dirty="0"/>
              <a:t>Monument Fire District</a:t>
            </a:r>
          </a:p>
          <a:p>
            <a:pPr>
              <a:lnSpc>
                <a:spcPct val="100000"/>
              </a:lnSpc>
              <a:spcBef>
                <a:spcPts val="1600"/>
              </a:spcBef>
            </a:pPr>
            <a:r>
              <a:rPr lang="en-US" dirty="0"/>
              <a:t>Peak Education</a:t>
            </a:r>
          </a:p>
          <a:p>
            <a:pPr>
              <a:lnSpc>
                <a:spcPct val="100000"/>
              </a:lnSpc>
              <a:spcBef>
                <a:spcPts val="1600"/>
              </a:spcBef>
            </a:pPr>
            <a:r>
              <a:rPr lang="en-US" dirty="0"/>
              <a:t>Engineering Transfer with UCCS</a:t>
            </a:r>
          </a:p>
        </p:txBody>
      </p:sp>
      <p:sp>
        <p:nvSpPr>
          <p:cNvPr id="4" name="Title 3">
            <a:extLst>
              <a:ext uri="{FF2B5EF4-FFF2-40B4-BE49-F238E27FC236}">
                <a16:creationId xmlns:a16="http://schemas.microsoft.com/office/drawing/2014/main" id="{81DAF029-18D3-E248-7723-AED8A9E9463E}"/>
              </a:ext>
            </a:extLst>
          </p:cNvPr>
          <p:cNvSpPr>
            <a:spLocks noGrp="1"/>
          </p:cNvSpPr>
          <p:nvPr>
            <p:ph type="title"/>
          </p:nvPr>
        </p:nvSpPr>
        <p:spPr/>
        <p:txBody>
          <a:bodyPr/>
          <a:lstStyle/>
          <a:p>
            <a:r>
              <a:rPr lang="en-US" dirty="0"/>
              <a:t>Partnerships</a:t>
            </a:r>
          </a:p>
        </p:txBody>
      </p:sp>
    </p:spTree>
    <p:extLst>
      <p:ext uri="{BB962C8B-B14F-4D97-AF65-F5344CB8AC3E}">
        <p14:creationId xmlns:p14="http://schemas.microsoft.com/office/powerpoint/2010/main" val="381830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FEA78C-E29B-8C2B-DEEE-29E7366BAD7A}"/>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67001" y="1866013"/>
            <a:ext cx="1262979" cy="1257997"/>
          </a:xfrm>
          <a:prstGeom prst="rect">
            <a:avLst/>
          </a:prstGeom>
        </p:spPr>
      </p:pic>
      <p:sp>
        <p:nvSpPr>
          <p:cNvPr id="9" name="Title 1">
            <a:extLst>
              <a:ext uri="{FF2B5EF4-FFF2-40B4-BE49-F238E27FC236}">
                <a16:creationId xmlns:a16="http://schemas.microsoft.com/office/drawing/2014/main" id="{33A501CD-3DFE-AD11-4E2F-39C3A92D79C4}"/>
              </a:ext>
            </a:extLst>
          </p:cNvPr>
          <p:cNvSpPr txBox="1">
            <a:spLocks noGrp="1"/>
          </p:cNvSpPr>
          <p:nvPr>
            <p:ph type="title" idx="4294967295"/>
          </p:nvPr>
        </p:nvSpPr>
        <p:spPr>
          <a:xfrm>
            <a:off x="838200" y="3581305"/>
            <a:ext cx="10515600" cy="6707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4200" b="0" i="0" kern="1200">
                <a:solidFill>
                  <a:schemeClr val="bg1"/>
                </a:solidFill>
                <a:latin typeface="Sanchez" panose="02000000000000000000" pitchFamily="2"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Sanchez" panose="02000000000000000000" pitchFamily="2" charset="77"/>
                <a:ea typeface="+mj-ea"/>
                <a:cs typeface="+mj-cs"/>
              </a:rPr>
              <a:t>Promise Programs</a:t>
            </a:r>
          </a:p>
        </p:txBody>
      </p:sp>
    </p:spTree>
    <p:extLst>
      <p:ext uri="{BB962C8B-B14F-4D97-AF65-F5344CB8AC3E}">
        <p14:creationId xmlns:p14="http://schemas.microsoft.com/office/powerpoint/2010/main" val="37491756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5DC545CC-DDED-06FE-CD85-B6113980DBBC}"/>
              </a:ext>
              <a:ext uri="{C183D7F6-B498-43B3-948B-1728B52AA6E4}">
                <adec:decorative xmlns:adec="http://schemas.microsoft.com/office/drawing/2017/decorative" val="1"/>
              </a:ext>
            </a:extLst>
          </p:cNvPr>
          <p:cNvCxnSpPr/>
          <p:nvPr/>
        </p:nvCxnSpPr>
        <p:spPr>
          <a:xfrm>
            <a:off x="0" y="5777332"/>
            <a:ext cx="12192000" cy="0"/>
          </a:xfrm>
          <a:prstGeom prst="line">
            <a:avLst/>
          </a:prstGeom>
          <a:ln w="31750" cap="rnd">
            <a:solidFill>
              <a:schemeClr val="tx1">
                <a:lumMod val="40000"/>
                <a:lumOff val="60000"/>
              </a:schemeClr>
            </a:solidFill>
            <a:prstDash val="sysDot"/>
            <a:round/>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33EEA74-0EE7-A6E8-0A7F-470515F0E2FF}"/>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584212" y="1855008"/>
            <a:ext cx="830603" cy="575033"/>
          </a:xfrm>
          <a:prstGeom prst="rect">
            <a:avLst/>
          </a:prstGeom>
        </p:spPr>
      </p:pic>
      <p:grpSp>
        <p:nvGrpSpPr>
          <p:cNvPr id="72" name="Group 71">
            <a:extLst>
              <a:ext uri="{FF2B5EF4-FFF2-40B4-BE49-F238E27FC236}">
                <a16:creationId xmlns:a16="http://schemas.microsoft.com/office/drawing/2014/main" id="{B24B8EC1-59EC-D57D-34FE-34F1FDFCA34F}"/>
              </a:ext>
              <a:ext uri="{C183D7F6-B498-43B3-948B-1728B52AA6E4}">
                <adec:decorative xmlns:adec="http://schemas.microsoft.com/office/drawing/2017/decorative" val="1"/>
              </a:ext>
            </a:extLst>
          </p:cNvPr>
          <p:cNvGrpSpPr/>
          <p:nvPr/>
        </p:nvGrpSpPr>
        <p:grpSpPr>
          <a:xfrm>
            <a:off x="9666779" y="3847288"/>
            <a:ext cx="1354742" cy="1469985"/>
            <a:chOff x="9666779" y="2709228"/>
            <a:chExt cx="1354742" cy="1862772"/>
          </a:xfrm>
        </p:grpSpPr>
        <p:sp>
          <p:nvSpPr>
            <p:cNvPr id="73" name="Freeform 23">
              <a:extLst>
                <a:ext uri="{FF2B5EF4-FFF2-40B4-BE49-F238E27FC236}">
                  <a16:creationId xmlns:a16="http://schemas.microsoft.com/office/drawing/2014/main" id="{C9586C00-E49C-F6BE-6130-EBC59F3C229F}"/>
                </a:ext>
              </a:extLst>
            </p:cNvPr>
            <p:cNvSpPr>
              <a:spLocks/>
            </p:cNvSpPr>
            <p:nvPr/>
          </p:nvSpPr>
          <p:spPr bwMode="auto">
            <a:xfrm>
              <a:off x="9666779" y="2709228"/>
              <a:ext cx="1354742" cy="1862772"/>
            </a:xfrm>
            <a:custGeom>
              <a:avLst/>
              <a:gdLst>
                <a:gd name="T0" fmla="*/ 0 w 452"/>
                <a:gd name="T1" fmla="*/ 34 h 621"/>
                <a:gd name="T2" fmla="*/ 0 w 452"/>
                <a:gd name="T3" fmla="*/ 525 h 621"/>
                <a:gd name="T4" fmla="*/ 34 w 452"/>
                <a:gd name="T5" fmla="*/ 558 h 621"/>
                <a:gd name="T6" fmla="*/ 175 w 452"/>
                <a:gd name="T7" fmla="*/ 558 h 621"/>
                <a:gd name="T8" fmla="*/ 226 w 452"/>
                <a:gd name="T9" fmla="*/ 621 h 621"/>
                <a:gd name="T10" fmla="*/ 277 w 452"/>
                <a:gd name="T11" fmla="*/ 558 h 621"/>
                <a:gd name="T12" fmla="*/ 418 w 452"/>
                <a:gd name="T13" fmla="*/ 558 h 621"/>
                <a:gd name="T14" fmla="*/ 452 w 452"/>
                <a:gd name="T15" fmla="*/ 525 h 621"/>
                <a:gd name="T16" fmla="*/ 452 w 452"/>
                <a:gd name="T17" fmla="*/ 34 h 621"/>
                <a:gd name="T18" fmla="*/ 418 w 452"/>
                <a:gd name="T19" fmla="*/ 0 h 621"/>
                <a:gd name="T20" fmla="*/ 34 w 452"/>
                <a:gd name="T21" fmla="*/ 0 h 621"/>
                <a:gd name="T22" fmla="*/ 0 w 452"/>
                <a:gd name="T23" fmla="*/ 34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2" h="621">
                  <a:moveTo>
                    <a:pt x="0" y="34"/>
                  </a:moveTo>
                  <a:cubicBezTo>
                    <a:pt x="0" y="525"/>
                    <a:pt x="0" y="525"/>
                    <a:pt x="0" y="525"/>
                  </a:cubicBezTo>
                  <a:cubicBezTo>
                    <a:pt x="0" y="543"/>
                    <a:pt x="15" y="558"/>
                    <a:pt x="34" y="558"/>
                  </a:cubicBezTo>
                  <a:cubicBezTo>
                    <a:pt x="175" y="558"/>
                    <a:pt x="175" y="558"/>
                    <a:pt x="175" y="558"/>
                  </a:cubicBezTo>
                  <a:cubicBezTo>
                    <a:pt x="226" y="621"/>
                    <a:pt x="226" y="621"/>
                    <a:pt x="226" y="621"/>
                  </a:cubicBezTo>
                  <a:cubicBezTo>
                    <a:pt x="277" y="558"/>
                    <a:pt x="277" y="558"/>
                    <a:pt x="277" y="558"/>
                  </a:cubicBezTo>
                  <a:cubicBezTo>
                    <a:pt x="418" y="558"/>
                    <a:pt x="418" y="558"/>
                    <a:pt x="418" y="558"/>
                  </a:cubicBezTo>
                  <a:cubicBezTo>
                    <a:pt x="437" y="558"/>
                    <a:pt x="452" y="543"/>
                    <a:pt x="452" y="525"/>
                  </a:cubicBezTo>
                  <a:cubicBezTo>
                    <a:pt x="452" y="34"/>
                    <a:pt x="452" y="34"/>
                    <a:pt x="452" y="34"/>
                  </a:cubicBezTo>
                  <a:cubicBezTo>
                    <a:pt x="452" y="15"/>
                    <a:pt x="437" y="0"/>
                    <a:pt x="418" y="0"/>
                  </a:cubicBezTo>
                  <a:cubicBezTo>
                    <a:pt x="34" y="0"/>
                    <a:pt x="34" y="0"/>
                    <a:pt x="34" y="0"/>
                  </a:cubicBezTo>
                  <a:cubicBezTo>
                    <a:pt x="15" y="0"/>
                    <a:pt x="0" y="15"/>
                    <a:pt x="0" y="34"/>
                  </a:cubicBezTo>
                  <a:close/>
                </a:path>
              </a:pathLst>
            </a:custGeom>
            <a:solidFill>
              <a:schemeClr val="accent6"/>
            </a:solidFill>
            <a:ln>
              <a:noFill/>
            </a:ln>
            <a:effectLst>
              <a:outerShdw blurRad="254000" dist="190500" dir="2400000" sx="94000" sy="94000" algn="ctr" rotWithShape="0">
                <a:schemeClr val="accent6">
                  <a:alpha val="38000"/>
                </a:schemeClr>
              </a:outerShdw>
            </a:effectLst>
          </p:spPr>
          <p:txBody>
            <a:bodyPr vert="horz" wrap="square" lIns="91440" tIns="45720" rIns="91440" bIns="45720" numCol="1" anchor="t" anchorCtr="0" compatLnSpc="1">
              <a:prstTxWarp prst="textNoShape">
                <a:avLst/>
              </a:prstTxWarp>
              <a:noAutofit/>
            </a:bodyPr>
            <a:lstStyle/>
            <a:p>
              <a:endParaRPr lang="ru-RU" dirty="0"/>
            </a:p>
          </p:txBody>
        </p:sp>
        <p:sp>
          <p:nvSpPr>
            <p:cNvPr id="74" name="Rectangle 24">
              <a:extLst>
                <a:ext uri="{FF2B5EF4-FFF2-40B4-BE49-F238E27FC236}">
                  <a16:creationId xmlns:a16="http://schemas.microsoft.com/office/drawing/2014/main" id="{1A345D4C-EF16-7F64-265E-36B9E420E943}"/>
                </a:ext>
              </a:extLst>
            </p:cNvPr>
            <p:cNvSpPr>
              <a:spLocks noChangeArrowheads="1"/>
            </p:cNvSpPr>
            <p:nvPr/>
          </p:nvSpPr>
          <p:spPr bwMode="auto">
            <a:xfrm>
              <a:off x="9666779" y="2957598"/>
              <a:ext cx="1354742" cy="378826"/>
            </a:xfrm>
            <a:prstGeom prst="rect">
              <a:avLst/>
            </a:prstGeom>
            <a:solidFill>
              <a:srgbClr val="F5F5F5"/>
            </a:solidFill>
            <a:ln>
              <a:noFill/>
            </a:ln>
            <a:effectLst/>
          </p:spPr>
          <p:txBody>
            <a:bodyPr vert="horz" wrap="square" lIns="91440" tIns="45720" rIns="91440" bIns="45720" numCol="1" anchor="t" anchorCtr="0" compatLnSpc="1">
              <a:prstTxWarp prst="textNoShape">
                <a:avLst/>
              </a:prstTxWarp>
            </a:bodyPr>
            <a:lstStyle/>
            <a:p>
              <a:endParaRPr lang="ru-RU" dirty="0"/>
            </a:p>
          </p:txBody>
        </p:sp>
      </p:grpSp>
      <p:grpSp>
        <p:nvGrpSpPr>
          <p:cNvPr id="87" name="Group 86">
            <a:extLst>
              <a:ext uri="{FF2B5EF4-FFF2-40B4-BE49-F238E27FC236}">
                <a16:creationId xmlns:a16="http://schemas.microsoft.com/office/drawing/2014/main" id="{980BEAE0-44F5-0D71-6133-7FC9C3E187FB}"/>
              </a:ext>
              <a:ext uri="{C183D7F6-B498-43B3-948B-1728B52AA6E4}">
                <adec:decorative xmlns:adec="http://schemas.microsoft.com/office/drawing/2017/decorative" val="1"/>
              </a:ext>
            </a:extLst>
          </p:cNvPr>
          <p:cNvGrpSpPr/>
          <p:nvPr/>
        </p:nvGrpSpPr>
        <p:grpSpPr>
          <a:xfrm>
            <a:off x="10233818" y="5661552"/>
            <a:ext cx="236538" cy="231560"/>
            <a:chOff x="1723687" y="4913103"/>
            <a:chExt cx="236538" cy="231560"/>
          </a:xfrm>
        </p:grpSpPr>
        <p:sp>
          <p:nvSpPr>
            <p:cNvPr id="88" name="Oval 10">
              <a:extLst>
                <a:ext uri="{FF2B5EF4-FFF2-40B4-BE49-F238E27FC236}">
                  <a16:creationId xmlns:a16="http://schemas.microsoft.com/office/drawing/2014/main" id="{AD731F6F-A391-5B50-5CB7-6BD3C6853074}"/>
                </a:ext>
              </a:extLst>
            </p:cNvPr>
            <p:cNvSpPr>
              <a:spLocks noChangeArrowheads="1"/>
            </p:cNvSpPr>
            <p:nvPr/>
          </p:nvSpPr>
          <p:spPr bwMode="auto">
            <a:xfrm>
              <a:off x="1723687" y="4913103"/>
              <a:ext cx="236538" cy="231560"/>
            </a:xfrm>
            <a:prstGeom prst="ellipse">
              <a:avLst/>
            </a:prstGeom>
            <a:solidFill>
              <a:schemeClr val="accent6">
                <a:lumMod val="40000"/>
                <a:lumOff val="6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89" name="Oval 10">
              <a:extLst>
                <a:ext uri="{FF2B5EF4-FFF2-40B4-BE49-F238E27FC236}">
                  <a16:creationId xmlns:a16="http://schemas.microsoft.com/office/drawing/2014/main" id="{02C2F5DA-0690-4A79-CB31-8FDEAFCA57D9}"/>
                </a:ext>
              </a:extLst>
            </p:cNvPr>
            <p:cNvSpPr>
              <a:spLocks noChangeArrowheads="1"/>
            </p:cNvSpPr>
            <p:nvPr/>
          </p:nvSpPr>
          <p:spPr bwMode="auto">
            <a:xfrm>
              <a:off x="1783505" y="4971662"/>
              <a:ext cx="116903" cy="114442"/>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ru-RU"/>
            </a:p>
          </p:txBody>
        </p:sp>
      </p:grpSp>
      <p:grpSp>
        <p:nvGrpSpPr>
          <p:cNvPr id="106" name="Group 105" descr="Fall 2023&#10;172">
            <a:extLst>
              <a:ext uri="{FF2B5EF4-FFF2-40B4-BE49-F238E27FC236}">
                <a16:creationId xmlns:a16="http://schemas.microsoft.com/office/drawing/2014/main" id="{A85402FC-1F59-F753-8A39-DBCB01232A11}"/>
              </a:ext>
            </a:extLst>
          </p:cNvPr>
          <p:cNvGrpSpPr/>
          <p:nvPr/>
        </p:nvGrpSpPr>
        <p:grpSpPr>
          <a:xfrm>
            <a:off x="9894713" y="4073123"/>
            <a:ext cx="903462" cy="612921"/>
            <a:chOff x="9894713" y="3327849"/>
            <a:chExt cx="903462" cy="612921"/>
          </a:xfrm>
        </p:grpSpPr>
        <p:sp>
          <p:nvSpPr>
            <p:cNvPr id="107" name="Rectangle 25">
              <a:extLst>
                <a:ext uri="{FF2B5EF4-FFF2-40B4-BE49-F238E27FC236}">
                  <a16:creationId xmlns:a16="http://schemas.microsoft.com/office/drawing/2014/main" id="{99ABD117-B513-FAF3-CC5A-C5951641AE03}"/>
                </a:ext>
              </a:extLst>
            </p:cNvPr>
            <p:cNvSpPr>
              <a:spLocks noChangeArrowheads="1"/>
            </p:cNvSpPr>
            <p:nvPr/>
          </p:nvSpPr>
          <p:spPr bwMode="auto">
            <a:xfrm>
              <a:off x="10183047" y="3327849"/>
              <a:ext cx="32220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600" b="1" i="0" u="none" strike="noStrike" cap="none" normalizeH="0" baseline="0" dirty="0">
                  <a:ln>
                    <a:noFill/>
                  </a:ln>
                  <a:solidFill>
                    <a:schemeClr val="accent6"/>
                  </a:solidFill>
                  <a:effectLst/>
                  <a:latin typeface="Montserrat SemiBold" panose="00000700000000000000" pitchFamily="50" charset="-52"/>
                  <a:ea typeface="Open Sans" panose="020B0606030504020204" pitchFamily="34" charset="0"/>
                  <a:cs typeface="Open Sans" panose="020B0606030504020204" pitchFamily="34" charset="0"/>
                </a:rPr>
                <a:t>172</a:t>
              </a:r>
              <a:endParaRPr kumimoji="0" lang="ru-RU" altLang="ru-RU" sz="1100" b="0" i="0" u="none" strike="noStrike" cap="none" normalizeH="0" baseline="0" dirty="0">
                <a:ln>
                  <a:noFill/>
                </a:ln>
                <a:solidFill>
                  <a:schemeClr val="accent6"/>
                </a:solidFill>
                <a:effectLst/>
                <a:latin typeface="Montserrat SemiBold" panose="00000700000000000000" pitchFamily="50" charset="-52"/>
                <a:ea typeface="Open Sans" panose="020B0606030504020204" pitchFamily="34" charset="0"/>
                <a:cs typeface="Open Sans" panose="020B0606030504020204" pitchFamily="34" charset="0"/>
              </a:endParaRPr>
            </a:p>
          </p:txBody>
        </p:sp>
        <p:sp>
          <p:nvSpPr>
            <p:cNvPr id="108" name="Text Placeholder 56">
              <a:extLst>
                <a:ext uri="{FF2B5EF4-FFF2-40B4-BE49-F238E27FC236}">
                  <a16:creationId xmlns:a16="http://schemas.microsoft.com/office/drawing/2014/main" id="{B2A8D723-577E-A99F-7D41-87D7E2C31786}"/>
                </a:ext>
              </a:extLst>
            </p:cNvPr>
            <p:cNvSpPr txBox="1">
              <a:spLocks/>
            </p:cNvSpPr>
            <p:nvPr/>
          </p:nvSpPr>
          <p:spPr>
            <a:xfrm>
              <a:off x="9894713" y="3707597"/>
              <a:ext cx="903462" cy="23317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buNone/>
              </a:pPr>
              <a:r>
                <a:rPr lang="en-US" sz="1200" b="1" dirty="0">
                  <a:solidFill>
                    <a:schemeClr val="bg1"/>
                  </a:solidFill>
                  <a:latin typeface="Source Sans 3" panose="020B0303030403020204" pitchFamily="34" charset="0"/>
                </a:rPr>
                <a:t>Fall 2023</a:t>
              </a:r>
              <a:endParaRPr lang="ru-RU" sz="1200" b="1" dirty="0">
                <a:solidFill>
                  <a:schemeClr val="bg1"/>
                </a:solidFill>
                <a:latin typeface="Source Sans 3" panose="020B0303030403020204" pitchFamily="34" charset="0"/>
              </a:endParaRPr>
            </a:p>
          </p:txBody>
        </p:sp>
      </p:grpSp>
      <p:grpSp>
        <p:nvGrpSpPr>
          <p:cNvPr id="84" name="Group 83">
            <a:extLst>
              <a:ext uri="{FF2B5EF4-FFF2-40B4-BE49-F238E27FC236}">
                <a16:creationId xmlns:a16="http://schemas.microsoft.com/office/drawing/2014/main" id="{11BC1EA3-75DE-F884-C9DC-37F6597B99AB}"/>
              </a:ext>
              <a:ext uri="{C183D7F6-B498-43B3-948B-1728B52AA6E4}">
                <adec:decorative xmlns:adec="http://schemas.microsoft.com/office/drawing/2017/decorative" val="1"/>
              </a:ext>
            </a:extLst>
          </p:cNvPr>
          <p:cNvGrpSpPr/>
          <p:nvPr/>
        </p:nvGrpSpPr>
        <p:grpSpPr>
          <a:xfrm>
            <a:off x="8106568" y="5661552"/>
            <a:ext cx="236538" cy="231560"/>
            <a:chOff x="1723687" y="4913103"/>
            <a:chExt cx="236538" cy="231560"/>
          </a:xfrm>
        </p:grpSpPr>
        <p:sp>
          <p:nvSpPr>
            <p:cNvPr id="85" name="Oval 10">
              <a:extLst>
                <a:ext uri="{FF2B5EF4-FFF2-40B4-BE49-F238E27FC236}">
                  <a16:creationId xmlns:a16="http://schemas.microsoft.com/office/drawing/2014/main" id="{952046BE-B2C3-B93A-EA9A-F0C22DDD6C52}"/>
                </a:ext>
              </a:extLst>
            </p:cNvPr>
            <p:cNvSpPr>
              <a:spLocks noChangeArrowheads="1"/>
            </p:cNvSpPr>
            <p:nvPr/>
          </p:nvSpPr>
          <p:spPr bwMode="auto">
            <a:xfrm>
              <a:off x="1723687" y="4913103"/>
              <a:ext cx="236538" cy="231560"/>
            </a:xfrm>
            <a:prstGeom prst="ellipse">
              <a:avLst/>
            </a:pr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86" name="Oval 10">
              <a:extLst>
                <a:ext uri="{FF2B5EF4-FFF2-40B4-BE49-F238E27FC236}">
                  <a16:creationId xmlns:a16="http://schemas.microsoft.com/office/drawing/2014/main" id="{C14A869B-0B16-23D4-756E-E40CFC3D4738}"/>
                </a:ext>
              </a:extLst>
            </p:cNvPr>
            <p:cNvSpPr>
              <a:spLocks noChangeArrowheads="1"/>
            </p:cNvSpPr>
            <p:nvPr/>
          </p:nvSpPr>
          <p:spPr bwMode="auto">
            <a:xfrm>
              <a:off x="1783505" y="4971662"/>
              <a:ext cx="116903" cy="114442"/>
            </a:xfrm>
            <a:prstGeom prst="ellipse">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ru-RU"/>
            </a:p>
          </p:txBody>
        </p:sp>
      </p:grpSp>
      <p:grpSp>
        <p:nvGrpSpPr>
          <p:cNvPr id="68" name="Group 67">
            <a:extLst>
              <a:ext uri="{FF2B5EF4-FFF2-40B4-BE49-F238E27FC236}">
                <a16:creationId xmlns:a16="http://schemas.microsoft.com/office/drawing/2014/main" id="{8173D9B1-6B8B-DA70-CCE9-2503A8BAE50E}"/>
              </a:ext>
              <a:ext uri="{C183D7F6-B498-43B3-948B-1728B52AA6E4}">
                <adec:decorative xmlns:adec="http://schemas.microsoft.com/office/drawing/2017/decorative" val="1"/>
              </a:ext>
            </a:extLst>
          </p:cNvPr>
          <p:cNvGrpSpPr/>
          <p:nvPr/>
        </p:nvGrpSpPr>
        <p:grpSpPr>
          <a:xfrm>
            <a:off x="7542704" y="3847288"/>
            <a:ext cx="1354742" cy="1469985"/>
            <a:chOff x="7542704" y="2709228"/>
            <a:chExt cx="1354742" cy="1862772"/>
          </a:xfrm>
        </p:grpSpPr>
        <p:sp>
          <p:nvSpPr>
            <p:cNvPr id="70" name="Freeform 19">
              <a:extLst>
                <a:ext uri="{FF2B5EF4-FFF2-40B4-BE49-F238E27FC236}">
                  <a16:creationId xmlns:a16="http://schemas.microsoft.com/office/drawing/2014/main" id="{0DA7E07D-F5FB-1F3E-FBE3-A89018171339}"/>
                </a:ext>
              </a:extLst>
            </p:cNvPr>
            <p:cNvSpPr>
              <a:spLocks/>
            </p:cNvSpPr>
            <p:nvPr/>
          </p:nvSpPr>
          <p:spPr bwMode="auto">
            <a:xfrm>
              <a:off x="7542704" y="2709228"/>
              <a:ext cx="1354742" cy="1862772"/>
            </a:xfrm>
            <a:custGeom>
              <a:avLst/>
              <a:gdLst>
                <a:gd name="T0" fmla="*/ 0 w 452"/>
                <a:gd name="T1" fmla="*/ 34 h 621"/>
                <a:gd name="T2" fmla="*/ 0 w 452"/>
                <a:gd name="T3" fmla="*/ 525 h 621"/>
                <a:gd name="T4" fmla="*/ 34 w 452"/>
                <a:gd name="T5" fmla="*/ 558 h 621"/>
                <a:gd name="T6" fmla="*/ 175 w 452"/>
                <a:gd name="T7" fmla="*/ 558 h 621"/>
                <a:gd name="T8" fmla="*/ 226 w 452"/>
                <a:gd name="T9" fmla="*/ 621 h 621"/>
                <a:gd name="T10" fmla="*/ 277 w 452"/>
                <a:gd name="T11" fmla="*/ 558 h 621"/>
                <a:gd name="T12" fmla="*/ 418 w 452"/>
                <a:gd name="T13" fmla="*/ 558 h 621"/>
                <a:gd name="T14" fmla="*/ 452 w 452"/>
                <a:gd name="T15" fmla="*/ 525 h 621"/>
                <a:gd name="T16" fmla="*/ 452 w 452"/>
                <a:gd name="T17" fmla="*/ 34 h 621"/>
                <a:gd name="T18" fmla="*/ 418 w 452"/>
                <a:gd name="T19" fmla="*/ 0 h 621"/>
                <a:gd name="T20" fmla="*/ 34 w 452"/>
                <a:gd name="T21" fmla="*/ 0 h 621"/>
                <a:gd name="T22" fmla="*/ 0 w 452"/>
                <a:gd name="T23" fmla="*/ 34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2" h="621">
                  <a:moveTo>
                    <a:pt x="0" y="34"/>
                  </a:moveTo>
                  <a:cubicBezTo>
                    <a:pt x="0" y="525"/>
                    <a:pt x="0" y="525"/>
                    <a:pt x="0" y="525"/>
                  </a:cubicBezTo>
                  <a:cubicBezTo>
                    <a:pt x="0" y="543"/>
                    <a:pt x="15" y="558"/>
                    <a:pt x="34" y="558"/>
                  </a:cubicBezTo>
                  <a:cubicBezTo>
                    <a:pt x="175" y="558"/>
                    <a:pt x="175" y="558"/>
                    <a:pt x="175" y="558"/>
                  </a:cubicBezTo>
                  <a:cubicBezTo>
                    <a:pt x="226" y="621"/>
                    <a:pt x="226" y="621"/>
                    <a:pt x="226" y="621"/>
                  </a:cubicBezTo>
                  <a:cubicBezTo>
                    <a:pt x="277" y="558"/>
                    <a:pt x="277" y="558"/>
                    <a:pt x="277" y="558"/>
                  </a:cubicBezTo>
                  <a:cubicBezTo>
                    <a:pt x="418" y="558"/>
                    <a:pt x="418" y="558"/>
                    <a:pt x="418" y="558"/>
                  </a:cubicBezTo>
                  <a:cubicBezTo>
                    <a:pt x="437" y="558"/>
                    <a:pt x="452" y="543"/>
                    <a:pt x="452" y="525"/>
                  </a:cubicBezTo>
                  <a:cubicBezTo>
                    <a:pt x="452" y="34"/>
                    <a:pt x="452" y="34"/>
                    <a:pt x="452" y="34"/>
                  </a:cubicBezTo>
                  <a:cubicBezTo>
                    <a:pt x="452" y="15"/>
                    <a:pt x="437" y="0"/>
                    <a:pt x="418" y="0"/>
                  </a:cubicBezTo>
                  <a:cubicBezTo>
                    <a:pt x="34" y="0"/>
                    <a:pt x="34" y="0"/>
                    <a:pt x="34" y="0"/>
                  </a:cubicBezTo>
                  <a:cubicBezTo>
                    <a:pt x="15" y="0"/>
                    <a:pt x="0" y="15"/>
                    <a:pt x="0" y="34"/>
                  </a:cubicBezTo>
                  <a:close/>
                </a:path>
              </a:pathLst>
            </a:custGeom>
            <a:solidFill>
              <a:schemeClr val="accent4"/>
            </a:solidFill>
            <a:ln>
              <a:noFill/>
            </a:ln>
            <a:effectLst>
              <a:outerShdw blurRad="254000" dist="190500" dir="2400000" sx="94000" sy="94000" algn="ctr" rotWithShape="0">
                <a:schemeClr val="accent4">
                  <a:alpha val="38000"/>
                </a:scheme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ru-RU" dirty="0"/>
            </a:p>
          </p:txBody>
        </p:sp>
        <p:sp>
          <p:nvSpPr>
            <p:cNvPr id="71" name="Rectangle 20">
              <a:extLst>
                <a:ext uri="{FF2B5EF4-FFF2-40B4-BE49-F238E27FC236}">
                  <a16:creationId xmlns:a16="http://schemas.microsoft.com/office/drawing/2014/main" id="{970EF514-FD43-21B8-9BC7-EFE80C189A4C}"/>
                </a:ext>
              </a:extLst>
            </p:cNvPr>
            <p:cNvSpPr>
              <a:spLocks noChangeArrowheads="1"/>
            </p:cNvSpPr>
            <p:nvPr/>
          </p:nvSpPr>
          <p:spPr bwMode="auto">
            <a:xfrm>
              <a:off x="7542704" y="2957598"/>
              <a:ext cx="1354742" cy="378826"/>
            </a:xfrm>
            <a:prstGeom prst="rect">
              <a:avLst/>
            </a:prstGeom>
            <a:solidFill>
              <a:srgbClr val="F5F5F5"/>
            </a:solidFill>
            <a:ln>
              <a:noFill/>
            </a:ln>
            <a:effectLst/>
          </p:spPr>
          <p:txBody>
            <a:bodyPr vert="horz" wrap="square" lIns="91440" tIns="45720" rIns="91440" bIns="45720" numCol="1" anchor="t" anchorCtr="0" compatLnSpc="1">
              <a:prstTxWarp prst="textNoShape">
                <a:avLst/>
              </a:prstTxWarp>
            </a:bodyPr>
            <a:lstStyle/>
            <a:p>
              <a:endParaRPr lang="ru-RU" dirty="0"/>
            </a:p>
          </p:txBody>
        </p:sp>
      </p:grpSp>
      <p:grpSp>
        <p:nvGrpSpPr>
          <p:cNvPr id="103" name="Group 102" descr="Fall 2022&#10;150">
            <a:extLst>
              <a:ext uri="{FF2B5EF4-FFF2-40B4-BE49-F238E27FC236}">
                <a16:creationId xmlns:a16="http://schemas.microsoft.com/office/drawing/2014/main" id="{C1410301-22BF-11B5-4D6B-2C4626EACD20}"/>
              </a:ext>
            </a:extLst>
          </p:cNvPr>
          <p:cNvGrpSpPr/>
          <p:nvPr/>
        </p:nvGrpSpPr>
        <p:grpSpPr>
          <a:xfrm>
            <a:off x="7767463" y="4073123"/>
            <a:ext cx="903462" cy="613388"/>
            <a:chOff x="7767463" y="3327849"/>
            <a:chExt cx="903462" cy="613388"/>
          </a:xfrm>
        </p:grpSpPr>
        <p:sp>
          <p:nvSpPr>
            <p:cNvPr id="104" name="Rectangle 21">
              <a:extLst>
                <a:ext uri="{FF2B5EF4-FFF2-40B4-BE49-F238E27FC236}">
                  <a16:creationId xmlns:a16="http://schemas.microsoft.com/office/drawing/2014/main" id="{A83D3337-84B8-018C-1228-D8D176F72C79}"/>
                </a:ext>
              </a:extLst>
            </p:cNvPr>
            <p:cNvSpPr>
              <a:spLocks noChangeArrowheads="1"/>
            </p:cNvSpPr>
            <p:nvPr/>
          </p:nvSpPr>
          <p:spPr bwMode="auto">
            <a:xfrm>
              <a:off x="8051759" y="3327849"/>
              <a:ext cx="3366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600" b="1" i="0" u="none" strike="noStrike" cap="none" normalizeH="0" baseline="0" dirty="0">
                  <a:ln>
                    <a:noFill/>
                  </a:ln>
                  <a:solidFill>
                    <a:schemeClr val="accent4"/>
                  </a:solidFill>
                  <a:effectLst/>
                  <a:latin typeface="Montserrat SemiBold" panose="00000700000000000000" pitchFamily="50" charset="-52"/>
                  <a:ea typeface="Open Sans" panose="020B0606030504020204" pitchFamily="34" charset="0"/>
                  <a:cs typeface="Open Sans" panose="020B0606030504020204" pitchFamily="34" charset="0"/>
                </a:rPr>
                <a:t>150</a:t>
              </a:r>
              <a:endParaRPr kumimoji="0" lang="ru-RU" altLang="ru-RU" sz="1100" b="0" i="0" u="none" strike="noStrike" cap="none" normalizeH="0" baseline="0" dirty="0">
                <a:ln>
                  <a:noFill/>
                </a:ln>
                <a:solidFill>
                  <a:schemeClr val="accent4"/>
                </a:solidFill>
                <a:effectLst/>
                <a:latin typeface="Montserrat SemiBold" panose="00000700000000000000" pitchFamily="50" charset="-52"/>
                <a:ea typeface="Open Sans" panose="020B0606030504020204" pitchFamily="34" charset="0"/>
                <a:cs typeface="Open Sans" panose="020B0606030504020204" pitchFamily="34" charset="0"/>
              </a:endParaRPr>
            </a:p>
          </p:txBody>
        </p:sp>
        <p:sp>
          <p:nvSpPr>
            <p:cNvPr id="105" name="Text Placeholder 56">
              <a:extLst>
                <a:ext uri="{FF2B5EF4-FFF2-40B4-BE49-F238E27FC236}">
                  <a16:creationId xmlns:a16="http://schemas.microsoft.com/office/drawing/2014/main" id="{9376D93D-CFAE-BB92-5AF4-F595513FF1BD}"/>
                </a:ext>
              </a:extLst>
            </p:cNvPr>
            <p:cNvSpPr txBox="1">
              <a:spLocks/>
            </p:cNvSpPr>
            <p:nvPr/>
          </p:nvSpPr>
          <p:spPr>
            <a:xfrm>
              <a:off x="7767463" y="3708064"/>
              <a:ext cx="903462" cy="2331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buNone/>
              </a:pPr>
              <a:r>
                <a:rPr lang="en-US" sz="1200" b="1" dirty="0">
                  <a:solidFill>
                    <a:schemeClr val="bg1"/>
                  </a:solidFill>
                  <a:latin typeface="Source Sans 3" panose="020B0303030403020204" pitchFamily="34" charset="0"/>
                </a:rPr>
                <a:t>Fall 2022</a:t>
              </a:r>
              <a:endParaRPr lang="ru-RU" sz="1200" b="1" dirty="0">
                <a:solidFill>
                  <a:schemeClr val="bg1"/>
                </a:solidFill>
                <a:latin typeface="Source Sans 3" panose="020B0303030403020204" pitchFamily="34" charset="0"/>
              </a:endParaRPr>
            </a:p>
          </p:txBody>
        </p:sp>
      </p:grpSp>
      <p:grpSp>
        <p:nvGrpSpPr>
          <p:cNvPr id="60" name="Group 59">
            <a:extLst>
              <a:ext uri="{FF2B5EF4-FFF2-40B4-BE49-F238E27FC236}">
                <a16:creationId xmlns:a16="http://schemas.microsoft.com/office/drawing/2014/main" id="{208F4210-64CB-C485-DBAE-09A67B1D1BE6}"/>
              </a:ext>
              <a:ext uri="{C183D7F6-B498-43B3-948B-1728B52AA6E4}">
                <adec:decorative xmlns:adec="http://schemas.microsoft.com/office/drawing/2017/decorative" val="1"/>
              </a:ext>
            </a:extLst>
          </p:cNvPr>
          <p:cNvGrpSpPr/>
          <p:nvPr/>
        </p:nvGrpSpPr>
        <p:grpSpPr>
          <a:xfrm>
            <a:off x="5417208" y="3847288"/>
            <a:ext cx="1355998" cy="1469985"/>
            <a:chOff x="5417208" y="2709228"/>
            <a:chExt cx="1355998" cy="1862772"/>
          </a:xfrm>
        </p:grpSpPr>
        <p:sp>
          <p:nvSpPr>
            <p:cNvPr id="63" name="Freeform 15">
              <a:extLst>
                <a:ext uri="{FF2B5EF4-FFF2-40B4-BE49-F238E27FC236}">
                  <a16:creationId xmlns:a16="http://schemas.microsoft.com/office/drawing/2014/main" id="{F6CB9E00-4877-BE04-385F-F0978363343A}"/>
                </a:ext>
              </a:extLst>
            </p:cNvPr>
            <p:cNvSpPr>
              <a:spLocks/>
            </p:cNvSpPr>
            <p:nvPr/>
          </p:nvSpPr>
          <p:spPr bwMode="auto">
            <a:xfrm>
              <a:off x="5417208" y="2709228"/>
              <a:ext cx="1355998" cy="1862772"/>
            </a:xfrm>
            <a:custGeom>
              <a:avLst/>
              <a:gdLst>
                <a:gd name="T0" fmla="*/ 0 w 452"/>
                <a:gd name="T1" fmla="*/ 34 h 621"/>
                <a:gd name="T2" fmla="*/ 0 w 452"/>
                <a:gd name="T3" fmla="*/ 525 h 621"/>
                <a:gd name="T4" fmla="*/ 34 w 452"/>
                <a:gd name="T5" fmla="*/ 558 h 621"/>
                <a:gd name="T6" fmla="*/ 175 w 452"/>
                <a:gd name="T7" fmla="*/ 558 h 621"/>
                <a:gd name="T8" fmla="*/ 226 w 452"/>
                <a:gd name="T9" fmla="*/ 621 h 621"/>
                <a:gd name="T10" fmla="*/ 277 w 452"/>
                <a:gd name="T11" fmla="*/ 558 h 621"/>
                <a:gd name="T12" fmla="*/ 418 w 452"/>
                <a:gd name="T13" fmla="*/ 558 h 621"/>
                <a:gd name="T14" fmla="*/ 452 w 452"/>
                <a:gd name="T15" fmla="*/ 525 h 621"/>
                <a:gd name="T16" fmla="*/ 452 w 452"/>
                <a:gd name="T17" fmla="*/ 34 h 621"/>
                <a:gd name="T18" fmla="*/ 418 w 452"/>
                <a:gd name="T19" fmla="*/ 0 h 621"/>
                <a:gd name="T20" fmla="*/ 34 w 452"/>
                <a:gd name="T21" fmla="*/ 0 h 621"/>
                <a:gd name="T22" fmla="*/ 0 w 452"/>
                <a:gd name="T23" fmla="*/ 34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2" h="621">
                  <a:moveTo>
                    <a:pt x="0" y="34"/>
                  </a:moveTo>
                  <a:cubicBezTo>
                    <a:pt x="0" y="525"/>
                    <a:pt x="0" y="525"/>
                    <a:pt x="0" y="525"/>
                  </a:cubicBezTo>
                  <a:cubicBezTo>
                    <a:pt x="0" y="543"/>
                    <a:pt x="15" y="558"/>
                    <a:pt x="34" y="558"/>
                  </a:cubicBezTo>
                  <a:cubicBezTo>
                    <a:pt x="175" y="558"/>
                    <a:pt x="175" y="558"/>
                    <a:pt x="175" y="558"/>
                  </a:cubicBezTo>
                  <a:cubicBezTo>
                    <a:pt x="226" y="621"/>
                    <a:pt x="226" y="621"/>
                    <a:pt x="226" y="621"/>
                  </a:cubicBezTo>
                  <a:cubicBezTo>
                    <a:pt x="277" y="558"/>
                    <a:pt x="277" y="558"/>
                    <a:pt x="277" y="558"/>
                  </a:cubicBezTo>
                  <a:cubicBezTo>
                    <a:pt x="418" y="558"/>
                    <a:pt x="418" y="558"/>
                    <a:pt x="418" y="558"/>
                  </a:cubicBezTo>
                  <a:cubicBezTo>
                    <a:pt x="437" y="558"/>
                    <a:pt x="452" y="543"/>
                    <a:pt x="452" y="525"/>
                  </a:cubicBezTo>
                  <a:cubicBezTo>
                    <a:pt x="452" y="34"/>
                    <a:pt x="452" y="34"/>
                    <a:pt x="452" y="34"/>
                  </a:cubicBezTo>
                  <a:cubicBezTo>
                    <a:pt x="452" y="15"/>
                    <a:pt x="437" y="0"/>
                    <a:pt x="418" y="0"/>
                  </a:cubicBezTo>
                  <a:cubicBezTo>
                    <a:pt x="34" y="0"/>
                    <a:pt x="34" y="0"/>
                    <a:pt x="34" y="0"/>
                  </a:cubicBezTo>
                  <a:cubicBezTo>
                    <a:pt x="15" y="0"/>
                    <a:pt x="0" y="15"/>
                    <a:pt x="0" y="34"/>
                  </a:cubicBezTo>
                  <a:close/>
                </a:path>
              </a:pathLst>
            </a:custGeom>
            <a:solidFill>
              <a:schemeClr val="accent3"/>
            </a:solidFill>
            <a:ln>
              <a:noFill/>
            </a:ln>
            <a:effectLst>
              <a:outerShdw blurRad="254000" dist="190500" dir="2400000" sx="94000" sy="94000" algn="ctr" rotWithShape="0">
                <a:schemeClr val="accent3">
                  <a:alpha val="38000"/>
                </a:scheme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ru-RU"/>
            </a:p>
          </p:txBody>
        </p:sp>
        <p:sp>
          <p:nvSpPr>
            <p:cNvPr id="65" name="Rectangle 16">
              <a:extLst>
                <a:ext uri="{FF2B5EF4-FFF2-40B4-BE49-F238E27FC236}">
                  <a16:creationId xmlns:a16="http://schemas.microsoft.com/office/drawing/2014/main" id="{206B6423-51D7-675E-9389-6CEF9C9387F3}"/>
                </a:ext>
              </a:extLst>
            </p:cNvPr>
            <p:cNvSpPr>
              <a:spLocks noChangeArrowheads="1"/>
            </p:cNvSpPr>
            <p:nvPr/>
          </p:nvSpPr>
          <p:spPr bwMode="auto">
            <a:xfrm>
              <a:off x="5417208" y="2957598"/>
              <a:ext cx="1355998" cy="378826"/>
            </a:xfrm>
            <a:prstGeom prst="rect">
              <a:avLst/>
            </a:prstGeom>
            <a:solidFill>
              <a:srgbClr val="F5F5F5"/>
            </a:solidFill>
            <a:ln>
              <a:noFill/>
            </a:ln>
            <a:effectLst/>
          </p:spPr>
          <p:txBody>
            <a:bodyPr vert="horz" wrap="square" lIns="91440" tIns="45720" rIns="91440" bIns="45720" numCol="1" anchor="t" anchorCtr="0" compatLnSpc="1">
              <a:prstTxWarp prst="textNoShape">
                <a:avLst/>
              </a:prstTxWarp>
            </a:bodyPr>
            <a:lstStyle/>
            <a:p>
              <a:endParaRPr lang="ru-RU" dirty="0"/>
            </a:p>
          </p:txBody>
        </p:sp>
      </p:grpSp>
      <p:grpSp>
        <p:nvGrpSpPr>
          <p:cNvPr id="81" name="Group 80">
            <a:extLst>
              <a:ext uri="{FF2B5EF4-FFF2-40B4-BE49-F238E27FC236}">
                <a16:creationId xmlns:a16="http://schemas.microsoft.com/office/drawing/2014/main" id="{A39B6725-A1C9-E605-D979-F7A00DA5C818}"/>
              </a:ext>
              <a:ext uri="{C183D7F6-B498-43B3-948B-1728B52AA6E4}">
                <adec:decorative xmlns:adec="http://schemas.microsoft.com/office/drawing/2017/decorative" val="1"/>
              </a:ext>
            </a:extLst>
          </p:cNvPr>
          <p:cNvGrpSpPr/>
          <p:nvPr/>
        </p:nvGrpSpPr>
        <p:grpSpPr>
          <a:xfrm>
            <a:off x="5979318" y="5661552"/>
            <a:ext cx="236538" cy="231560"/>
            <a:chOff x="1723687" y="4913103"/>
            <a:chExt cx="236538" cy="231560"/>
          </a:xfrm>
        </p:grpSpPr>
        <p:sp>
          <p:nvSpPr>
            <p:cNvPr id="82" name="Oval 10">
              <a:extLst>
                <a:ext uri="{FF2B5EF4-FFF2-40B4-BE49-F238E27FC236}">
                  <a16:creationId xmlns:a16="http://schemas.microsoft.com/office/drawing/2014/main" id="{0B52F16C-3DDC-74E3-D3FB-848C5C912836}"/>
                </a:ext>
              </a:extLst>
            </p:cNvPr>
            <p:cNvSpPr>
              <a:spLocks noChangeArrowheads="1"/>
            </p:cNvSpPr>
            <p:nvPr/>
          </p:nvSpPr>
          <p:spPr bwMode="auto">
            <a:xfrm>
              <a:off x="1723687" y="4913103"/>
              <a:ext cx="236538" cy="231560"/>
            </a:xfrm>
            <a:prstGeom prst="ellipse">
              <a:avLst/>
            </a:pr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83" name="Oval 10">
              <a:extLst>
                <a:ext uri="{FF2B5EF4-FFF2-40B4-BE49-F238E27FC236}">
                  <a16:creationId xmlns:a16="http://schemas.microsoft.com/office/drawing/2014/main" id="{48EB41A0-F695-E8A1-7639-E99E3152B38E}"/>
                </a:ext>
              </a:extLst>
            </p:cNvPr>
            <p:cNvSpPr>
              <a:spLocks noChangeArrowheads="1"/>
            </p:cNvSpPr>
            <p:nvPr/>
          </p:nvSpPr>
          <p:spPr bwMode="auto">
            <a:xfrm>
              <a:off x="1783505" y="4971662"/>
              <a:ext cx="116903" cy="114442"/>
            </a:xfrm>
            <a:prstGeom prst="ellipse">
              <a:avLst/>
            </a:prstGeom>
            <a:solidFill>
              <a:schemeClr val="accent3"/>
            </a:solidFill>
            <a:ln>
              <a:noFill/>
            </a:ln>
          </p:spPr>
          <p:txBody>
            <a:bodyPr vert="horz" wrap="square" lIns="91440" tIns="45720" rIns="91440" bIns="45720" numCol="1" anchor="t" anchorCtr="0" compatLnSpc="1">
              <a:prstTxWarp prst="textNoShape">
                <a:avLst/>
              </a:prstTxWarp>
            </a:bodyPr>
            <a:lstStyle/>
            <a:p>
              <a:endParaRPr lang="ru-RU"/>
            </a:p>
          </p:txBody>
        </p:sp>
      </p:grpSp>
      <p:grpSp>
        <p:nvGrpSpPr>
          <p:cNvPr id="100" name="Group 99" descr="Fall 2021&#10;117">
            <a:extLst>
              <a:ext uri="{FF2B5EF4-FFF2-40B4-BE49-F238E27FC236}">
                <a16:creationId xmlns:a16="http://schemas.microsoft.com/office/drawing/2014/main" id="{86D22E00-6E53-A845-E385-09D76701D344}"/>
              </a:ext>
            </a:extLst>
          </p:cNvPr>
          <p:cNvGrpSpPr/>
          <p:nvPr/>
        </p:nvGrpSpPr>
        <p:grpSpPr>
          <a:xfrm>
            <a:off x="5652913" y="4062296"/>
            <a:ext cx="903462" cy="631707"/>
            <a:chOff x="5652913" y="3317022"/>
            <a:chExt cx="903462" cy="631707"/>
          </a:xfrm>
        </p:grpSpPr>
        <p:sp>
          <p:nvSpPr>
            <p:cNvPr id="101" name="Rectangle 17">
              <a:extLst>
                <a:ext uri="{FF2B5EF4-FFF2-40B4-BE49-F238E27FC236}">
                  <a16:creationId xmlns:a16="http://schemas.microsoft.com/office/drawing/2014/main" id="{4C2F9B52-A510-2C3F-CABE-BBBD7546AB5B}"/>
                </a:ext>
              </a:extLst>
            </p:cNvPr>
            <p:cNvSpPr>
              <a:spLocks noChangeArrowheads="1"/>
            </p:cNvSpPr>
            <p:nvPr/>
          </p:nvSpPr>
          <p:spPr bwMode="auto">
            <a:xfrm>
              <a:off x="5954141" y="3317022"/>
              <a:ext cx="28213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600" b="1" i="0" u="none" strike="noStrike" cap="none" normalizeH="0" baseline="0" dirty="0">
                  <a:ln>
                    <a:noFill/>
                  </a:ln>
                  <a:solidFill>
                    <a:schemeClr val="accent3"/>
                  </a:solidFill>
                  <a:effectLst/>
                  <a:latin typeface="Montserrat SemiBold" panose="00000700000000000000" pitchFamily="50" charset="-52"/>
                  <a:ea typeface="Open Sans" panose="020B0606030504020204" pitchFamily="34" charset="0"/>
                  <a:cs typeface="Open Sans" panose="020B0606030504020204" pitchFamily="34" charset="0"/>
                </a:rPr>
                <a:t>117</a:t>
              </a:r>
              <a:endParaRPr kumimoji="0" lang="ru-RU" altLang="ru-RU" sz="1100" b="0" i="0" u="none" strike="noStrike" cap="none" normalizeH="0" baseline="0" dirty="0">
                <a:ln>
                  <a:noFill/>
                </a:ln>
                <a:solidFill>
                  <a:schemeClr val="accent3"/>
                </a:solidFill>
                <a:effectLst/>
                <a:latin typeface="Montserrat SemiBold" panose="00000700000000000000" pitchFamily="50" charset="-52"/>
                <a:ea typeface="Open Sans" panose="020B0606030504020204" pitchFamily="34" charset="0"/>
                <a:cs typeface="Open Sans" panose="020B0606030504020204" pitchFamily="34" charset="0"/>
              </a:endParaRPr>
            </a:p>
          </p:txBody>
        </p:sp>
        <p:sp>
          <p:nvSpPr>
            <p:cNvPr id="102" name="Text Placeholder 56">
              <a:extLst>
                <a:ext uri="{FF2B5EF4-FFF2-40B4-BE49-F238E27FC236}">
                  <a16:creationId xmlns:a16="http://schemas.microsoft.com/office/drawing/2014/main" id="{2C22389E-BB6F-0322-A90C-21A1F480EA75}"/>
                </a:ext>
              </a:extLst>
            </p:cNvPr>
            <p:cNvSpPr txBox="1">
              <a:spLocks/>
            </p:cNvSpPr>
            <p:nvPr/>
          </p:nvSpPr>
          <p:spPr>
            <a:xfrm>
              <a:off x="5652913" y="3715556"/>
              <a:ext cx="903462" cy="23317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buNone/>
              </a:pPr>
              <a:r>
                <a:rPr lang="en-US" sz="1200" b="1" dirty="0">
                  <a:solidFill>
                    <a:schemeClr val="bg1"/>
                  </a:solidFill>
                  <a:latin typeface="Source Sans 3" panose="020B0303030403020204" pitchFamily="34" charset="0"/>
                </a:rPr>
                <a:t>Fall 2021</a:t>
              </a:r>
              <a:endParaRPr lang="ru-RU" sz="1200" b="1" dirty="0">
                <a:solidFill>
                  <a:schemeClr val="bg1"/>
                </a:solidFill>
                <a:latin typeface="Source Sans 3" panose="020B0303030403020204" pitchFamily="34" charset="0"/>
              </a:endParaRPr>
            </a:p>
          </p:txBody>
        </p:sp>
      </p:grpSp>
      <p:grpSp>
        <p:nvGrpSpPr>
          <p:cNvPr id="13" name="Group 12">
            <a:extLst>
              <a:ext uri="{FF2B5EF4-FFF2-40B4-BE49-F238E27FC236}">
                <a16:creationId xmlns:a16="http://schemas.microsoft.com/office/drawing/2014/main" id="{A0CE0E13-1D4C-9CC3-A17F-6B188565666C}"/>
              </a:ext>
              <a:ext uri="{C183D7F6-B498-43B3-948B-1728B52AA6E4}">
                <adec:decorative xmlns:adec="http://schemas.microsoft.com/office/drawing/2017/decorative" val="1"/>
              </a:ext>
            </a:extLst>
          </p:cNvPr>
          <p:cNvGrpSpPr/>
          <p:nvPr/>
        </p:nvGrpSpPr>
        <p:grpSpPr>
          <a:xfrm>
            <a:off x="3292967" y="3847288"/>
            <a:ext cx="1354742" cy="1469985"/>
            <a:chOff x="3292967" y="2709228"/>
            <a:chExt cx="1354742" cy="1862772"/>
          </a:xfrm>
        </p:grpSpPr>
        <p:sp>
          <p:nvSpPr>
            <p:cNvPr id="14" name="Freeform 11">
              <a:extLst>
                <a:ext uri="{FF2B5EF4-FFF2-40B4-BE49-F238E27FC236}">
                  <a16:creationId xmlns:a16="http://schemas.microsoft.com/office/drawing/2014/main" id="{904C1184-6BAF-B296-1278-02D9437C1385}"/>
                </a:ext>
              </a:extLst>
            </p:cNvPr>
            <p:cNvSpPr>
              <a:spLocks/>
            </p:cNvSpPr>
            <p:nvPr/>
          </p:nvSpPr>
          <p:spPr bwMode="auto">
            <a:xfrm>
              <a:off x="3292967" y="2709228"/>
              <a:ext cx="1354742" cy="1862772"/>
            </a:xfrm>
            <a:custGeom>
              <a:avLst/>
              <a:gdLst>
                <a:gd name="T0" fmla="*/ 0 w 452"/>
                <a:gd name="T1" fmla="*/ 34 h 621"/>
                <a:gd name="T2" fmla="*/ 0 w 452"/>
                <a:gd name="T3" fmla="*/ 525 h 621"/>
                <a:gd name="T4" fmla="*/ 34 w 452"/>
                <a:gd name="T5" fmla="*/ 558 h 621"/>
                <a:gd name="T6" fmla="*/ 175 w 452"/>
                <a:gd name="T7" fmla="*/ 558 h 621"/>
                <a:gd name="T8" fmla="*/ 226 w 452"/>
                <a:gd name="T9" fmla="*/ 621 h 621"/>
                <a:gd name="T10" fmla="*/ 277 w 452"/>
                <a:gd name="T11" fmla="*/ 558 h 621"/>
                <a:gd name="T12" fmla="*/ 418 w 452"/>
                <a:gd name="T13" fmla="*/ 558 h 621"/>
                <a:gd name="T14" fmla="*/ 452 w 452"/>
                <a:gd name="T15" fmla="*/ 525 h 621"/>
                <a:gd name="T16" fmla="*/ 452 w 452"/>
                <a:gd name="T17" fmla="*/ 34 h 621"/>
                <a:gd name="T18" fmla="*/ 418 w 452"/>
                <a:gd name="T19" fmla="*/ 0 h 621"/>
                <a:gd name="T20" fmla="*/ 34 w 452"/>
                <a:gd name="T21" fmla="*/ 0 h 621"/>
                <a:gd name="T22" fmla="*/ 0 w 452"/>
                <a:gd name="T23" fmla="*/ 34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2" h="621">
                  <a:moveTo>
                    <a:pt x="0" y="34"/>
                  </a:moveTo>
                  <a:cubicBezTo>
                    <a:pt x="0" y="525"/>
                    <a:pt x="0" y="525"/>
                    <a:pt x="0" y="525"/>
                  </a:cubicBezTo>
                  <a:cubicBezTo>
                    <a:pt x="0" y="543"/>
                    <a:pt x="15" y="558"/>
                    <a:pt x="34" y="558"/>
                  </a:cubicBezTo>
                  <a:cubicBezTo>
                    <a:pt x="175" y="558"/>
                    <a:pt x="175" y="558"/>
                    <a:pt x="175" y="558"/>
                  </a:cubicBezTo>
                  <a:cubicBezTo>
                    <a:pt x="226" y="621"/>
                    <a:pt x="226" y="621"/>
                    <a:pt x="226" y="621"/>
                  </a:cubicBezTo>
                  <a:cubicBezTo>
                    <a:pt x="277" y="558"/>
                    <a:pt x="277" y="558"/>
                    <a:pt x="277" y="558"/>
                  </a:cubicBezTo>
                  <a:cubicBezTo>
                    <a:pt x="418" y="558"/>
                    <a:pt x="418" y="558"/>
                    <a:pt x="418" y="558"/>
                  </a:cubicBezTo>
                  <a:cubicBezTo>
                    <a:pt x="437" y="558"/>
                    <a:pt x="452" y="543"/>
                    <a:pt x="452" y="525"/>
                  </a:cubicBezTo>
                  <a:cubicBezTo>
                    <a:pt x="452" y="34"/>
                    <a:pt x="452" y="34"/>
                    <a:pt x="452" y="34"/>
                  </a:cubicBezTo>
                  <a:cubicBezTo>
                    <a:pt x="452" y="15"/>
                    <a:pt x="437" y="0"/>
                    <a:pt x="418" y="0"/>
                  </a:cubicBezTo>
                  <a:cubicBezTo>
                    <a:pt x="34" y="0"/>
                    <a:pt x="34" y="0"/>
                    <a:pt x="34" y="0"/>
                  </a:cubicBezTo>
                  <a:cubicBezTo>
                    <a:pt x="15" y="0"/>
                    <a:pt x="0" y="15"/>
                    <a:pt x="0" y="34"/>
                  </a:cubicBezTo>
                  <a:close/>
                </a:path>
              </a:pathLst>
            </a:custGeom>
            <a:solidFill>
              <a:schemeClr val="accent2"/>
            </a:solidFill>
            <a:ln>
              <a:noFill/>
            </a:ln>
            <a:effectLst>
              <a:outerShdw blurRad="254000" dist="190500" dir="2400000" sx="94000" sy="94000" algn="ctr" rotWithShape="0">
                <a:schemeClr val="accent2">
                  <a:alpha val="38000"/>
                </a:scheme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ru-RU"/>
            </a:p>
          </p:txBody>
        </p:sp>
        <p:sp>
          <p:nvSpPr>
            <p:cNvPr id="58" name="Rectangle 12">
              <a:extLst>
                <a:ext uri="{FF2B5EF4-FFF2-40B4-BE49-F238E27FC236}">
                  <a16:creationId xmlns:a16="http://schemas.microsoft.com/office/drawing/2014/main" id="{440BFCB6-2F52-2C69-C309-DE211FDF9FAB}"/>
                </a:ext>
              </a:extLst>
            </p:cNvPr>
            <p:cNvSpPr>
              <a:spLocks noChangeArrowheads="1"/>
            </p:cNvSpPr>
            <p:nvPr/>
          </p:nvSpPr>
          <p:spPr bwMode="auto">
            <a:xfrm>
              <a:off x="3292967" y="2957598"/>
              <a:ext cx="1354742" cy="378826"/>
            </a:xfrm>
            <a:prstGeom prst="rect">
              <a:avLst/>
            </a:prstGeom>
            <a:solidFill>
              <a:srgbClr val="F5F5F5"/>
            </a:solidFill>
            <a:ln>
              <a:noFill/>
            </a:ln>
            <a:effectLst/>
          </p:spPr>
          <p:txBody>
            <a:bodyPr vert="horz" wrap="square" lIns="91440" tIns="45720" rIns="91440" bIns="45720" numCol="1" anchor="t" anchorCtr="0" compatLnSpc="1">
              <a:prstTxWarp prst="textNoShape">
                <a:avLst/>
              </a:prstTxWarp>
            </a:bodyPr>
            <a:lstStyle/>
            <a:p>
              <a:endParaRPr lang="ru-RU" dirty="0"/>
            </a:p>
          </p:txBody>
        </p:sp>
      </p:grpSp>
      <p:grpSp>
        <p:nvGrpSpPr>
          <p:cNvPr id="78" name="Group 77">
            <a:extLst>
              <a:ext uri="{FF2B5EF4-FFF2-40B4-BE49-F238E27FC236}">
                <a16:creationId xmlns:a16="http://schemas.microsoft.com/office/drawing/2014/main" id="{7C510BF5-6202-AD0A-BEFA-8A37662DF069}"/>
              </a:ext>
              <a:ext uri="{C183D7F6-B498-43B3-948B-1728B52AA6E4}">
                <adec:decorative xmlns:adec="http://schemas.microsoft.com/office/drawing/2017/decorative" val="1"/>
              </a:ext>
            </a:extLst>
          </p:cNvPr>
          <p:cNvGrpSpPr/>
          <p:nvPr/>
        </p:nvGrpSpPr>
        <p:grpSpPr>
          <a:xfrm>
            <a:off x="3852068" y="5661552"/>
            <a:ext cx="236538" cy="231560"/>
            <a:chOff x="1723687" y="4913103"/>
            <a:chExt cx="236538" cy="231560"/>
          </a:xfrm>
        </p:grpSpPr>
        <p:sp>
          <p:nvSpPr>
            <p:cNvPr id="79" name="Oval 10">
              <a:extLst>
                <a:ext uri="{FF2B5EF4-FFF2-40B4-BE49-F238E27FC236}">
                  <a16:creationId xmlns:a16="http://schemas.microsoft.com/office/drawing/2014/main" id="{31E241AE-4FD6-E837-FDFF-81439A8FD9E8}"/>
                </a:ext>
              </a:extLst>
            </p:cNvPr>
            <p:cNvSpPr>
              <a:spLocks noChangeArrowheads="1"/>
            </p:cNvSpPr>
            <p:nvPr/>
          </p:nvSpPr>
          <p:spPr bwMode="auto">
            <a:xfrm>
              <a:off x="1723687" y="4913103"/>
              <a:ext cx="236538" cy="231560"/>
            </a:xfrm>
            <a:prstGeom prst="ellipse">
              <a:avLst/>
            </a:pr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80" name="Oval 10">
              <a:extLst>
                <a:ext uri="{FF2B5EF4-FFF2-40B4-BE49-F238E27FC236}">
                  <a16:creationId xmlns:a16="http://schemas.microsoft.com/office/drawing/2014/main" id="{948552B2-DED9-A2E7-91CF-8A533DBB6B4A}"/>
                </a:ext>
              </a:extLst>
            </p:cNvPr>
            <p:cNvSpPr>
              <a:spLocks noChangeArrowheads="1"/>
            </p:cNvSpPr>
            <p:nvPr/>
          </p:nvSpPr>
          <p:spPr bwMode="auto">
            <a:xfrm>
              <a:off x="1783505" y="4971662"/>
              <a:ext cx="116903" cy="114442"/>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ru-RU"/>
            </a:p>
          </p:txBody>
        </p:sp>
      </p:grpSp>
      <p:grpSp>
        <p:nvGrpSpPr>
          <p:cNvPr id="95" name="Group 94" descr="Fall 2020 | First Term of DKP&#10;145">
            <a:extLst>
              <a:ext uri="{FF2B5EF4-FFF2-40B4-BE49-F238E27FC236}">
                <a16:creationId xmlns:a16="http://schemas.microsoft.com/office/drawing/2014/main" id="{27A97206-0BC4-BCC5-CE88-09C53D9666DA}"/>
              </a:ext>
            </a:extLst>
          </p:cNvPr>
          <p:cNvGrpSpPr/>
          <p:nvPr/>
        </p:nvGrpSpPr>
        <p:grpSpPr>
          <a:xfrm>
            <a:off x="3291711" y="4064159"/>
            <a:ext cx="1355998" cy="1037477"/>
            <a:chOff x="3291711" y="3318885"/>
            <a:chExt cx="1355998" cy="1037477"/>
          </a:xfrm>
        </p:grpSpPr>
        <p:sp>
          <p:nvSpPr>
            <p:cNvPr id="96" name="Rectangle 13">
              <a:extLst>
                <a:ext uri="{FF2B5EF4-FFF2-40B4-BE49-F238E27FC236}">
                  <a16:creationId xmlns:a16="http://schemas.microsoft.com/office/drawing/2014/main" id="{45677A1C-F73A-518D-96CA-153A40252416}"/>
                </a:ext>
              </a:extLst>
            </p:cNvPr>
            <p:cNvSpPr>
              <a:spLocks noChangeArrowheads="1"/>
            </p:cNvSpPr>
            <p:nvPr/>
          </p:nvSpPr>
          <p:spPr bwMode="auto">
            <a:xfrm>
              <a:off x="3801221" y="3318885"/>
              <a:ext cx="33823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600" b="1" i="0" u="none" strike="noStrike" cap="none" normalizeH="0" baseline="0" dirty="0">
                  <a:ln>
                    <a:noFill/>
                  </a:ln>
                  <a:solidFill>
                    <a:schemeClr val="accent2"/>
                  </a:solidFill>
                  <a:effectLst/>
                  <a:latin typeface="Montserrat SemiBold" panose="00000700000000000000" pitchFamily="50" charset="-52"/>
                  <a:ea typeface="Open Sans" panose="020B0606030504020204" pitchFamily="34" charset="0"/>
                  <a:cs typeface="Open Sans" panose="020B0606030504020204" pitchFamily="34" charset="0"/>
                </a:rPr>
                <a:t>145</a:t>
              </a:r>
              <a:endParaRPr kumimoji="0" lang="ru-RU" altLang="ru-RU" sz="1100" b="0" i="0" u="none" strike="noStrike" cap="none" normalizeH="0" baseline="0" dirty="0">
                <a:ln>
                  <a:noFill/>
                </a:ln>
                <a:solidFill>
                  <a:schemeClr val="accent2"/>
                </a:solidFill>
                <a:effectLst/>
                <a:latin typeface="Montserrat SemiBold" panose="00000700000000000000" pitchFamily="50" charset="-52"/>
                <a:ea typeface="Open Sans" panose="020B0606030504020204" pitchFamily="34" charset="0"/>
                <a:cs typeface="Open Sans" panose="020B0606030504020204" pitchFamily="34" charset="0"/>
              </a:endParaRPr>
            </a:p>
          </p:txBody>
        </p:sp>
        <p:grpSp>
          <p:nvGrpSpPr>
            <p:cNvPr id="97" name="Group 96">
              <a:extLst>
                <a:ext uri="{FF2B5EF4-FFF2-40B4-BE49-F238E27FC236}">
                  <a16:creationId xmlns:a16="http://schemas.microsoft.com/office/drawing/2014/main" id="{1EC12D5B-1D19-7300-C834-EBCDAF2ADCDC}"/>
                </a:ext>
              </a:extLst>
            </p:cNvPr>
            <p:cNvGrpSpPr/>
            <p:nvPr/>
          </p:nvGrpSpPr>
          <p:grpSpPr>
            <a:xfrm>
              <a:off x="3291711" y="3716586"/>
              <a:ext cx="1355998" cy="639776"/>
              <a:chOff x="1139061" y="3681661"/>
              <a:chExt cx="1355998" cy="639776"/>
            </a:xfrm>
          </p:grpSpPr>
          <p:sp>
            <p:nvSpPr>
              <p:cNvPr id="98" name="Text Placeholder 56">
                <a:extLst>
                  <a:ext uri="{FF2B5EF4-FFF2-40B4-BE49-F238E27FC236}">
                    <a16:creationId xmlns:a16="http://schemas.microsoft.com/office/drawing/2014/main" id="{B87C0908-F841-5E07-9B11-DD645310CFE2}"/>
                  </a:ext>
                </a:extLst>
              </p:cNvPr>
              <p:cNvSpPr txBox="1">
                <a:spLocks/>
              </p:cNvSpPr>
              <p:nvPr/>
            </p:nvSpPr>
            <p:spPr>
              <a:xfrm>
                <a:off x="1373013" y="3681661"/>
                <a:ext cx="903462" cy="233173"/>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solidFill>
                      <a:schemeClr val="bg1"/>
                    </a:solidFill>
                    <a:latin typeface="Source Sans 3" panose="020B0303030403020204" pitchFamily="34" charset="0"/>
                  </a:rPr>
                  <a:t>Fall 2020</a:t>
                </a:r>
                <a:endParaRPr lang="ru-RU" sz="1400" b="1" dirty="0">
                  <a:solidFill>
                    <a:schemeClr val="bg1"/>
                  </a:solidFill>
                  <a:latin typeface="Source Sans 3" panose="020B0303030403020204" pitchFamily="34" charset="0"/>
                </a:endParaRPr>
              </a:p>
            </p:txBody>
          </p:sp>
          <p:sp>
            <p:nvSpPr>
              <p:cNvPr id="99" name="Text Placeholder 53">
                <a:extLst>
                  <a:ext uri="{FF2B5EF4-FFF2-40B4-BE49-F238E27FC236}">
                    <a16:creationId xmlns:a16="http://schemas.microsoft.com/office/drawing/2014/main" id="{50C1918A-D1F2-FB51-6698-1CD10814ED5A}"/>
                  </a:ext>
                </a:extLst>
              </p:cNvPr>
              <p:cNvSpPr txBox="1">
                <a:spLocks/>
              </p:cNvSpPr>
              <p:nvPr/>
            </p:nvSpPr>
            <p:spPr>
              <a:xfrm>
                <a:off x="1139061" y="3856581"/>
                <a:ext cx="1355998" cy="4648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sz="1050" dirty="0">
                    <a:solidFill>
                      <a:schemeClr val="bg1"/>
                    </a:solidFill>
                    <a:latin typeface="Source Sans 3" panose="020B0303030403020204" pitchFamily="34" charset="0"/>
                  </a:rPr>
                  <a:t>1</a:t>
                </a:r>
                <a:r>
                  <a:rPr lang="en-US" sz="1050" baseline="30000" dirty="0">
                    <a:solidFill>
                      <a:schemeClr val="bg1"/>
                    </a:solidFill>
                    <a:latin typeface="Source Sans 3" panose="020B0303030403020204" pitchFamily="34" charset="0"/>
                  </a:rPr>
                  <a:t>st</a:t>
                </a:r>
                <a:r>
                  <a:rPr lang="en-US" sz="1050" dirty="0">
                    <a:solidFill>
                      <a:schemeClr val="bg1"/>
                    </a:solidFill>
                    <a:latin typeface="Source Sans 3" panose="020B0303030403020204" pitchFamily="34" charset="0"/>
                  </a:rPr>
                  <a:t> Term of DKP</a:t>
                </a:r>
              </a:p>
            </p:txBody>
          </p:sp>
        </p:grpSp>
      </p:grpSp>
      <p:grpSp>
        <p:nvGrpSpPr>
          <p:cNvPr id="10" name="Group 9">
            <a:extLst>
              <a:ext uri="{FF2B5EF4-FFF2-40B4-BE49-F238E27FC236}">
                <a16:creationId xmlns:a16="http://schemas.microsoft.com/office/drawing/2014/main" id="{B124E2FF-4AC4-9192-2190-0860335F1D18}"/>
              </a:ext>
              <a:ext uri="{C183D7F6-B498-43B3-948B-1728B52AA6E4}">
                <adec:decorative xmlns:adec="http://schemas.microsoft.com/office/drawing/2017/decorative" val="1"/>
              </a:ext>
            </a:extLst>
          </p:cNvPr>
          <p:cNvGrpSpPr/>
          <p:nvPr/>
        </p:nvGrpSpPr>
        <p:grpSpPr>
          <a:xfrm>
            <a:off x="1167470" y="3847288"/>
            <a:ext cx="1355998" cy="1469985"/>
            <a:chOff x="1167470" y="2709228"/>
            <a:chExt cx="1355998" cy="1862772"/>
          </a:xfrm>
        </p:grpSpPr>
        <p:sp>
          <p:nvSpPr>
            <p:cNvPr id="11" name="Freeform 7">
              <a:extLst>
                <a:ext uri="{FF2B5EF4-FFF2-40B4-BE49-F238E27FC236}">
                  <a16:creationId xmlns:a16="http://schemas.microsoft.com/office/drawing/2014/main" id="{71EB9BB7-F42A-371C-FBBB-1CBB03E1455D}"/>
                </a:ext>
              </a:extLst>
            </p:cNvPr>
            <p:cNvSpPr>
              <a:spLocks/>
            </p:cNvSpPr>
            <p:nvPr/>
          </p:nvSpPr>
          <p:spPr bwMode="auto">
            <a:xfrm>
              <a:off x="1167470" y="2709228"/>
              <a:ext cx="1355998" cy="1862772"/>
            </a:xfrm>
            <a:custGeom>
              <a:avLst/>
              <a:gdLst>
                <a:gd name="T0" fmla="*/ 0 w 452"/>
                <a:gd name="T1" fmla="*/ 34 h 621"/>
                <a:gd name="T2" fmla="*/ 0 w 452"/>
                <a:gd name="T3" fmla="*/ 525 h 621"/>
                <a:gd name="T4" fmla="*/ 34 w 452"/>
                <a:gd name="T5" fmla="*/ 558 h 621"/>
                <a:gd name="T6" fmla="*/ 175 w 452"/>
                <a:gd name="T7" fmla="*/ 558 h 621"/>
                <a:gd name="T8" fmla="*/ 226 w 452"/>
                <a:gd name="T9" fmla="*/ 621 h 621"/>
                <a:gd name="T10" fmla="*/ 277 w 452"/>
                <a:gd name="T11" fmla="*/ 558 h 621"/>
                <a:gd name="T12" fmla="*/ 418 w 452"/>
                <a:gd name="T13" fmla="*/ 558 h 621"/>
                <a:gd name="T14" fmla="*/ 452 w 452"/>
                <a:gd name="T15" fmla="*/ 525 h 621"/>
                <a:gd name="T16" fmla="*/ 452 w 452"/>
                <a:gd name="T17" fmla="*/ 34 h 621"/>
                <a:gd name="T18" fmla="*/ 418 w 452"/>
                <a:gd name="T19" fmla="*/ 0 h 621"/>
                <a:gd name="T20" fmla="*/ 34 w 452"/>
                <a:gd name="T21" fmla="*/ 0 h 621"/>
                <a:gd name="T22" fmla="*/ 0 w 452"/>
                <a:gd name="T23" fmla="*/ 34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2" h="621">
                  <a:moveTo>
                    <a:pt x="0" y="34"/>
                  </a:moveTo>
                  <a:cubicBezTo>
                    <a:pt x="0" y="525"/>
                    <a:pt x="0" y="525"/>
                    <a:pt x="0" y="525"/>
                  </a:cubicBezTo>
                  <a:cubicBezTo>
                    <a:pt x="0" y="543"/>
                    <a:pt x="15" y="558"/>
                    <a:pt x="34" y="558"/>
                  </a:cubicBezTo>
                  <a:cubicBezTo>
                    <a:pt x="175" y="558"/>
                    <a:pt x="175" y="558"/>
                    <a:pt x="175" y="558"/>
                  </a:cubicBezTo>
                  <a:cubicBezTo>
                    <a:pt x="226" y="621"/>
                    <a:pt x="226" y="621"/>
                    <a:pt x="226" y="621"/>
                  </a:cubicBezTo>
                  <a:cubicBezTo>
                    <a:pt x="277" y="558"/>
                    <a:pt x="277" y="558"/>
                    <a:pt x="277" y="558"/>
                  </a:cubicBezTo>
                  <a:cubicBezTo>
                    <a:pt x="418" y="558"/>
                    <a:pt x="418" y="558"/>
                    <a:pt x="418" y="558"/>
                  </a:cubicBezTo>
                  <a:cubicBezTo>
                    <a:pt x="437" y="558"/>
                    <a:pt x="452" y="543"/>
                    <a:pt x="452" y="525"/>
                  </a:cubicBezTo>
                  <a:cubicBezTo>
                    <a:pt x="452" y="34"/>
                    <a:pt x="452" y="34"/>
                    <a:pt x="452" y="34"/>
                  </a:cubicBezTo>
                  <a:cubicBezTo>
                    <a:pt x="452" y="15"/>
                    <a:pt x="437" y="0"/>
                    <a:pt x="418" y="0"/>
                  </a:cubicBezTo>
                  <a:cubicBezTo>
                    <a:pt x="34" y="0"/>
                    <a:pt x="34" y="0"/>
                    <a:pt x="34" y="0"/>
                  </a:cubicBezTo>
                  <a:cubicBezTo>
                    <a:pt x="15" y="0"/>
                    <a:pt x="0" y="15"/>
                    <a:pt x="0" y="34"/>
                  </a:cubicBezTo>
                  <a:close/>
                </a:path>
              </a:pathLst>
            </a:custGeom>
            <a:solidFill>
              <a:schemeClr val="accent1"/>
            </a:solidFill>
            <a:ln>
              <a:noFill/>
            </a:ln>
            <a:effectLst>
              <a:outerShdw blurRad="254000" dist="190500" dir="2400000" sx="94000" sy="94000" algn="ctr" rotWithShape="0">
                <a:schemeClr val="accent1">
                  <a:alpha val="40000"/>
                </a:schemeClr>
              </a:outerShdw>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ru-RU"/>
            </a:p>
          </p:txBody>
        </p:sp>
        <p:sp>
          <p:nvSpPr>
            <p:cNvPr id="12" name="Rectangle 8">
              <a:extLst>
                <a:ext uri="{FF2B5EF4-FFF2-40B4-BE49-F238E27FC236}">
                  <a16:creationId xmlns:a16="http://schemas.microsoft.com/office/drawing/2014/main" id="{0C8B1050-9956-F280-AA80-F41FE8B1A2F1}"/>
                </a:ext>
              </a:extLst>
            </p:cNvPr>
            <p:cNvSpPr>
              <a:spLocks noChangeArrowheads="1"/>
            </p:cNvSpPr>
            <p:nvPr/>
          </p:nvSpPr>
          <p:spPr bwMode="auto">
            <a:xfrm>
              <a:off x="1167470" y="2957598"/>
              <a:ext cx="1355998" cy="378826"/>
            </a:xfrm>
            <a:prstGeom prst="rect">
              <a:avLst/>
            </a:prstGeom>
            <a:solidFill>
              <a:srgbClr val="F5F5F5"/>
            </a:solidFill>
            <a:ln>
              <a:noFill/>
            </a:ln>
            <a:effectLst/>
          </p:spPr>
          <p:txBody>
            <a:bodyPr vert="horz" wrap="square" lIns="91440" tIns="45720" rIns="91440" bIns="45720" numCol="1" anchor="t" anchorCtr="0" compatLnSpc="1">
              <a:prstTxWarp prst="textNoShape">
                <a:avLst/>
              </a:prstTxWarp>
            </a:bodyPr>
            <a:lstStyle/>
            <a:p>
              <a:endParaRPr lang="ru-RU" dirty="0"/>
            </a:p>
          </p:txBody>
        </p:sp>
      </p:grpSp>
      <p:grpSp>
        <p:nvGrpSpPr>
          <p:cNvPr id="75" name="Group 74">
            <a:extLst>
              <a:ext uri="{FF2B5EF4-FFF2-40B4-BE49-F238E27FC236}">
                <a16:creationId xmlns:a16="http://schemas.microsoft.com/office/drawing/2014/main" id="{26A27A51-2437-6DF0-D39F-885F85F0CBAD}"/>
              </a:ext>
              <a:ext uri="{C183D7F6-B498-43B3-948B-1728B52AA6E4}">
                <adec:decorative xmlns:adec="http://schemas.microsoft.com/office/drawing/2017/decorative" val="1"/>
              </a:ext>
            </a:extLst>
          </p:cNvPr>
          <p:cNvGrpSpPr/>
          <p:nvPr/>
        </p:nvGrpSpPr>
        <p:grpSpPr>
          <a:xfrm>
            <a:off x="1723687" y="5661552"/>
            <a:ext cx="236538" cy="231560"/>
            <a:chOff x="1723687" y="4913103"/>
            <a:chExt cx="236538" cy="231560"/>
          </a:xfrm>
        </p:grpSpPr>
        <p:sp>
          <p:nvSpPr>
            <p:cNvPr id="76" name="Oval 10">
              <a:extLst>
                <a:ext uri="{FF2B5EF4-FFF2-40B4-BE49-F238E27FC236}">
                  <a16:creationId xmlns:a16="http://schemas.microsoft.com/office/drawing/2014/main" id="{F635EFF0-CA29-F298-7BAC-4985CA7443C6}"/>
                </a:ext>
              </a:extLst>
            </p:cNvPr>
            <p:cNvSpPr>
              <a:spLocks noChangeArrowheads="1"/>
            </p:cNvSpPr>
            <p:nvPr/>
          </p:nvSpPr>
          <p:spPr bwMode="auto">
            <a:xfrm>
              <a:off x="1723687" y="4913103"/>
              <a:ext cx="236538" cy="231560"/>
            </a:xfrm>
            <a:prstGeom prst="ellipse">
              <a:avLst/>
            </a:pr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ru-RU"/>
            </a:p>
          </p:txBody>
        </p:sp>
        <p:sp>
          <p:nvSpPr>
            <p:cNvPr id="77" name="Oval 10">
              <a:extLst>
                <a:ext uri="{FF2B5EF4-FFF2-40B4-BE49-F238E27FC236}">
                  <a16:creationId xmlns:a16="http://schemas.microsoft.com/office/drawing/2014/main" id="{8E21C9F0-DEC7-084A-931D-DB0E09B60970}"/>
                </a:ext>
              </a:extLst>
            </p:cNvPr>
            <p:cNvSpPr>
              <a:spLocks noChangeArrowheads="1"/>
            </p:cNvSpPr>
            <p:nvPr/>
          </p:nvSpPr>
          <p:spPr bwMode="auto">
            <a:xfrm>
              <a:off x="1783505" y="4971662"/>
              <a:ext cx="116903" cy="114442"/>
            </a:xfrm>
            <a:prstGeom prst="ellipse">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ru-RU"/>
            </a:p>
          </p:txBody>
        </p:sp>
      </p:grpSp>
      <p:grpSp>
        <p:nvGrpSpPr>
          <p:cNvPr id="90" name="Group 89" descr="Fall 2019 | Pre-DKP&#10;98">
            <a:extLst>
              <a:ext uri="{FF2B5EF4-FFF2-40B4-BE49-F238E27FC236}">
                <a16:creationId xmlns:a16="http://schemas.microsoft.com/office/drawing/2014/main" id="{ECDE81BC-3B99-71AF-63FC-3FEE639B8440}"/>
              </a:ext>
            </a:extLst>
          </p:cNvPr>
          <p:cNvGrpSpPr/>
          <p:nvPr/>
        </p:nvGrpSpPr>
        <p:grpSpPr>
          <a:xfrm>
            <a:off x="1363689" y="4073123"/>
            <a:ext cx="925486" cy="1027483"/>
            <a:chOff x="1363689" y="3327849"/>
            <a:chExt cx="925486" cy="1027483"/>
          </a:xfrm>
        </p:grpSpPr>
        <p:sp>
          <p:nvSpPr>
            <p:cNvPr id="91" name="Rectangle 9">
              <a:extLst>
                <a:ext uri="{FF2B5EF4-FFF2-40B4-BE49-F238E27FC236}">
                  <a16:creationId xmlns:a16="http://schemas.microsoft.com/office/drawing/2014/main" id="{40114B94-7239-FC39-8623-E345294CDD1A}"/>
                </a:ext>
              </a:extLst>
            </p:cNvPr>
            <p:cNvSpPr>
              <a:spLocks noChangeArrowheads="1"/>
            </p:cNvSpPr>
            <p:nvPr/>
          </p:nvSpPr>
          <p:spPr bwMode="auto">
            <a:xfrm>
              <a:off x="1711311" y="3327849"/>
              <a:ext cx="26129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600" b="1" i="0" u="none" strike="noStrike" cap="none" normalizeH="0" baseline="0" dirty="0">
                  <a:ln>
                    <a:noFill/>
                  </a:ln>
                  <a:solidFill>
                    <a:schemeClr val="accent1"/>
                  </a:solidFill>
                  <a:effectLst/>
                  <a:latin typeface="Montserrat SemiBold" panose="00000700000000000000" pitchFamily="50" charset="-52"/>
                  <a:ea typeface="Open Sans" panose="020B0606030504020204" pitchFamily="34" charset="0"/>
                  <a:cs typeface="Open Sans" panose="020B0606030504020204" pitchFamily="34" charset="0"/>
                </a:rPr>
                <a:t>98</a:t>
              </a:r>
              <a:endParaRPr kumimoji="0" lang="ru-RU" altLang="ru-RU" sz="1100" b="0" i="0" u="none" strike="noStrike" cap="none" normalizeH="0" baseline="0" dirty="0">
                <a:ln>
                  <a:noFill/>
                </a:ln>
                <a:solidFill>
                  <a:schemeClr val="accent1"/>
                </a:solidFill>
                <a:effectLst/>
                <a:latin typeface="Montserrat SemiBold" panose="00000700000000000000" pitchFamily="50" charset="-52"/>
                <a:ea typeface="Open Sans" panose="020B0606030504020204" pitchFamily="34" charset="0"/>
                <a:cs typeface="Open Sans" panose="020B0606030504020204" pitchFamily="34" charset="0"/>
              </a:endParaRPr>
            </a:p>
          </p:txBody>
        </p:sp>
        <p:grpSp>
          <p:nvGrpSpPr>
            <p:cNvPr id="92" name="Group 91">
              <a:extLst>
                <a:ext uri="{FF2B5EF4-FFF2-40B4-BE49-F238E27FC236}">
                  <a16:creationId xmlns:a16="http://schemas.microsoft.com/office/drawing/2014/main" id="{A2F32EE1-8C11-104A-1287-F2235769FA7D}"/>
                </a:ext>
              </a:extLst>
            </p:cNvPr>
            <p:cNvGrpSpPr/>
            <p:nvPr/>
          </p:nvGrpSpPr>
          <p:grpSpPr>
            <a:xfrm>
              <a:off x="1363689" y="3715556"/>
              <a:ext cx="925486" cy="639776"/>
              <a:chOff x="1363689" y="3680631"/>
              <a:chExt cx="925486" cy="639776"/>
            </a:xfrm>
          </p:grpSpPr>
          <p:sp>
            <p:nvSpPr>
              <p:cNvPr id="93" name="Text Placeholder 56">
                <a:extLst>
                  <a:ext uri="{FF2B5EF4-FFF2-40B4-BE49-F238E27FC236}">
                    <a16:creationId xmlns:a16="http://schemas.microsoft.com/office/drawing/2014/main" id="{1871F34F-17B7-425A-7F9A-68C177C94963}"/>
                  </a:ext>
                </a:extLst>
              </p:cNvPr>
              <p:cNvSpPr txBox="1">
                <a:spLocks/>
              </p:cNvSpPr>
              <p:nvPr/>
            </p:nvSpPr>
            <p:spPr>
              <a:xfrm>
                <a:off x="1373013" y="3680631"/>
                <a:ext cx="903462" cy="23317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400" b="1" dirty="0">
                    <a:solidFill>
                      <a:schemeClr val="bg1"/>
                    </a:solidFill>
                    <a:latin typeface="Source Sans 3" panose="020B0303030403020204" pitchFamily="34" charset="0"/>
                  </a:rPr>
                  <a:t>Fall 2019</a:t>
                </a:r>
                <a:endParaRPr lang="ru-RU" sz="1400" b="1" dirty="0">
                  <a:solidFill>
                    <a:schemeClr val="bg1"/>
                  </a:solidFill>
                  <a:latin typeface="Source Sans 3" panose="020B0303030403020204" pitchFamily="34" charset="0"/>
                </a:endParaRPr>
              </a:p>
            </p:txBody>
          </p:sp>
          <p:sp>
            <p:nvSpPr>
              <p:cNvPr id="94" name="Text Placeholder 53">
                <a:extLst>
                  <a:ext uri="{FF2B5EF4-FFF2-40B4-BE49-F238E27FC236}">
                    <a16:creationId xmlns:a16="http://schemas.microsoft.com/office/drawing/2014/main" id="{BF81724E-69B2-9E79-E5FF-52FFB820FE90}"/>
                  </a:ext>
                </a:extLst>
              </p:cNvPr>
              <p:cNvSpPr txBox="1">
                <a:spLocks/>
              </p:cNvSpPr>
              <p:nvPr/>
            </p:nvSpPr>
            <p:spPr>
              <a:xfrm>
                <a:off x="1363689" y="3855551"/>
                <a:ext cx="925486" cy="4648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Font typeface="Arial" panose="020B0604020202020204" pitchFamily="34" charset="0"/>
                  <a:buNone/>
                </a:pPr>
                <a:r>
                  <a:rPr lang="en-US" sz="1050" dirty="0">
                    <a:solidFill>
                      <a:schemeClr val="bg1"/>
                    </a:solidFill>
                    <a:latin typeface="Source Sans 3" panose="020B0303030403020204" pitchFamily="34" charset="0"/>
                  </a:rPr>
                  <a:t>Pre-DKP</a:t>
                </a:r>
              </a:p>
            </p:txBody>
          </p:sp>
        </p:grpSp>
      </p:grpSp>
      <p:sp>
        <p:nvSpPr>
          <p:cNvPr id="122" name="TextBox 121">
            <a:extLst>
              <a:ext uri="{FF2B5EF4-FFF2-40B4-BE49-F238E27FC236}">
                <a16:creationId xmlns:a16="http://schemas.microsoft.com/office/drawing/2014/main" id="{93916DA1-4A46-5CCB-2A64-8A2C298A114B}"/>
              </a:ext>
            </a:extLst>
          </p:cNvPr>
          <p:cNvSpPr txBox="1"/>
          <p:nvPr/>
        </p:nvSpPr>
        <p:spPr>
          <a:xfrm>
            <a:off x="7473154" y="2613105"/>
            <a:ext cx="3786524" cy="584775"/>
          </a:xfrm>
          <a:prstGeom prst="rect">
            <a:avLst/>
          </a:prstGeom>
          <a:noFill/>
        </p:spPr>
        <p:txBody>
          <a:bodyPr wrap="square" rtlCol="0">
            <a:spAutoFit/>
          </a:bodyPr>
          <a:lstStyle/>
          <a:p>
            <a:r>
              <a:rPr lang="en-US" sz="1600" dirty="0">
                <a:latin typeface="Source Sans 3" panose="020B0303030403020204" pitchFamily="34" charset="0"/>
                <a:ea typeface="Open Sans" panose="020B0606030504020204" pitchFamily="34" charset="0"/>
                <a:cs typeface="Open Sans" panose="020B0606030504020204" pitchFamily="34" charset="0"/>
              </a:rPr>
              <a:t>534 students served by Dakota Promise from Fall 2020 to Fall 2023 census.</a:t>
            </a:r>
            <a:endParaRPr lang="ru-RU" sz="1600" dirty="0">
              <a:latin typeface="Source Sans 3" panose="020B0303030403020204" pitchFamily="34" charset="0"/>
              <a:ea typeface="Open Sans" panose="020B0606030504020204" pitchFamily="34" charset="0"/>
              <a:cs typeface="Open Sans" panose="020B0606030504020204" pitchFamily="34" charset="0"/>
            </a:endParaRPr>
          </a:p>
        </p:txBody>
      </p:sp>
      <p:sp>
        <p:nvSpPr>
          <p:cNvPr id="125" name="TextBox 124">
            <a:extLst>
              <a:ext uri="{FF2B5EF4-FFF2-40B4-BE49-F238E27FC236}">
                <a16:creationId xmlns:a16="http://schemas.microsoft.com/office/drawing/2014/main" id="{0C317C1E-4191-911B-9F5C-FD0C1AEF08E0}"/>
              </a:ext>
            </a:extLst>
          </p:cNvPr>
          <p:cNvSpPr txBox="1"/>
          <p:nvPr/>
        </p:nvSpPr>
        <p:spPr>
          <a:xfrm>
            <a:off x="8475923" y="2155596"/>
            <a:ext cx="3444294" cy="400110"/>
          </a:xfrm>
          <a:prstGeom prst="rect">
            <a:avLst/>
          </a:prstGeom>
          <a:noFill/>
        </p:spPr>
        <p:txBody>
          <a:bodyPr wrap="square" rtlCol="0">
            <a:spAutoFit/>
          </a:bodyPr>
          <a:lstStyle/>
          <a:p>
            <a:r>
              <a:rPr lang="en-US" sz="2000" b="1" dirty="0">
                <a:latin typeface="Source Sans 3" panose="020B0303030403020204" pitchFamily="34" charset="0"/>
                <a:ea typeface="Open Sans" panose="020B0606030504020204" pitchFamily="34" charset="0"/>
                <a:cs typeface="Open Sans" panose="020B0606030504020204" pitchFamily="34" charset="0"/>
              </a:rPr>
              <a:t>534 Dakota students served</a:t>
            </a:r>
            <a:endParaRPr lang="ru-RU" sz="2000" b="1" dirty="0">
              <a:latin typeface="Source Sans 3" panose="020B0303030403020204" pitchFamily="34" charset="0"/>
              <a:ea typeface="Open Sans" panose="020B0606030504020204" pitchFamily="34" charset="0"/>
              <a:cs typeface="Open Sans" panose="020B0606030504020204" pitchFamily="34" charset="0"/>
            </a:endParaRPr>
          </a:p>
        </p:txBody>
      </p:sp>
      <p:sp>
        <p:nvSpPr>
          <p:cNvPr id="121" name="Rectangle 13">
            <a:extLst>
              <a:ext uri="{FF2B5EF4-FFF2-40B4-BE49-F238E27FC236}">
                <a16:creationId xmlns:a16="http://schemas.microsoft.com/office/drawing/2014/main" id="{48DF8D7D-E20B-3186-A0C9-74E2CD4D0709}"/>
              </a:ext>
            </a:extLst>
          </p:cNvPr>
          <p:cNvSpPr>
            <a:spLocks noChangeArrowheads="1"/>
          </p:cNvSpPr>
          <p:nvPr/>
        </p:nvSpPr>
        <p:spPr bwMode="auto">
          <a:xfrm>
            <a:off x="8588583" y="1792192"/>
            <a:ext cx="21198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UA" sz="2400" b="1" dirty="0">
                <a:solidFill>
                  <a:schemeClr val="accent6"/>
                </a:solidFill>
                <a:latin typeface="Source Sans 3" panose="020B0303030403020204" pitchFamily="34" charset="0"/>
              </a:rPr>
              <a:t>+76</a:t>
            </a:r>
            <a:r>
              <a:rPr kumimoji="0" lang="ru-UA" altLang="ru-UA" sz="2400" b="1" i="0" u="none" strike="noStrike" cap="none" normalizeH="0" baseline="0">
                <a:ln>
                  <a:noFill/>
                </a:ln>
                <a:solidFill>
                  <a:schemeClr val="accent6"/>
                </a:solidFill>
                <a:effectLst/>
                <a:latin typeface="Source Sans 3" panose="020B0303030403020204" pitchFamily="34" charset="0"/>
              </a:rPr>
              <a:t>%</a:t>
            </a:r>
            <a:r>
              <a:rPr kumimoji="0" lang="en-US" altLang="ru-UA" sz="2400" b="1" i="0" u="none" strike="noStrike" cap="none" normalizeH="0" baseline="0" dirty="0">
                <a:ln>
                  <a:noFill/>
                </a:ln>
                <a:solidFill>
                  <a:schemeClr val="accent6"/>
                </a:solidFill>
                <a:effectLst/>
                <a:latin typeface="Source Sans 3" panose="020B0303030403020204" pitchFamily="34" charset="0"/>
              </a:rPr>
              <a:t> from 2019</a:t>
            </a:r>
            <a:endParaRPr kumimoji="0" lang="ru-UA" altLang="ru-UA" sz="1400" b="0" i="0" u="none" strike="noStrike" cap="none" normalizeH="0" baseline="0">
              <a:ln>
                <a:noFill/>
              </a:ln>
              <a:solidFill>
                <a:schemeClr val="accent6"/>
              </a:solidFill>
              <a:effectLst/>
              <a:latin typeface="Source Sans 3" panose="020B0303030403020204" pitchFamily="34" charset="0"/>
            </a:endParaRPr>
          </a:p>
        </p:txBody>
      </p:sp>
      <p:sp>
        <p:nvSpPr>
          <p:cNvPr id="130" name="TextBox 129">
            <a:extLst>
              <a:ext uri="{FF2B5EF4-FFF2-40B4-BE49-F238E27FC236}">
                <a16:creationId xmlns:a16="http://schemas.microsoft.com/office/drawing/2014/main" id="{1B0217C6-899E-32E3-00B7-C008D8858750}"/>
              </a:ext>
            </a:extLst>
          </p:cNvPr>
          <p:cNvSpPr txBox="1"/>
          <p:nvPr/>
        </p:nvSpPr>
        <p:spPr>
          <a:xfrm>
            <a:off x="938379" y="2645516"/>
            <a:ext cx="5968358" cy="584775"/>
          </a:xfrm>
          <a:prstGeom prst="rect">
            <a:avLst/>
          </a:prstGeom>
          <a:noFill/>
        </p:spPr>
        <p:txBody>
          <a:bodyPr wrap="square" rtlCol="0">
            <a:spAutoFit/>
          </a:bodyPr>
          <a:lstStyle/>
          <a:p>
            <a:r>
              <a:rPr lang="en-US" sz="1600" dirty="0">
                <a:latin typeface="Source Sans 3" panose="020B0303030403020204" pitchFamily="34" charset="0"/>
                <a:ea typeface="Open Sans" panose="020B0606030504020204" pitchFamily="34" charset="0"/>
                <a:cs typeface="Open Sans" panose="020B0606030504020204" pitchFamily="34" charset="0"/>
              </a:rPr>
              <a:t>Total number of D2 graduates enrolling at PPSC the Fall after </a:t>
            </a:r>
            <a:br>
              <a:rPr lang="en-US" sz="1600" dirty="0">
                <a:latin typeface="Source Sans 3" panose="020B0303030403020204" pitchFamily="34" charset="0"/>
                <a:ea typeface="Open Sans" panose="020B0606030504020204" pitchFamily="34" charset="0"/>
                <a:cs typeface="Open Sans" panose="020B0606030504020204" pitchFamily="34" charset="0"/>
              </a:rPr>
            </a:br>
            <a:r>
              <a:rPr lang="en-US" sz="1600" dirty="0">
                <a:latin typeface="Source Sans 3" panose="020B0303030403020204" pitchFamily="34" charset="0"/>
                <a:ea typeface="Open Sans" panose="020B0606030504020204" pitchFamily="34" charset="0"/>
                <a:cs typeface="Open Sans" panose="020B0606030504020204" pitchFamily="34" charset="0"/>
              </a:rPr>
              <a:t>high school graduation.</a:t>
            </a:r>
            <a:endParaRPr lang="ru-RU" sz="1600" dirty="0">
              <a:latin typeface="Source Sans 3" panose="020B0303030403020204" pitchFamily="34" charset="0"/>
              <a:ea typeface="Open Sans" panose="020B0606030504020204" pitchFamily="34" charset="0"/>
              <a:cs typeface="Open Sans" panose="020B0606030504020204" pitchFamily="34" charset="0"/>
            </a:endParaRPr>
          </a:p>
        </p:txBody>
      </p:sp>
      <p:sp>
        <p:nvSpPr>
          <p:cNvPr id="132" name="TextBox 131">
            <a:extLst>
              <a:ext uri="{FF2B5EF4-FFF2-40B4-BE49-F238E27FC236}">
                <a16:creationId xmlns:a16="http://schemas.microsoft.com/office/drawing/2014/main" id="{EB5ED175-0D2B-D639-0833-C0BAD4380A21}"/>
              </a:ext>
            </a:extLst>
          </p:cNvPr>
          <p:cNvSpPr txBox="1"/>
          <p:nvPr/>
        </p:nvSpPr>
        <p:spPr>
          <a:xfrm>
            <a:off x="938378" y="2188007"/>
            <a:ext cx="5968358" cy="400110"/>
          </a:xfrm>
          <a:prstGeom prst="rect">
            <a:avLst/>
          </a:prstGeom>
          <a:noFill/>
        </p:spPr>
        <p:txBody>
          <a:bodyPr wrap="square" rtlCol="0">
            <a:spAutoFit/>
          </a:bodyPr>
          <a:lstStyle/>
          <a:p>
            <a:r>
              <a:rPr lang="en-US" sz="2000" b="1" dirty="0">
                <a:latin typeface="Source Sans 3" panose="020B0303030403020204" pitchFamily="34" charset="0"/>
                <a:ea typeface="Open Sans" panose="020B0606030504020204" pitchFamily="34" charset="0"/>
                <a:cs typeface="Open Sans" panose="020B0606030504020204" pitchFamily="34" charset="0"/>
              </a:rPr>
              <a:t>Harrison District 2 — First Cohort started Fall 2020</a:t>
            </a:r>
            <a:endParaRPr lang="ru-RU" sz="2000" b="1" dirty="0">
              <a:latin typeface="Source Sans 3" panose="020B0303030403020204" pitchFamily="34" charset="0"/>
              <a:ea typeface="Open Sans" panose="020B0606030504020204" pitchFamily="34" charset="0"/>
              <a:cs typeface="Open Sans" panose="020B0606030504020204" pitchFamily="34" charset="0"/>
            </a:endParaRPr>
          </a:p>
        </p:txBody>
      </p:sp>
      <p:sp>
        <p:nvSpPr>
          <p:cNvPr id="131" name="Rectangle 13">
            <a:extLst>
              <a:ext uri="{FF2B5EF4-FFF2-40B4-BE49-F238E27FC236}">
                <a16:creationId xmlns:a16="http://schemas.microsoft.com/office/drawing/2014/main" id="{EA6504AE-3BF7-602E-3E44-7B85C316B489}"/>
              </a:ext>
            </a:extLst>
          </p:cNvPr>
          <p:cNvSpPr>
            <a:spLocks noChangeArrowheads="1"/>
          </p:cNvSpPr>
          <p:nvPr/>
        </p:nvSpPr>
        <p:spPr bwMode="auto">
          <a:xfrm>
            <a:off x="1038845" y="1824603"/>
            <a:ext cx="56310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UA" sz="2400" b="1" dirty="0">
                <a:solidFill>
                  <a:schemeClr val="accent6"/>
                </a:solidFill>
                <a:latin typeface="Source Sans 3" panose="020B0303030403020204" pitchFamily="34" charset="0"/>
              </a:rPr>
              <a:t>Dakota Promise</a:t>
            </a:r>
            <a:endParaRPr kumimoji="0" lang="ru-UA" altLang="ru-UA" sz="1400" b="0" i="0" u="none" strike="noStrike" cap="none" normalizeH="0" baseline="0">
              <a:ln>
                <a:noFill/>
              </a:ln>
              <a:solidFill>
                <a:schemeClr val="accent6"/>
              </a:solidFill>
              <a:effectLst/>
              <a:latin typeface="Source Sans 3" panose="020B0303030403020204" pitchFamily="34" charset="0"/>
            </a:endParaRPr>
          </a:p>
        </p:txBody>
      </p:sp>
      <p:sp>
        <p:nvSpPr>
          <p:cNvPr id="2" name="Title 1">
            <a:extLst>
              <a:ext uri="{FF2B5EF4-FFF2-40B4-BE49-F238E27FC236}">
                <a16:creationId xmlns:a16="http://schemas.microsoft.com/office/drawing/2014/main" id="{C9A07770-1CD6-939C-7668-79C2B0419C77}"/>
              </a:ext>
            </a:extLst>
          </p:cNvPr>
          <p:cNvSpPr>
            <a:spLocks noGrp="1"/>
          </p:cNvSpPr>
          <p:nvPr>
            <p:ph type="title" idx="4294967295"/>
          </p:nvPr>
        </p:nvSpPr>
        <p:spPr>
          <a:xfrm>
            <a:off x="838200" y="365125"/>
            <a:ext cx="10515600" cy="1325563"/>
          </a:xfrm>
        </p:spPr>
        <p:txBody>
          <a:bodyPr/>
          <a:lstStyle/>
          <a:p>
            <a:r>
              <a:rPr lang="en-US" dirty="0"/>
              <a:t>Promise Programs - Dakota Promise Timeline</a:t>
            </a:r>
          </a:p>
        </p:txBody>
      </p:sp>
    </p:spTree>
    <p:extLst>
      <p:ext uri="{BB962C8B-B14F-4D97-AF65-F5344CB8AC3E}">
        <p14:creationId xmlns:p14="http://schemas.microsoft.com/office/powerpoint/2010/main" val="222088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par>
                                <p:cTn id="8" presetID="10" presetClass="entr" presetSubtype="0" fill="hold" nodeType="withEffect">
                                  <p:stCondLst>
                                    <p:cond delay="500"/>
                                  </p:stCondLst>
                                  <p:childTnLst>
                                    <p:set>
                                      <p:cBhvr>
                                        <p:cTn id="9" dur="1" fill="hold">
                                          <p:stCondLst>
                                            <p:cond delay="0"/>
                                          </p:stCondLst>
                                        </p:cTn>
                                        <p:tgtEl>
                                          <p:spTgt spid="78"/>
                                        </p:tgtEl>
                                        <p:attrNameLst>
                                          <p:attrName>style.visibility</p:attrName>
                                        </p:attrNameLst>
                                      </p:cBhvr>
                                      <p:to>
                                        <p:strVal val="visible"/>
                                      </p:to>
                                    </p:set>
                                    <p:animEffect transition="in" filter="fade">
                                      <p:cBhvr>
                                        <p:cTn id="10" dur="500"/>
                                        <p:tgtEl>
                                          <p:spTgt spid="78"/>
                                        </p:tgtEl>
                                      </p:cBhvr>
                                    </p:animEffect>
                                  </p:childTnLst>
                                </p:cTn>
                              </p:par>
                              <p:par>
                                <p:cTn id="11" presetID="10" presetClass="entr" presetSubtype="0" fill="hold" nodeType="withEffect">
                                  <p:stCondLst>
                                    <p:cond delay="750"/>
                                  </p:stCondLst>
                                  <p:childTnLst>
                                    <p:set>
                                      <p:cBhvr>
                                        <p:cTn id="12" dur="1" fill="hold">
                                          <p:stCondLst>
                                            <p:cond delay="0"/>
                                          </p:stCondLst>
                                        </p:cTn>
                                        <p:tgtEl>
                                          <p:spTgt spid="81"/>
                                        </p:tgtEl>
                                        <p:attrNameLst>
                                          <p:attrName>style.visibility</p:attrName>
                                        </p:attrNameLst>
                                      </p:cBhvr>
                                      <p:to>
                                        <p:strVal val="visible"/>
                                      </p:to>
                                    </p:set>
                                    <p:animEffect transition="in" filter="fade">
                                      <p:cBhvr>
                                        <p:cTn id="13" dur="500"/>
                                        <p:tgtEl>
                                          <p:spTgt spid="81"/>
                                        </p:tgtEl>
                                      </p:cBhvr>
                                    </p:animEffect>
                                  </p:childTnLst>
                                </p:cTn>
                              </p:par>
                              <p:par>
                                <p:cTn id="14" presetID="10" presetClass="entr" presetSubtype="0" fill="hold" nodeType="withEffect">
                                  <p:stCondLst>
                                    <p:cond delay="1000"/>
                                  </p:stCondLst>
                                  <p:childTnLst>
                                    <p:set>
                                      <p:cBhvr>
                                        <p:cTn id="15" dur="1" fill="hold">
                                          <p:stCondLst>
                                            <p:cond delay="0"/>
                                          </p:stCondLst>
                                        </p:cTn>
                                        <p:tgtEl>
                                          <p:spTgt spid="84"/>
                                        </p:tgtEl>
                                        <p:attrNameLst>
                                          <p:attrName>style.visibility</p:attrName>
                                        </p:attrNameLst>
                                      </p:cBhvr>
                                      <p:to>
                                        <p:strVal val="visible"/>
                                      </p:to>
                                    </p:set>
                                    <p:animEffect transition="in" filter="fade">
                                      <p:cBhvr>
                                        <p:cTn id="16" dur="500"/>
                                        <p:tgtEl>
                                          <p:spTgt spid="84"/>
                                        </p:tgtEl>
                                      </p:cBhvr>
                                    </p:animEffect>
                                  </p:childTnLst>
                                </p:cTn>
                              </p:par>
                              <p:par>
                                <p:cTn id="17" presetID="10" presetClass="entr" presetSubtype="0" fill="hold" nodeType="withEffect">
                                  <p:stCondLst>
                                    <p:cond delay="1250"/>
                                  </p:stCondLst>
                                  <p:childTnLst>
                                    <p:set>
                                      <p:cBhvr>
                                        <p:cTn id="18" dur="1" fill="hold">
                                          <p:stCondLst>
                                            <p:cond delay="0"/>
                                          </p:stCondLst>
                                        </p:cTn>
                                        <p:tgtEl>
                                          <p:spTgt spid="87"/>
                                        </p:tgtEl>
                                        <p:attrNameLst>
                                          <p:attrName>style.visibility</p:attrName>
                                        </p:attrNameLst>
                                      </p:cBhvr>
                                      <p:to>
                                        <p:strVal val="visible"/>
                                      </p:to>
                                    </p:set>
                                    <p:animEffect transition="in" filter="fade">
                                      <p:cBhvr>
                                        <p:cTn id="19" dur="500"/>
                                        <p:tgtEl>
                                          <p:spTgt spid="87"/>
                                        </p:tgtEl>
                                      </p:cBhvr>
                                    </p:animEffect>
                                  </p:childTnLst>
                                </p:cTn>
                              </p:par>
                              <p:par>
                                <p:cTn id="20" presetID="2" presetClass="entr" presetSubtype="1" decel="100000" fill="hold" nodeType="withEffect">
                                  <p:stCondLst>
                                    <p:cond delay="25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1000" fill="hold"/>
                                        <p:tgtEl>
                                          <p:spTgt spid="10"/>
                                        </p:tgtEl>
                                        <p:attrNameLst>
                                          <p:attrName>ppt_x</p:attrName>
                                        </p:attrNameLst>
                                      </p:cBhvr>
                                      <p:tavLst>
                                        <p:tav tm="0">
                                          <p:val>
                                            <p:strVal val="#ppt_x"/>
                                          </p:val>
                                        </p:tav>
                                        <p:tav tm="100000">
                                          <p:val>
                                            <p:strVal val="#ppt_x"/>
                                          </p:val>
                                        </p:tav>
                                      </p:tavLst>
                                    </p:anim>
                                    <p:anim calcmode="lin" valueType="num">
                                      <p:cBhvr additive="base">
                                        <p:cTn id="23" dur="1000" fill="hold"/>
                                        <p:tgtEl>
                                          <p:spTgt spid="10"/>
                                        </p:tgtEl>
                                        <p:attrNameLst>
                                          <p:attrName>ppt_y</p:attrName>
                                        </p:attrNameLst>
                                      </p:cBhvr>
                                      <p:tavLst>
                                        <p:tav tm="0">
                                          <p:val>
                                            <p:strVal val="0-#ppt_h/2"/>
                                          </p:val>
                                        </p:tav>
                                        <p:tav tm="100000">
                                          <p:val>
                                            <p:strVal val="#ppt_y"/>
                                          </p:val>
                                        </p:tav>
                                      </p:tavLst>
                                    </p:anim>
                                  </p:childTnLst>
                                </p:cTn>
                              </p:par>
                              <p:par>
                                <p:cTn id="24" presetID="2" presetClass="entr" presetSubtype="1" decel="100000" fill="hold" nodeType="withEffect">
                                  <p:stCondLst>
                                    <p:cond delay="50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1000" fill="hold"/>
                                        <p:tgtEl>
                                          <p:spTgt spid="13"/>
                                        </p:tgtEl>
                                        <p:attrNameLst>
                                          <p:attrName>ppt_x</p:attrName>
                                        </p:attrNameLst>
                                      </p:cBhvr>
                                      <p:tavLst>
                                        <p:tav tm="0">
                                          <p:val>
                                            <p:strVal val="#ppt_x"/>
                                          </p:val>
                                        </p:tav>
                                        <p:tav tm="100000">
                                          <p:val>
                                            <p:strVal val="#ppt_x"/>
                                          </p:val>
                                        </p:tav>
                                      </p:tavLst>
                                    </p:anim>
                                    <p:anim calcmode="lin" valueType="num">
                                      <p:cBhvr additive="base">
                                        <p:cTn id="27" dur="1000" fill="hold"/>
                                        <p:tgtEl>
                                          <p:spTgt spid="13"/>
                                        </p:tgtEl>
                                        <p:attrNameLst>
                                          <p:attrName>ppt_y</p:attrName>
                                        </p:attrNameLst>
                                      </p:cBhvr>
                                      <p:tavLst>
                                        <p:tav tm="0">
                                          <p:val>
                                            <p:strVal val="0-#ppt_h/2"/>
                                          </p:val>
                                        </p:tav>
                                        <p:tav tm="100000">
                                          <p:val>
                                            <p:strVal val="#ppt_y"/>
                                          </p:val>
                                        </p:tav>
                                      </p:tavLst>
                                    </p:anim>
                                  </p:childTnLst>
                                </p:cTn>
                              </p:par>
                              <p:par>
                                <p:cTn id="28" presetID="2" presetClass="entr" presetSubtype="1" decel="100000" fill="hold" nodeType="withEffect">
                                  <p:stCondLst>
                                    <p:cond delay="750"/>
                                  </p:stCondLst>
                                  <p:childTnLst>
                                    <p:set>
                                      <p:cBhvr>
                                        <p:cTn id="29" dur="1" fill="hold">
                                          <p:stCondLst>
                                            <p:cond delay="0"/>
                                          </p:stCondLst>
                                        </p:cTn>
                                        <p:tgtEl>
                                          <p:spTgt spid="60"/>
                                        </p:tgtEl>
                                        <p:attrNameLst>
                                          <p:attrName>style.visibility</p:attrName>
                                        </p:attrNameLst>
                                      </p:cBhvr>
                                      <p:to>
                                        <p:strVal val="visible"/>
                                      </p:to>
                                    </p:set>
                                    <p:anim calcmode="lin" valueType="num">
                                      <p:cBhvr additive="base">
                                        <p:cTn id="30" dur="1000" fill="hold"/>
                                        <p:tgtEl>
                                          <p:spTgt spid="60"/>
                                        </p:tgtEl>
                                        <p:attrNameLst>
                                          <p:attrName>ppt_x</p:attrName>
                                        </p:attrNameLst>
                                      </p:cBhvr>
                                      <p:tavLst>
                                        <p:tav tm="0">
                                          <p:val>
                                            <p:strVal val="#ppt_x"/>
                                          </p:val>
                                        </p:tav>
                                        <p:tav tm="100000">
                                          <p:val>
                                            <p:strVal val="#ppt_x"/>
                                          </p:val>
                                        </p:tav>
                                      </p:tavLst>
                                    </p:anim>
                                    <p:anim calcmode="lin" valueType="num">
                                      <p:cBhvr additive="base">
                                        <p:cTn id="31" dur="1000" fill="hold"/>
                                        <p:tgtEl>
                                          <p:spTgt spid="60"/>
                                        </p:tgtEl>
                                        <p:attrNameLst>
                                          <p:attrName>ppt_y</p:attrName>
                                        </p:attrNameLst>
                                      </p:cBhvr>
                                      <p:tavLst>
                                        <p:tav tm="0">
                                          <p:val>
                                            <p:strVal val="0-#ppt_h/2"/>
                                          </p:val>
                                        </p:tav>
                                        <p:tav tm="100000">
                                          <p:val>
                                            <p:strVal val="#ppt_y"/>
                                          </p:val>
                                        </p:tav>
                                      </p:tavLst>
                                    </p:anim>
                                  </p:childTnLst>
                                </p:cTn>
                              </p:par>
                              <p:par>
                                <p:cTn id="32" presetID="2" presetClass="entr" presetSubtype="1" decel="100000" fill="hold" nodeType="withEffect">
                                  <p:stCondLst>
                                    <p:cond delay="1000"/>
                                  </p:stCondLst>
                                  <p:childTnLst>
                                    <p:set>
                                      <p:cBhvr>
                                        <p:cTn id="33" dur="1" fill="hold">
                                          <p:stCondLst>
                                            <p:cond delay="0"/>
                                          </p:stCondLst>
                                        </p:cTn>
                                        <p:tgtEl>
                                          <p:spTgt spid="68"/>
                                        </p:tgtEl>
                                        <p:attrNameLst>
                                          <p:attrName>style.visibility</p:attrName>
                                        </p:attrNameLst>
                                      </p:cBhvr>
                                      <p:to>
                                        <p:strVal val="visible"/>
                                      </p:to>
                                    </p:set>
                                    <p:anim calcmode="lin" valueType="num">
                                      <p:cBhvr additive="base">
                                        <p:cTn id="34" dur="1000" fill="hold"/>
                                        <p:tgtEl>
                                          <p:spTgt spid="68"/>
                                        </p:tgtEl>
                                        <p:attrNameLst>
                                          <p:attrName>ppt_x</p:attrName>
                                        </p:attrNameLst>
                                      </p:cBhvr>
                                      <p:tavLst>
                                        <p:tav tm="0">
                                          <p:val>
                                            <p:strVal val="#ppt_x"/>
                                          </p:val>
                                        </p:tav>
                                        <p:tav tm="100000">
                                          <p:val>
                                            <p:strVal val="#ppt_x"/>
                                          </p:val>
                                        </p:tav>
                                      </p:tavLst>
                                    </p:anim>
                                    <p:anim calcmode="lin" valueType="num">
                                      <p:cBhvr additive="base">
                                        <p:cTn id="35" dur="1000" fill="hold"/>
                                        <p:tgtEl>
                                          <p:spTgt spid="68"/>
                                        </p:tgtEl>
                                        <p:attrNameLst>
                                          <p:attrName>ppt_y</p:attrName>
                                        </p:attrNameLst>
                                      </p:cBhvr>
                                      <p:tavLst>
                                        <p:tav tm="0">
                                          <p:val>
                                            <p:strVal val="0-#ppt_h/2"/>
                                          </p:val>
                                        </p:tav>
                                        <p:tav tm="100000">
                                          <p:val>
                                            <p:strVal val="#ppt_y"/>
                                          </p:val>
                                        </p:tav>
                                      </p:tavLst>
                                    </p:anim>
                                  </p:childTnLst>
                                </p:cTn>
                              </p:par>
                              <p:par>
                                <p:cTn id="36" presetID="2" presetClass="entr" presetSubtype="1" decel="100000" fill="hold" nodeType="withEffect">
                                  <p:stCondLst>
                                    <p:cond delay="1250"/>
                                  </p:stCondLst>
                                  <p:childTnLst>
                                    <p:set>
                                      <p:cBhvr>
                                        <p:cTn id="37" dur="1" fill="hold">
                                          <p:stCondLst>
                                            <p:cond delay="0"/>
                                          </p:stCondLst>
                                        </p:cTn>
                                        <p:tgtEl>
                                          <p:spTgt spid="72"/>
                                        </p:tgtEl>
                                        <p:attrNameLst>
                                          <p:attrName>style.visibility</p:attrName>
                                        </p:attrNameLst>
                                      </p:cBhvr>
                                      <p:to>
                                        <p:strVal val="visible"/>
                                      </p:to>
                                    </p:set>
                                    <p:anim calcmode="lin" valueType="num">
                                      <p:cBhvr additive="base">
                                        <p:cTn id="38" dur="1000" fill="hold"/>
                                        <p:tgtEl>
                                          <p:spTgt spid="72"/>
                                        </p:tgtEl>
                                        <p:attrNameLst>
                                          <p:attrName>ppt_x</p:attrName>
                                        </p:attrNameLst>
                                      </p:cBhvr>
                                      <p:tavLst>
                                        <p:tav tm="0">
                                          <p:val>
                                            <p:strVal val="#ppt_x"/>
                                          </p:val>
                                        </p:tav>
                                        <p:tav tm="100000">
                                          <p:val>
                                            <p:strVal val="#ppt_x"/>
                                          </p:val>
                                        </p:tav>
                                      </p:tavLst>
                                    </p:anim>
                                    <p:anim calcmode="lin" valueType="num">
                                      <p:cBhvr additive="base">
                                        <p:cTn id="39" dur="1000" fill="hold"/>
                                        <p:tgtEl>
                                          <p:spTgt spid="72"/>
                                        </p:tgtEl>
                                        <p:attrNameLst>
                                          <p:attrName>ppt_y</p:attrName>
                                        </p:attrNameLst>
                                      </p:cBhvr>
                                      <p:tavLst>
                                        <p:tav tm="0">
                                          <p:val>
                                            <p:strVal val="0-#ppt_h/2"/>
                                          </p:val>
                                        </p:tav>
                                        <p:tav tm="100000">
                                          <p:val>
                                            <p:strVal val="#ppt_y"/>
                                          </p:val>
                                        </p:tav>
                                      </p:tavLst>
                                    </p:anim>
                                  </p:childTnLst>
                                </p:cTn>
                              </p:par>
                              <p:par>
                                <p:cTn id="40" presetID="10" presetClass="entr" presetSubtype="0" fill="hold" nodeType="withEffect">
                                  <p:stCondLst>
                                    <p:cond delay="750"/>
                                  </p:stCondLst>
                                  <p:childTnLst>
                                    <p:set>
                                      <p:cBhvr>
                                        <p:cTn id="41" dur="1" fill="hold">
                                          <p:stCondLst>
                                            <p:cond delay="0"/>
                                          </p:stCondLst>
                                        </p:cTn>
                                        <p:tgtEl>
                                          <p:spTgt spid="90"/>
                                        </p:tgtEl>
                                        <p:attrNameLst>
                                          <p:attrName>style.visibility</p:attrName>
                                        </p:attrNameLst>
                                      </p:cBhvr>
                                      <p:to>
                                        <p:strVal val="visible"/>
                                      </p:to>
                                    </p:set>
                                    <p:animEffect transition="in" filter="fade">
                                      <p:cBhvr>
                                        <p:cTn id="42" dur="500"/>
                                        <p:tgtEl>
                                          <p:spTgt spid="90"/>
                                        </p:tgtEl>
                                      </p:cBhvr>
                                    </p:animEffect>
                                  </p:childTnLst>
                                </p:cTn>
                              </p:par>
                              <p:par>
                                <p:cTn id="43" presetID="10" presetClass="entr" presetSubtype="0" fill="hold" nodeType="withEffect">
                                  <p:stCondLst>
                                    <p:cond delay="1000"/>
                                  </p:stCondLst>
                                  <p:childTnLst>
                                    <p:set>
                                      <p:cBhvr>
                                        <p:cTn id="44" dur="1" fill="hold">
                                          <p:stCondLst>
                                            <p:cond delay="0"/>
                                          </p:stCondLst>
                                        </p:cTn>
                                        <p:tgtEl>
                                          <p:spTgt spid="95"/>
                                        </p:tgtEl>
                                        <p:attrNameLst>
                                          <p:attrName>style.visibility</p:attrName>
                                        </p:attrNameLst>
                                      </p:cBhvr>
                                      <p:to>
                                        <p:strVal val="visible"/>
                                      </p:to>
                                    </p:set>
                                    <p:animEffect transition="in" filter="fade">
                                      <p:cBhvr>
                                        <p:cTn id="45" dur="500"/>
                                        <p:tgtEl>
                                          <p:spTgt spid="95"/>
                                        </p:tgtEl>
                                      </p:cBhvr>
                                    </p:animEffect>
                                  </p:childTnLst>
                                </p:cTn>
                              </p:par>
                              <p:par>
                                <p:cTn id="46" presetID="10" presetClass="entr" presetSubtype="0" fill="hold" nodeType="withEffect">
                                  <p:stCondLst>
                                    <p:cond delay="1250"/>
                                  </p:stCondLst>
                                  <p:childTnLst>
                                    <p:set>
                                      <p:cBhvr>
                                        <p:cTn id="47" dur="1" fill="hold">
                                          <p:stCondLst>
                                            <p:cond delay="0"/>
                                          </p:stCondLst>
                                        </p:cTn>
                                        <p:tgtEl>
                                          <p:spTgt spid="100"/>
                                        </p:tgtEl>
                                        <p:attrNameLst>
                                          <p:attrName>style.visibility</p:attrName>
                                        </p:attrNameLst>
                                      </p:cBhvr>
                                      <p:to>
                                        <p:strVal val="visible"/>
                                      </p:to>
                                    </p:set>
                                    <p:animEffect transition="in" filter="fade">
                                      <p:cBhvr>
                                        <p:cTn id="48" dur="500"/>
                                        <p:tgtEl>
                                          <p:spTgt spid="100"/>
                                        </p:tgtEl>
                                      </p:cBhvr>
                                    </p:animEffect>
                                  </p:childTnLst>
                                </p:cTn>
                              </p:par>
                              <p:par>
                                <p:cTn id="49" presetID="10" presetClass="entr" presetSubtype="0" fill="hold" nodeType="withEffect">
                                  <p:stCondLst>
                                    <p:cond delay="1500"/>
                                  </p:stCondLst>
                                  <p:childTnLst>
                                    <p:set>
                                      <p:cBhvr>
                                        <p:cTn id="50" dur="1" fill="hold">
                                          <p:stCondLst>
                                            <p:cond delay="0"/>
                                          </p:stCondLst>
                                        </p:cTn>
                                        <p:tgtEl>
                                          <p:spTgt spid="103"/>
                                        </p:tgtEl>
                                        <p:attrNameLst>
                                          <p:attrName>style.visibility</p:attrName>
                                        </p:attrNameLst>
                                      </p:cBhvr>
                                      <p:to>
                                        <p:strVal val="visible"/>
                                      </p:to>
                                    </p:set>
                                    <p:animEffect transition="in" filter="fade">
                                      <p:cBhvr>
                                        <p:cTn id="51" dur="500"/>
                                        <p:tgtEl>
                                          <p:spTgt spid="103"/>
                                        </p:tgtEl>
                                      </p:cBhvr>
                                    </p:animEffect>
                                  </p:childTnLst>
                                </p:cTn>
                              </p:par>
                              <p:par>
                                <p:cTn id="52" presetID="10" presetClass="entr" presetSubtype="0" fill="hold" nodeType="withEffect">
                                  <p:stCondLst>
                                    <p:cond delay="1750"/>
                                  </p:stCondLst>
                                  <p:childTnLst>
                                    <p:set>
                                      <p:cBhvr>
                                        <p:cTn id="53" dur="1" fill="hold">
                                          <p:stCondLst>
                                            <p:cond delay="0"/>
                                          </p:stCondLst>
                                        </p:cTn>
                                        <p:tgtEl>
                                          <p:spTgt spid="106"/>
                                        </p:tgtEl>
                                        <p:attrNameLst>
                                          <p:attrName>style.visibility</p:attrName>
                                        </p:attrNameLst>
                                      </p:cBhvr>
                                      <p:to>
                                        <p:strVal val="visible"/>
                                      </p:to>
                                    </p:set>
                                    <p:animEffect transition="in" filter="fade">
                                      <p:cBhvr>
                                        <p:cTn id="54" dur="500"/>
                                        <p:tgtEl>
                                          <p:spTgt spid="106"/>
                                        </p:tgtEl>
                                      </p:cBhvr>
                                    </p:animEffect>
                                  </p:childTnLst>
                                </p:cTn>
                              </p:par>
                              <p:par>
                                <p:cTn id="55" presetID="22" presetClass="entr" presetSubtype="8" fill="hold" nodeType="with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wipe(left)">
                                      <p:cBhvr>
                                        <p:cTn id="57" dur="1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7" descr="Pie Chart: Dakota Promise&#10;69% Retention">
            <a:extLst>
              <a:ext uri="{FF2B5EF4-FFF2-40B4-BE49-F238E27FC236}">
                <a16:creationId xmlns:a16="http://schemas.microsoft.com/office/drawing/2014/main" id="{CCA21200-D48A-1529-CCAD-219EC504A3A2}"/>
              </a:ext>
            </a:extLst>
          </p:cNvPr>
          <p:cNvGraphicFramePr>
            <a:graphicFrameLocks/>
          </p:cNvGraphicFramePr>
          <p:nvPr>
            <p:extLst>
              <p:ext uri="{D42A27DB-BD31-4B8C-83A1-F6EECF244321}">
                <p14:modId xmlns:p14="http://schemas.microsoft.com/office/powerpoint/2010/main" val="2474672901"/>
              </p:ext>
            </p:extLst>
          </p:nvPr>
        </p:nvGraphicFramePr>
        <p:xfrm>
          <a:off x="8697206" y="1771060"/>
          <a:ext cx="2836926" cy="3684588"/>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17">
            <a:extLst>
              <a:ext uri="{FF2B5EF4-FFF2-40B4-BE49-F238E27FC236}">
                <a16:creationId xmlns:a16="http://schemas.microsoft.com/office/drawing/2014/main" id="{F7A3E531-6905-1DBF-160E-AB3AF5078162}"/>
              </a:ext>
            </a:extLst>
          </p:cNvPr>
          <p:cNvSpPr>
            <a:spLocks noChangeArrowheads="1"/>
          </p:cNvSpPr>
          <p:nvPr/>
        </p:nvSpPr>
        <p:spPr bwMode="auto">
          <a:xfrm>
            <a:off x="9310170" y="3802745"/>
            <a:ext cx="71654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3200" b="1" i="0" u="none" strike="noStrike" cap="none" normalizeH="0" baseline="0" dirty="0">
                <a:ln>
                  <a:noFill/>
                </a:ln>
                <a:solidFill>
                  <a:schemeClr val="bg1"/>
                </a:solidFill>
                <a:effectLst/>
                <a:latin typeface="Calibri" panose="020F0502020204030204" pitchFamily="34" charset="0"/>
                <a:ea typeface="Open Sans" panose="020B0606030504020204" pitchFamily="34" charset="0"/>
                <a:cs typeface="Calibri" panose="020F0502020204030204" pitchFamily="34" charset="0"/>
              </a:rPr>
              <a:t>69%</a:t>
            </a:r>
            <a:endParaRPr kumimoji="0" lang="ru-RU" altLang="ru-RU" sz="2000" b="0" i="0" u="none" strike="noStrike" cap="none" normalizeH="0" baseline="0" dirty="0">
              <a:ln>
                <a:noFill/>
              </a:ln>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graphicFrame>
        <p:nvGraphicFramePr>
          <p:cNvPr id="8" name="Content Placeholder 7" descr="Pie Chart: D2 Pre Dakota Promise&#10;41% Retention">
            <a:extLst>
              <a:ext uri="{FF2B5EF4-FFF2-40B4-BE49-F238E27FC236}">
                <a16:creationId xmlns:a16="http://schemas.microsoft.com/office/drawing/2014/main" id="{48C08747-4B61-740D-B426-3BA1CF3D876E}"/>
              </a:ext>
            </a:extLst>
          </p:cNvPr>
          <p:cNvGraphicFramePr>
            <a:graphicFrameLocks/>
          </p:cNvGraphicFramePr>
          <p:nvPr>
            <p:extLst>
              <p:ext uri="{D42A27DB-BD31-4B8C-83A1-F6EECF244321}">
                <p14:modId xmlns:p14="http://schemas.microsoft.com/office/powerpoint/2010/main" val="478301634"/>
              </p:ext>
            </p:extLst>
          </p:nvPr>
        </p:nvGraphicFramePr>
        <p:xfrm>
          <a:off x="4782039" y="1771060"/>
          <a:ext cx="4072789" cy="3684588"/>
        </p:xfrm>
        <a:graphic>
          <a:graphicData uri="http://schemas.openxmlformats.org/drawingml/2006/chart">
            <c:chart xmlns:c="http://schemas.openxmlformats.org/drawingml/2006/chart" xmlns:r="http://schemas.openxmlformats.org/officeDocument/2006/relationships" r:id="rId4"/>
          </a:graphicData>
        </a:graphic>
      </p:graphicFrame>
      <p:sp>
        <p:nvSpPr>
          <p:cNvPr id="9" name="Rectangle 17">
            <a:extLst>
              <a:ext uri="{FF2B5EF4-FFF2-40B4-BE49-F238E27FC236}">
                <a16:creationId xmlns:a16="http://schemas.microsoft.com/office/drawing/2014/main" id="{9ECC3118-0CCA-2C4B-CE8B-8E3B4113197F}"/>
              </a:ext>
            </a:extLst>
          </p:cNvPr>
          <p:cNvSpPr>
            <a:spLocks noChangeArrowheads="1"/>
          </p:cNvSpPr>
          <p:nvPr/>
        </p:nvSpPr>
        <p:spPr bwMode="auto">
          <a:xfrm>
            <a:off x="5791259" y="3310302"/>
            <a:ext cx="71654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3200" b="1" i="0" u="none" strike="noStrike" cap="none" normalizeH="0" baseline="0" dirty="0">
                <a:ln>
                  <a:noFill/>
                </a:ln>
                <a:solidFill>
                  <a:schemeClr val="bg1"/>
                </a:solidFill>
                <a:effectLst/>
                <a:latin typeface="Calibri" panose="020F0502020204030204" pitchFamily="34" charset="0"/>
                <a:ea typeface="Open Sans" panose="020B0606030504020204" pitchFamily="34" charset="0"/>
                <a:cs typeface="Calibri" panose="020F0502020204030204" pitchFamily="34" charset="0"/>
              </a:rPr>
              <a:t>41%</a:t>
            </a:r>
            <a:endParaRPr kumimoji="0" lang="ru-RU" altLang="ru-RU" sz="2000" b="0" i="0" u="none" strike="noStrike" cap="none" normalizeH="0" baseline="0" dirty="0">
              <a:ln>
                <a:noFill/>
              </a:ln>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BBB5BA2F-74DD-C20C-1369-5F457A34CB79}"/>
              </a:ext>
            </a:extLst>
          </p:cNvPr>
          <p:cNvSpPr txBox="1"/>
          <p:nvPr/>
        </p:nvSpPr>
        <p:spPr>
          <a:xfrm>
            <a:off x="426862" y="2300784"/>
            <a:ext cx="3986610" cy="2554545"/>
          </a:xfrm>
          <a:prstGeom prst="rect">
            <a:avLst/>
          </a:prstGeom>
          <a:noFill/>
        </p:spPr>
        <p:txBody>
          <a:bodyPr wrap="square" rtlCol="0">
            <a:spAutoFit/>
          </a:bodyPr>
          <a:lstStyle/>
          <a:p>
            <a:r>
              <a:rPr lang="en-US" sz="2000" b="1" dirty="0">
                <a:latin typeface="Source Sans 3" panose="020B0303030403020204" pitchFamily="34" charset="0"/>
                <a:ea typeface="Open Sans" panose="020B0606030504020204" pitchFamily="34" charset="0"/>
                <a:cs typeface="Open Sans" panose="020B0606030504020204" pitchFamily="34" charset="0"/>
              </a:rPr>
              <a:t>54 Dakota Promise Scholars </a:t>
            </a:r>
            <a:br>
              <a:rPr lang="en-US" sz="2000" b="1" dirty="0">
                <a:latin typeface="Source Sans 3" panose="020B0303030403020204" pitchFamily="34" charset="0"/>
                <a:ea typeface="Open Sans" panose="020B0606030504020204" pitchFamily="34" charset="0"/>
                <a:cs typeface="Open Sans" panose="020B0606030504020204" pitchFamily="34" charset="0"/>
              </a:rPr>
            </a:br>
            <a:r>
              <a:rPr lang="en-US" sz="2000" b="1" dirty="0">
                <a:latin typeface="Source Sans 3" panose="020B0303030403020204" pitchFamily="34" charset="0"/>
                <a:ea typeface="Open Sans" panose="020B0606030504020204" pitchFamily="34" charset="0"/>
                <a:cs typeface="Open Sans" panose="020B0606030504020204" pitchFamily="34" charset="0"/>
              </a:rPr>
              <a:t>have graduated, earning a </a:t>
            </a:r>
            <a:br>
              <a:rPr lang="en-US" sz="2000" b="1" dirty="0">
                <a:latin typeface="Source Sans 3" panose="020B0303030403020204" pitchFamily="34" charset="0"/>
                <a:ea typeface="Open Sans" panose="020B0606030504020204" pitchFamily="34" charset="0"/>
                <a:cs typeface="Open Sans" panose="020B0606030504020204" pitchFamily="34" charset="0"/>
              </a:rPr>
            </a:br>
            <a:r>
              <a:rPr lang="en-US" sz="2000" b="1" dirty="0">
                <a:latin typeface="Source Sans 3" panose="020B0303030403020204" pitchFamily="34" charset="0"/>
                <a:ea typeface="Open Sans" panose="020B0606030504020204" pitchFamily="34" charset="0"/>
                <a:cs typeface="Open Sans" panose="020B0606030504020204" pitchFamily="34" charset="0"/>
              </a:rPr>
              <a:t>total of 65 credentials. </a:t>
            </a:r>
          </a:p>
          <a:p>
            <a:r>
              <a:rPr lang="en-US" sz="1600" b="1" dirty="0">
                <a:latin typeface="Source Sans 3" panose="020B0303030403020204" pitchFamily="34" charset="0"/>
                <a:ea typeface="Open Sans" panose="020B0606030504020204" pitchFamily="34" charset="0"/>
                <a:cs typeface="Open Sans" panose="020B0606030504020204" pitchFamily="34" charset="0"/>
              </a:rPr>
              <a:t> </a:t>
            </a:r>
            <a:br>
              <a:rPr lang="en-US" sz="2000" b="1" dirty="0">
                <a:latin typeface="Source Sans 3" panose="020B0303030403020204" pitchFamily="34" charset="0"/>
                <a:ea typeface="Open Sans" panose="020B0606030504020204" pitchFamily="34" charset="0"/>
                <a:cs typeface="Open Sans" panose="020B0606030504020204" pitchFamily="34" charset="0"/>
              </a:rPr>
            </a:br>
            <a:r>
              <a:rPr lang="en-US" sz="2000" dirty="0">
                <a:latin typeface="Source Sans 3" panose="020B0303030403020204" pitchFamily="34" charset="0"/>
                <a:ea typeface="Open Sans" panose="020B0606030504020204" pitchFamily="34" charset="0"/>
                <a:cs typeface="Open Sans" panose="020B0606030504020204" pitchFamily="34" charset="0"/>
              </a:rPr>
              <a:t>Of those 54 scholars, 15 have transferred out to another institution since graduating </a:t>
            </a:r>
            <a:br>
              <a:rPr lang="en-US" sz="2000" dirty="0">
                <a:latin typeface="Source Sans 3" panose="020B0303030403020204" pitchFamily="34" charset="0"/>
                <a:ea typeface="Open Sans" panose="020B0606030504020204" pitchFamily="34" charset="0"/>
                <a:cs typeface="Open Sans" panose="020B0606030504020204" pitchFamily="34" charset="0"/>
              </a:rPr>
            </a:br>
            <a:r>
              <a:rPr lang="en-US" sz="2000" dirty="0">
                <a:latin typeface="Source Sans 3" panose="020B0303030403020204" pitchFamily="34" charset="0"/>
                <a:ea typeface="Open Sans" panose="020B0606030504020204" pitchFamily="34" charset="0"/>
                <a:cs typeface="Open Sans" panose="020B0606030504020204" pitchFamily="34" charset="0"/>
              </a:rPr>
              <a:t>from PPSC.</a:t>
            </a:r>
            <a:endParaRPr lang="ru-RU" sz="2000" dirty="0">
              <a:latin typeface="Source Sans 3" panose="020B0303030403020204" pitchFamily="34" charset="0"/>
              <a:ea typeface="Open Sans" panose="020B0606030504020204" pitchFamily="34" charset="0"/>
              <a:cs typeface="Open Sans" panose="020B0606030504020204" pitchFamily="34" charset="0"/>
            </a:endParaRPr>
          </a:p>
        </p:txBody>
      </p:sp>
      <p:sp>
        <p:nvSpPr>
          <p:cNvPr id="7" name="Rectangle 13">
            <a:extLst>
              <a:ext uri="{FF2B5EF4-FFF2-40B4-BE49-F238E27FC236}">
                <a16:creationId xmlns:a16="http://schemas.microsoft.com/office/drawing/2014/main" id="{62A63F9E-8B0F-35C1-4124-C0E8D75EDEF8}"/>
              </a:ext>
            </a:extLst>
          </p:cNvPr>
          <p:cNvSpPr>
            <a:spLocks noChangeArrowheads="1"/>
          </p:cNvSpPr>
          <p:nvPr/>
        </p:nvSpPr>
        <p:spPr bwMode="auto">
          <a:xfrm>
            <a:off x="508242" y="1872851"/>
            <a:ext cx="45612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UA" sz="2400" b="1" dirty="0">
                <a:solidFill>
                  <a:srgbClr val="9D1D55"/>
                </a:solidFill>
                <a:latin typeface="Source Sans 3" panose="020B0303030403020204" pitchFamily="34" charset="0"/>
              </a:rPr>
              <a:t>Dakota Promise Graduation Rate</a:t>
            </a:r>
            <a:endParaRPr kumimoji="0" lang="ru-UA" altLang="ru-UA" sz="1400" b="0" i="0" u="none" strike="noStrike" cap="none" normalizeH="0" baseline="0">
              <a:ln>
                <a:noFill/>
              </a:ln>
              <a:solidFill>
                <a:srgbClr val="9D1D55"/>
              </a:solidFill>
              <a:effectLst/>
              <a:latin typeface="Source Sans 3" panose="020B0303030403020204" pitchFamily="34" charset="0"/>
            </a:endParaRPr>
          </a:p>
        </p:txBody>
      </p:sp>
      <p:sp>
        <p:nvSpPr>
          <p:cNvPr id="2" name="Title 1">
            <a:extLst>
              <a:ext uri="{FF2B5EF4-FFF2-40B4-BE49-F238E27FC236}">
                <a16:creationId xmlns:a16="http://schemas.microsoft.com/office/drawing/2014/main" id="{B1B279C2-CBA4-D08D-E17A-1241D441DFB6}"/>
              </a:ext>
            </a:extLst>
          </p:cNvPr>
          <p:cNvSpPr>
            <a:spLocks noGrp="1"/>
          </p:cNvSpPr>
          <p:nvPr>
            <p:ph type="title"/>
          </p:nvPr>
        </p:nvSpPr>
        <p:spPr>
          <a:xfrm>
            <a:off x="426862" y="365125"/>
            <a:ext cx="10926938" cy="1325563"/>
          </a:xfrm>
        </p:spPr>
        <p:txBody>
          <a:bodyPr/>
          <a:lstStyle/>
          <a:p>
            <a:r>
              <a:rPr lang="en-US" dirty="0"/>
              <a:t>Fall 2022 to Fall 2023 Retention Rates</a:t>
            </a:r>
          </a:p>
        </p:txBody>
      </p:sp>
    </p:spTree>
    <p:extLst>
      <p:ext uri="{BB962C8B-B14F-4D97-AF65-F5344CB8AC3E}">
        <p14:creationId xmlns:p14="http://schemas.microsoft.com/office/powerpoint/2010/main" val="190035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Graphic spid="8" grpId="0">
        <p:bldAsOne/>
      </p:bldGraphic>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descr="Pie Chart: DKP Scholars who would recommend the Dakota Promise Program = 92%">
            <a:extLst>
              <a:ext uri="{FF2B5EF4-FFF2-40B4-BE49-F238E27FC236}">
                <a16:creationId xmlns:a16="http://schemas.microsoft.com/office/drawing/2014/main" id="{11B41101-8856-F185-DBA4-33D59854F385}"/>
              </a:ext>
            </a:extLst>
          </p:cNvPr>
          <p:cNvGraphicFramePr/>
          <p:nvPr>
            <p:extLst>
              <p:ext uri="{D42A27DB-BD31-4B8C-83A1-F6EECF244321}">
                <p14:modId xmlns:p14="http://schemas.microsoft.com/office/powerpoint/2010/main" val="3584858534"/>
              </p:ext>
            </p:extLst>
          </p:nvPr>
        </p:nvGraphicFramePr>
        <p:xfrm>
          <a:off x="6096000" y="1467950"/>
          <a:ext cx="4777154"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9" name="Rectangle 17">
            <a:extLst>
              <a:ext uri="{FF2B5EF4-FFF2-40B4-BE49-F238E27FC236}">
                <a16:creationId xmlns:a16="http://schemas.microsoft.com/office/drawing/2014/main" id="{1982DE6E-B8C1-A698-60D8-9DD4E152F23B}"/>
              </a:ext>
            </a:extLst>
          </p:cNvPr>
          <p:cNvSpPr>
            <a:spLocks noChangeArrowheads="1"/>
          </p:cNvSpPr>
          <p:nvPr/>
        </p:nvSpPr>
        <p:spPr bwMode="auto">
          <a:xfrm>
            <a:off x="7878865" y="4112830"/>
            <a:ext cx="71654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3200" b="1" i="0" u="none" strike="noStrike" cap="none" normalizeH="0" baseline="0" dirty="0">
                <a:ln>
                  <a:noFill/>
                </a:ln>
                <a:solidFill>
                  <a:schemeClr val="bg1"/>
                </a:solidFill>
                <a:effectLst/>
                <a:latin typeface="Calibri" panose="020F0502020204030204" pitchFamily="34" charset="0"/>
                <a:ea typeface="Open Sans" panose="020B0606030504020204" pitchFamily="34" charset="0"/>
                <a:cs typeface="Calibri" panose="020F0502020204030204" pitchFamily="34" charset="0"/>
              </a:rPr>
              <a:t>92%</a:t>
            </a:r>
            <a:endParaRPr kumimoji="0" lang="ru-RU" altLang="ru-RU" sz="2000" b="0" i="0" u="none" strike="noStrike" cap="none" normalizeH="0" baseline="0" dirty="0">
              <a:ln>
                <a:noFill/>
              </a:ln>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graphicFrame>
        <p:nvGraphicFramePr>
          <p:cNvPr id="4" name="Chart 3" descr="Pie Chart: DKP Scholars who found value in their coaching meetings = 88%">
            <a:extLst>
              <a:ext uri="{FF2B5EF4-FFF2-40B4-BE49-F238E27FC236}">
                <a16:creationId xmlns:a16="http://schemas.microsoft.com/office/drawing/2014/main" id="{4E3DE43C-5EF7-9111-CFCC-3B533A16A914}"/>
              </a:ext>
            </a:extLst>
          </p:cNvPr>
          <p:cNvGraphicFramePr/>
          <p:nvPr>
            <p:extLst>
              <p:ext uri="{D42A27DB-BD31-4B8C-83A1-F6EECF244321}">
                <p14:modId xmlns:p14="http://schemas.microsoft.com/office/powerpoint/2010/main" val="2439768322"/>
              </p:ext>
            </p:extLst>
          </p:nvPr>
        </p:nvGraphicFramePr>
        <p:xfrm>
          <a:off x="1318846" y="1467950"/>
          <a:ext cx="4777154"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le 17">
            <a:extLst>
              <a:ext uri="{FF2B5EF4-FFF2-40B4-BE49-F238E27FC236}">
                <a16:creationId xmlns:a16="http://schemas.microsoft.com/office/drawing/2014/main" id="{748FB9BB-9019-B6DB-4320-A329C057BC14}"/>
              </a:ext>
            </a:extLst>
          </p:cNvPr>
          <p:cNvSpPr>
            <a:spLocks noChangeArrowheads="1"/>
          </p:cNvSpPr>
          <p:nvPr/>
        </p:nvSpPr>
        <p:spPr bwMode="auto">
          <a:xfrm>
            <a:off x="3082475" y="4112831"/>
            <a:ext cx="71654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3200" b="1" i="0" u="none" strike="noStrike" cap="none" normalizeH="0" baseline="0" dirty="0">
                <a:ln>
                  <a:noFill/>
                </a:ln>
                <a:solidFill>
                  <a:schemeClr val="bg1"/>
                </a:solidFill>
                <a:effectLst/>
                <a:latin typeface="Calibri" panose="020F0502020204030204" pitchFamily="34" charset="0"/>
                <a:ea typeface="Open Sans" panose="020B0606030504020204" pitchFamily="34" charset="0"/>
                <a:cs typeface="Calibri" panose="020F0502020204030204" pitchFamily="34" charset="0"/>
              </a:rPr>
              <a:t>88%</a:t>
            </a:r>
            <a:endParaRPr kumimoji="0" lang="ru-RU" altLang="ru-RU" sz="2000" b="0" i="0" u="none" strike="noStrike" cap="none" normalizeH="0" baseline="0" dirty="0">
              <a:ln>
                <a:noFill/>
              </a:ln>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AA08C66B-0EAC-40F9-6B5F-B07A572197D2}"/>
              </a:ext>
            </a:extLst>
          </p:cNvPr>
          <p:cNvSpPr>
            <a:spLocks noGrp="1"/>
          </p:cNvSpPr>
          <p:nvPr>
            <p:ph type="title" idx="4294967295"/>
          </p:nvPr>
        </p:nvSpPr>
        <p:spPr>
          <a:xfrm>
            <a:off x="542364" y="217208"/>
            <a:ext cx="10515600" cy="1325563"/>
          </a:xfrm>
        </p:spPr>
        <p:txBody>
          <a:bodyPr/>
          <a:lstStyle/>
          <a:p>
            <a:r>
              <a:rPr lang="en-US" dirty="0"/>
              <a:t>Dakota Promise Satisfaction</a:t>
            </a:r>
          </a:p>
        </p:txBody>
      </p:sp>
    </p:spTree>
    <p:extLst>
      <p:ext uri="{BB962C8B-B14F-4D97-AF65-F5344CB8AC3E}">
        <p14:creationId xmlns:p14="http://schemas.microsoft.com/office/powerpoint/2010/main" val="1098990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9" grpId="0"/>
      <p:bldGraphic spid="4" grpId="0">
        <p:bldAsOne/>
      </p:bldGraphic>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77313B3-15B3-4E81-5A27-BCEF3BDCB2D9}"/>
              </a:ext>
            </a:extLst>
          </p:cNvPr>
          <p:cNvSpPr txBox="1"/>
          <p:nvPr/>
        </p:nvSpPr>
        <p:spPr>
          <a:xfrm>
            <a:off x="838200" y="2390340"/>
            <a:ext cx="5057155" cy="2721964"/>
          </a:xfrm>
          <a:prstGeom prst="rect">
            <a:avLst/>
          </a:prstGeom>
          <a:noFill/>
        </p:spPr>
        <p:txBody>
          <a:bodyPr wrap="square">
            <a:spAutoFit/>
          </a:bodyPr>
          <a:lstStyle/>
          <a:p>
            <a:pPr marL="285750" indent="-285750">
              <a:lnSpc>
                <a:spcPct val="120000"/>
              </a:lnSpc>
              <a:buFont typeface="Arial" panose="020B0604020202020204" pitchFamily="34" charset="0"/>
              <a:buChar char="•"/>
            </a:pPr>
            <a:r>
              <a:rPr lang="en-US" sz="2400" dirty="0"/>
              <a:t>Palmer High School</a:t>
            </a:r>
          </a:p>
          <a:p>
            <a:pPr marL="285750" indent="-285750">
              <a:lnSpc>
                <a:spcPct val="120000"/>
              </a:lnSpc>
              <a:buFont typeface="Arial" panose="020B0604020202020204" pitchFamily="34" charset="0"/>
              <a:buChar char="•"/>
            </a:pPr>
            <a:r>
              <a:rPr lang="en-US" sz="2400" dirty="0"/>
              <a:t>Doherty High School</a:t>
            </a:r>
          </a:p>
          <a:p>
            <a:pPr marL="285750" indent="-285750">
              <a:lnSpc>
                <a:spcPct val="120000"/>
              </a:lnSpc>
              <a:buFont typeface="Arial" panose="020B0604020202020204" pitchFamily="34" charset="0"/>
              <a:buChar char="•"/>
            </a:pPr>
            <a:r>
              <a:rPr lang="en-US" sz="2400" dirty="0"/>
              <a:t>Coronado High School</a:t>
            </a:r>
          </a:p>
          <a:p>
            <a:pPr marL="285750" indent="-285750">
              <a:lnSpc>
                <a:spcPct val="120000"/>
              </a:lnSpc>
              <a:buFont typeface="Arial" panose="020B0604020202020204" pitchFamily="34" charset="0"/>
              <a:buChar char="•"/>
            </a:pPr>
            <a:r>
              <a:rPr lang="en-US" sz="2400" dirty="0"/>
              <a:t>Mitchell High School</a:t>
            </a:r>
          </a:p>
          <a:p>
            <a:pPr marL="285750" indent="-285750">
              <a:lnSpc>
                <a:spcPct val="120000"/>
              </a:lnSpc>
              <a:buFont typeface="Arial" panose="020B0604020202020204" pitchFamily="34" charset="0"/>
              <a:buChar char="•"/>
            </a:pPr>
            <a:endParaRPr lang="en-US" sz="2400" dirty="0"/>
          </a:p>
          <a:p>
            <a:pPr>
              <a:lnSpc>
                <a:spcPct val="120000"/>
              </a:lnSpc>
            </a:pPr>
            <a:r>
              <a:rPr lang="en-US" sz="2400" dirty="0"/>
              <a:t>Hiring Promise coaches.</a:t>
            </a:r>
          </a:p>
        </p:txBody>
      </p:sp>
      <p:sp>
        <p:nvSpPr>
          <p:cNvPr id="4" name="Rectangle 13">
            <a:extLst>
              <a:ext uri="{FF2B5EF4-FFF2-40B4-BE49-F238E27FC236}">
                <a16:creationId xmlns:a16="http://schemas.microsoft.com/office/drawing/2014/main" id="{98FEA90C-A1F8-5390-998E-DA7E64C3F2AF}"/>
              </a:ext>
            </a:extLst>
          </p:cNvPr>
          <p:cNvSpPr>
            <a:spLocks noChangeArrowheads="1"/>
          </p:cNvSpPr>
          <p:nvPr/>
        </p:nvSpPr>
        <p:spPr bwMode="auto">
          <a:xfrm>
            <a:off x="838200" y="1931128"/>
            <a:ext cx="56310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UA" sz="2400" b="1" dirty="0">
                <a:solidFill>
                  <a:schemeClr val="accent6"/>
                </a:solidFill>
                <a:latin typeface="Source Sans 3" panose="020B0303030403020204" pitchFamily="34" charset="0"/>
              </a:rPr>
              <a:t>All D11 Schools are covered</a:t>
            </a:r>
            <a:endParaRPr kumimoji="0" lang="ru-UA" altLang="ru-UA" sz="1400" b="0" i="0" u="none" strike="noStrike" cap="none" normalizeH="0" baseline="0">
              <a:ln>
                <a:noFill/>
              </a:ln>
              <a:solidFill>
                <a:schemeClr val="accent6"/>
              </a:solidFill>
              <a:effectLst/>
              <a:latin typeface="Source Sans 3" panose="020B0303030403020204" pitchFamily="34" charset="0"/>
            </a:endParaRPr>
          </a:p>
        </p:txBody>
      </p:sp>
      <p:pic>
        <p:nvPicPr>
          <p:cNvPr id="6" name="Picture 5">
            <a:extLst>
              <a:ext uri="{FF2B5EF4-FFF2-40B4-BE49-F238E27FC236}">
                <a16:creationId xmlns:a16="http://schemas.microsoft.com/office/drawing/2014/main" id="{02C6651F-39CA-DD2A-7F7E-CCCC4508B04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18247450">
            <a:off x="5772330" y="971542"/>
            <a:ext cx="5661396" cy="5514347"/>
          </a:xfrm>
          <a:prstGeom prst="rect">
            <a:avLst/>
          </a:prstGeom>
        </p:spPr>
      </p:pic>
      <p:pic>
        <p:nvPicPr>
          <p:cNvPr id="7" name="Picture 6" descr="Image of a smiling female hispanic student.">
            <a:extLst>
              <a:ext uri="{FF2B5EF4-FFF2-40B4-BE49-F238E27FC236}">
                <a16:creationId xmlns:a16="http://schemas.microsoft.com/office/drawing/2014/main" id="{3CF8F27E-7840-615E-4289-FBB25EFB9C5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15684" y="527276"/>
            <a:ext cx="4030295" cy="5737501"/>
          </a:xfrm>
          <a:prstGeom prst="rect">
            <a:avLst/>
          </a:prstGeom>
        </p:spPr>
      </p:pic>
      <p:sp>
        <p:nvSpPr>
          <p:cNvPr id="2" name="Title 1">
            <a:extLst>
              <a:ext uri="{FF2B5EF4-FFF2-40B4-BE49-F238E27FC236}">
                <a16:creationId xmlns:a16="http://schemas.microsoft.com/office/drawing/2014/main" id="{47EB1AA4-170E-C33A-6FC7-6449B2A503D1}"/>
              </a:ext>
            </a:extLst>
          </p:cNvPr>
          <p:cNvSpPr>
            <a:spLocks noGrp="1"/>
          </p:cNvSpPr>
          <p:nvPr>
            <p:ph type="title"/>
          </p:nvPr>
        </p:nvSpPr>
        <p:spPr/>
        <p:txBody>
          <a:bodyPr/>
          <a:lstStyle/>
          <a:p>
            <a:r>
              <a:rPr lang="en-US" dirty="0"/>
              <a:t>District 11 Promise</a:t>
            </a:r>
          </a:p>
        </p:txBody>
      </p:sp>
    </p:spTree>
    <p:extLst>
      <p:ext uri="{BB962C8B-B14F-4D97-AF65-F5344CB8AC3E}">
        <p14:creationId xmlns:p14="http://schemas.microsoft.com/office/powerpoint/2010/main" val="402713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0" fill="hold">
                                          <p:stCondLst>
                                            <p:cond delay="0"/>
                                          </p:stCondLst>
                                        </p:cTn>
                                        <p:tgtEl>
                                          <p:spTgt spid="6"/>
                                        </p:tgtEl>
                                        <p:attrNameLst>
                                          <p:attrName>r</p:attrName>
                                        </p:attrNameLst>
                                      </p:cBhvr>
                                    </p:animRot>
                                    <p:animRot by="-240000">
                                      <p:cBhvr>
                                        <p:cTn id="7" dur="4000" fill="hold">
                                          <p:stCondLst>
                                            <p:cond delay="4000"/>
                                          </p:stCondLst>
                                        </p:cTn>
                                        <p:tgtEl>
                                          <p:spTgt spid="6"/>
                                        </p:tgtEl>
                                        <p:attrNameLst>
                                          <p:attrName>r</p:attrName>
                                        </p:attrNameLst>
                                      </p:cBhvr>
                                    </p:animRot>
                                    <p:animRot by="240000">
                                      <p:cBhvr>
                                        <p:cTn id="8" dur="4000" fill="hold">
                                          <p:stCondLst>
                                            <p:cond delay="8000"/>
                                          </p:stCondLst>
                                        </p:cTn>
                                        <p:tgtEl>
                                          <p:spTgt spid="6"/>
                                        </p:tgtEl>
                                        <p:attrNameLst>
                                          <p:attrName>r</p:attrName>
                                        </p:attrNameLst>
                                      </p:cBhvr>
                                    </p:animRot>
                                    <p:animRot by="-240000">
                                      <p:cBhvr>
                                        <p:cTn id="9" dur="4000" fill="hold">
                                          <p:stCondLst>
                                            <p:cond delay="12000"/>
                                          </p:stCondLst>
                                        </p:cTn>
                                        <p:tgtEl>
                                          <p:spTgt spid="6"/>
                                        </p:tgtEl>
                                        <p:attrNameLst>
                                          <p:attrName>r</p:attrName>
                                        </p:attrNameLst>
                                      </p:cBhvr>
                                    </p:animRot>
                                    <p:animRot by="120000">
                                      <p:cBhvr>
                                        <p:cTn id="10" dur="4000" fill="hold">
                                          <p:stCondLst>
                                            <p:cond delay="160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C7846D4-64B5-A945-361A-D507BD333049}"/>
              </a:ext>
            </a:extLst>
          </p:cNvPr>
          <p:cNvSpPr>
            <a:spLocks noGrp="1"/>
          </p:cNvSpPr>
          <p:nvPr>
            <p:ph sz="half" idx="1"/>
          </p:nvPr>
        </p:nvSpPr>
        <p:spPr>
          <a:xfrm>
            <a:off x="838199" y="1825625"/>
            <a:ext cx="10515599" cy="4351338"/>
          </a:xfrm>
        </p:spPr>
        <p:txBody>
          <a:bodyPr/>
          <a:lstStyle/>
          <a:p>
            <a:pPr>
              <a:lnSpc>
                <a:spcPct val="100000"/>
              </a:lnSpc>
              <a:spcBef>
                <a:spcPts val="1600"/>
              </a:spcBef>
            </a:pPr>
            <a:r>
              <a:rPr lang="en-US" b="0" i="0" dirty="0">
                <a:solidFill>
                  <a:srgbClr val="000000"/>
                </a:solidFill>
                <a:effectLst/>
                <a:latin typeface="Calibri" panose="020F0502020204030204" pitchFamily="34" charset="0"/>
              </a:rPr>
              <a:t>The foundation, along with several other leaders from the college, and Dr. Bolton are working with Native American leaders to create a First Nations Scholarship. </a:t>
            </a:r>
          </a:p>
          <a:p>
            <a:pPr>
              <a:lnSpc>
                <a:spcPct val="100000"/>
              </a:lnSpc>
              <a:spcBef>
                <a:spcPts val="1600"/>
              </a:spcBef>
            </a:pPr>
            <a:r>
              <a:rPr lang="en-US" b="0" i="0" dirty="0">
                <a:solidFill>
                  <a:srgbClr val="000000"/>
                </a:solidFill>
                <a:effectLst/>
                <a:latin typeface="Calibri" panose="020F0502020204030204" pitchFamily="34" charset="0"/>
              </a:rPr>
              <a:t>This scholarship, when launched, will be available to Native American students in the Pikes Peak region of all ages. </a:t>
            </a:r>
          </a:p>
          <a:p>
            <a:pPr>
              <a:lnSpc>
                <a:spcPct val="100000"/>
              </a:lnSpc>
              <a:spcBef>
                <a:spcPts val="1600"/>
              </a:spcBef>
            </a:pPr>
            <a:r>
              <a:rPr lang="en-US" b="0" i="0" dirty="0">
                <a:solidFill>
                  <a:srgbClr val="000000"/>
                </a:solidFill>
                <a:effectLst/>
                <a:latin typeface="Calibri" panose="020F0502020204030204" pitchFamily="34" charset="0"/>
              </a:rPr>
              <a:t>We are still working on more details and hope to finalize this fund later this year, </a:t>
            </a:r>
            <a:br>
              <a:rPr lang="en-US" b="0" i="0" dirty="0">
                <a:solidFill>
                  <a:srgbClr val="000000"/>
                </a:solidFill>
                <a:effectLst/>
                <a:latin typeface="Calibri" panose="020F0502020204030204" pitchFamily="34" charset="0"/>
              </a:rPr>
            </a:br>
            <a:r>
              <a:rPr lang="en-US" b="0" i="0" dirty="0">
                <a:solidFill>
                  <a:srgbClr val="000000"/>
                </a:solidFill>
                <a:effectLst/>
                <a:latin typeface="Calibri" panose="020F0502020204030204" pitchFamily="34" charset="0"/>
              </a:rPr>
              <a:t>in order to offer the scholarship beginning </a:t>
            </a:r>
            <a:r>
              <a:rPr lang="en-US" dirty="0">
                <a:solidFill>
                  <a:srgbClr val="000000"/>
                </a:solidFill>
                <a:latin typeface="Calibri" panose="020F0502020204030204" pitchFamily="34" charset="0"/>
              </a:rPr>
              <a:t>Fall 2024.</a:t>
            </a:r>
            <a:endParaRPr lang="en-US" dirty="0"/>
          </a:p>
        </p:txBody>
      </p:sp>
      <p:sp>
        <p:nvSpPr>
          <p:cNvPr id="4" name="Title 3">
            <a:extLst>
              <a:ext uri="{FF2B5EF4-FFF2-40B4-BE49-F238E27FC236}">
                <a16:creationId xmlns:a16="http://schemas.microsoft.com/office/drawing/2014/main" id="{DC2D20AC-0378-2528-1CC4-02D8DFCDF2BD}"/>
              </a:ext>
            </a:extLst>
          </p:cNvPr>
          <p:cNvSpPr>
            <a:spLocks noGrp="1"/>
          </p:cNvSpPr>
          <p:nvPr>
            <p:ph type="title"/>
          </p:nvPr>
        </p:nvSpPr>
        <p:spPr/>
        <p:txBody>
          <a:bodyPr/>
          <a:lstStyle/>
          <a:p>
            <a:r>
              <a:rPr lang="en-US" dirty="0"/>
              <a:t>First Nations Scholarship Fund</a:t>
            </a:r>
          </a:p>
        </p:txBody>
      </p:sp>
    </p:spTree>
    <p:extLst>
      <p:ext uri="{BB962C8B-B14F-4D97-AF65-F5344CB8AC3E}">
        <p14:creationId xmlns:p14="http://schemas.microsoft.com/office/powerpoint/2010/main" val="20289054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a:extLst>
              <a:ext uri="{FF2B5EF4-FFF2-40B4-BE49-F238E27FC236}">
                <a16:creationId xmlns:a16="http://schemas.microsoft.com/office/drawing/2014/main" id="{CC8CAE7F-297E-685A-6F98-DB436E0DDFC1}"/>
              </a:ext>
              <a:ext uri="{C183D7F6-B498-43B3-948B-1728B52AA6E4}">
                <adec:decorative xmlns:adec="http://schemas.microsoft.com/office/drawing/2017/decorative" val="1"/>
              </a:ext>
            </a:extLst>
          </p:cNvPr>
          <p:cNvCxnSpPr>
            <a:cxnSpLocks/>
          </p:cNvCxnSpPr>
          <p:nvPr/>
        </p:nvCxnSpPr>
        <p:spPr>
          <a:xfrm>
            <a:off x="5404818" y="1282284"/>
            <a:ext cx="1" cy="4738150"/>
          </a:xfrm>
          <a:prstGeom prst="line">
            <a:avLst/>
          </a:prstGeom>
          <a:ln w="50800">
            <a:solidFill>
              <a:srgbClr val="093A5F"/>
            </a:solidFill>
          </a:ln>
        </p:spPr>
        <p:style>
          <a:lnRef idx="1">
            <a:schemeClr val="accent1"/>
          </a:lnRef>
          <a:fillRef idx="0">
            <a:schemeClr val="accent1"/>
          </a:fillRef>
          <a:effectRef idx="0">
            <a:schemeClr val="accent1"/>
          </a:effectRef>
          <a:fontRef idx="minor">
            <a:schemeClr val="tx1"/>
          </a:fontRef>
        </p:style>
      </p:cxnSp>
      <p:graphicFrame>
        <p:nvGraphicFramePr>
          <p:cNvPr id="46" name="Content Placeholder 7" descr="Pie Chart: Native American Students&#10;56.6% Graduated">
            <a:extLst>
              <a:ext uri="{FF2B5EF4-FFF2-40B4-BE49-F238E27FC236}">
                <a16:creationId xmlns:a16="http://schemas.microsoft.com/office/drawing/2014/main" id="{9E1FAC85-D685-4738-E186-125E644915CD}"/>
              </a:ext>
            </a:extLst>
          </p:cNvPr>
          <p:cNvGraphicFramePr>
            <a:graphicFrameLocks/>
          </p:cNvGraphicFramePr>
          <p:nvPr>
            <p:extLst>
              <p:ext uri="{D42A27DB-BD31-4B8C-83A1-F6EECF244321}">
                <p14:modId xmlns:p14="http://schemas.microsoft.com/office/powerpoint/2010/main" val="492033919"/>
              </p:ext>
            </p:extLst>
          </p:nvPr>
        </p:nvGraphicFramePr>
        <p:xfrm>
          <a:off x="8594417" y="2215731"/>
          <a:ext cx="3597583" cy="3684588"/>
        </p:xfrm>
        <a:graphic>
          <a:graphicData uri="http://schemas.openxmlformats.org/drawingml/2006/chart">
            <c:chart xmlns:c="http://schemas.openxmlformats.org/drawingml/2006/chart" xmlns:r="http://schemas.openxmlformats.org/officeDocument/2006/relationships" r:id="rId3"/>
          </a:graphicData>
        </a:graphic>
      </p:graphicFrame>
      <p:sp>
        <p:nvSpPr>
          <p:cNvPr id="48" name="Rectangle 17">
            <a:extLst>
              <a:ext uri="{FF2B5EF4-FFF2-40B4-BE49-F238E27FC236}">
                <a16:creationId xmlns:a16="http://schemas.microsoft.com/office/drawing/2014/main" id="{F38FB78D-2414-0023-6D2A-3F9E284779D0}"/>
              </a:ext>
            </a:extLst>
          </p:cNvPr>
          <p:cNvSpPr>
            <a:spLocks noChangeArrowheads="1"/>
          </p:cNvSpPr>
          <p:nvPr/>
        </p:nvSpPr>
        <p:spPr bwMode="auto">
          <a:xfrm>
            <a:off x="9418510" y="4178140"/>
            <a:ext cx="7726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2400" b="1" i="0" u="none" strike="noStrike" cap="none" normalizeH="0" baseline="0" dirty="0">
                <a:ln>
                  <a:noFill/>
                </a:ln>
                <a:solidFill>
                  <a:schemeClr val="bg1"/>
                </a:solidFill>
                <a:effectLst/>
                <a:latin typeface="Calibri" panose="020F0502020204030204" pitchFamily="34" charset="0"/>
                <a:ea typeface="Open Sans" panose="020B0606030504020204" pitchFamily="34" charset="0"/>
                <a:cs typeface="Calibri" panose="020F0502020204030204" pitchFamily="34" charset="0"/>
              </a:rPr>
              <a:t>56.6%</a:t>
            </a:r>
          </a:p>
        </p:txBody>
      </p:sp>
      <p:graphicFrame>
        <p:nvGraphicFramePr>
          <p:cNvPr id="36" name="Content Placeholder 7" descr="Pie Chart: All Students&#10;69% Graduated">
            <a:extLst>
              <a:ext uri="{FF2B5EF4-FFF2-40B4-BE49-F238E27FC236}">
                <a16:creationId xmlns:a16="http://schemas.microsoft.com/office/drawing/2014/main" id="{43B291FD-B113-D6CF-5A30-46F1851255AE}"/>
              </a:ext>
            </a:extLst>
          </p:cNvPr>
          <p:cNvGraphicFramePr>
            <a:graphicFrameLocks/>
          </p:cNvGraphicFramePr>
          <p:nvPr>
            <p:extLst>
              <p:ext uri="{D42A27DB-BD31-4B8C-83A1-F6EECF244321}">
                <p14:modId xmlns:p14="http://schemas.microsoft.com/office/powerpoint/2010/main" val="2046849084"/>
              </p:ext>
            </p:extLst>
          </p:nvPr>
        </p:nvGraphicFramePr>
        <p:xfrm>
          <a:off x="5232663" y="2215730"/>
          <a:ext cx="3597584" cy="3684589"/>
        </p:xfrm>
        <a:graphic>
          <a:graphicData uri="http://schemas.openxmlformats.org/drawingml/2006/chart">
            <c:chart xmlns:c="http://schemas.openxmlformats.org/drawingml/2006/chart" xmlns:r="http://schemas.openxmlformats.org/officeDocument/2006/relationships" r:id="rId4"/>
          </a:graphicData>
        </a:graphic>
      </p:graphicFrame>
      <p:sp>
        <p:nvSpPr>
          <p:cNvPr id="47" name="Rectangle 17">
            <a:extLst>
              <a:ext uri="{FF2B5EF4-FFF2-40B4-BE49-F238E27FC236}">
                <a16:creationId xmlns:a16="http://schemas.microsoft.com/office/drawing/2014/main" id="{834DB906-D778-DC18-57D4-CFA10BFC1DEB}"/>
              </a:ext>
            </a:extLst>
          </p:cNvPr>
          <p:cNvSpPr>
            <a:spLocks noChangeArrowheads="1"/>
          </p:cNvSpPr>
          <p:nvPr/>
        </p:nvSpPr>
        <p:spPr bwMode="auto">
          <a:xfrm>
            <a:off x="6175380" y="4178140"/>
            <a:ext cx="5354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2400" b="1" i="0" u="none" strike="noStrike" cap="none" normalizeH="0" baseline="0" dirty="0">
                <a:ln>
                  <a:noFill/>
                </a:ln>
                <a:solidFill>
                  <a:schemeClr val="bg1"/>
                </a:solidFill>
                <a:effectLst/>
                <a:latin typeface="Calibri" panose="020F0502020204030204" pitchFamily="34" charset="0"/>
                <a:ea typeface="Open Sans" panose="020B0606030504020204" pitchFamily="34" charset="0"/>
                <a:cs typeface="Calibri" panose="020F0502020204030204" pitchFamily="34" charset="0"/>
              </a:rPr>
              <a:t>69%</a:t>
            </a:r>
          </a:p>
        </p:txBody>
      </p:sp>
      <p:sp>
        <p:nvSpPr>
          <p:cNvPr id="41" name="TextBox 40">
            <a:extLst>
              <a:ext uri="{FF2B5EF4-FFF2-40B4-BE49-F238E27FC236}">
                <a16:creationId xmlns:a16="http://schemas.microsoft.com/office/drawing/2014/main" id="{234DE6EF-F745-AD5F-002A-09D61D36B84E}"/>
              </a:ext>
            </a:extLst>
          </p:cNvPr>
          <p:cNvSpPr txBox="1"/>
          <p:nvPr/>
        </p:nvSpPr>
        <p:spPr>
          <a:xfrm>
            <a:off x="5600124" y="1645688"/>
            <a:ext cx="6591876" cy="400110"/>
          </a:xfrm>
          <a:prstGeom prst="rect">
            <a:avLst/>
          </a:prstGeom>
          <a:noFill/>
        </p:spPr>
        <p:txBody>
          <a:bodyPr wrap="square" rtlCol="0">
            <a:spAutoFit/>
          </a:bodyPr>
          <a:lstStyle/>
          <a:p>
            <a:r>
              <a:rPr lang="en-US" sz="2000" b="1" dirty="0">
                <a:latin typeface="Source Sans 3" panose="020B0303030403020204" pitchFamily="34" charset="0"/>
                <a:ea typeface="Open Sans" panose="020B0606030504020204" pitchFamily="34" charset="0"/>
                <a:cs typeface="Open Sans" panose="020B0606030504020204" pitchFamily="34" charset="0"/>
              </a:rPr>
              <a:t>Students living in El Paso County</a:t>
            </a:r>
            <a:endParaRPr lang="ru-RU" sz="2000" b="1" dirty="0">
              <a:latin typeface="Source Sans 3" panose="020B0303030403020204" pitchFamily="34" charset="0"/>
              <a:ea typeface="Open Sans" panose="020B0606030504020204" pitchFamily="34" charset="0"/>
              <a:cs typeface="Open Sans" panose="020B0606030504020204" pitchFamily="34" charset="0"/>
            </a:endParaRPr>
          </a:p>
        </p:txBody>
      </p:sp>
      <p:sp>
        <p:nvSpPr>
          <p:cNvPr id="38" name="Rectangle 13">
            <a:extLst>
              <a:ext uri="{FF2B5EF4-FFF2-40B4-BE49-F238E27FC236}">
                <a16:creationId xmlns:a16="http://schemas.microsoft.com/office/drawing/2014/main" id="{D1634B75-4E9E-E9DD-05EF-072481211364}"/>
              </a:ext>
            </a:extLst>
          </p:cNvPr>
          <p:cNvSpPr>
            <a:spLocks noChangeArrowheads="1"/>
          </p:cNvSpPr>
          <p:nvPr/>
        </p:nvSpPr>
        <p:spPr bwMode="auto">
          <a:xfrm>
            <a:off x="5693720" y="1282284"/>
            <a:ext cx="62029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UA" sz="2400" b="1" dirty="0">
                <a:solidFill>
                  <a:schemeClr val="accent6"/>
                </a:solidFill>
                <a:latin typeface="Source Sans 3" panose="020B0303030403020204" pitchFamily="34" charset="0"/>
              </a:rPr>
              <a:t>High School Graduation Rates</a:t>
            </a:r>
            <a:endParaRPr kumimoji="0" lang="ru-UA" altLang="ru-UA" sz="1400" b="0" i="0" u="none" strike="noStrike" cap="none" normalizeH="0" baseline="0">
              <a:ln>
                <a:noFill/>
              </a:ln>
              <a:solidFill>
                <a:schemeClr val="accent6"/>
              </a:solidFill>
              <a:effectLst/>
              <a:latin typeface="Source Sans 3" panose="020B0303030403020204" pitchFamily="34" charset="0"/>
            </a:endParaRPr>
          </a:p>
        </p:txBody>
      </p:sp>
      <p:grpSp>
        <p:nvGrpSpPr>
          <p:cNvPr id="53" name="Group 52">
            <a:extLst>
              <a:ext uri="{FF2B5EF4-FFF2-40B4-BE49-F238E27FC236}">
                <a16:creationId xmlns:a16="http://schemas.microsoft.com/office/drawing/2014/main" id="{774320D5-B1A5-1131-E7A9-9164FDE3F283}"/>
              </a:ext>
              <a:ext uri="{C183D7F6-B498-43B3-948B-1728B52AA6E4}">
                <adec:decorative xmlns:adec="http://schemas.microsoft.com/office/drawing/2017/decorative" val="1"/>
              </a:ext>
            </a:extLst>
          </p:cNvPr>
          <p:cNvGrpSpPr/>
          <p:nvPr/>
        </p:nvGrpSpPr>
        <p:grpSpPr>
          <a:xfrm>
            <a:off x="3372292" y="5575716"/>
            <a:ext cx="1815677" cy="346847"/>
            <a:chOff x="3372292" y="5575716"/>
            <a:chExt cx="1815677" cy="346847"/>
          </a:xfrm>
        </p:grpSpPr>
        <p:sp>
          <p:nvSpPr>
            <p:cNvPr id="136" name="Rectangle 17">
              <a:extLst>
                <a:ext uri="{FF2B5EF4-FFF2-40B4-BE49-F238E27FC236}">
                  <a16:creationId xmlns:a16="http://schemas.microsoft.com/office/drawing/2014/main" id="{499EF71D-A2FF-22A4-56C4-078D8EDE2377}"/>
                </a:ext>
              </a:extLst>
            </p:cNvPr>
            <p:cNvSpPr>
              <a:spLocks noChangeArrowheads="1"/>
            </p:cNvSpPr>
            <p:nvPr/>
          </p:nvSpPr>
          <p:spPr bwMode="auto">
            <a:xfrm>
              <a:off x="3560162" y="5628203"/>
              <a:ext cx="162780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1600" b="1" i="0" u="none" strike="noStrike" cap="none" normalizeH="0" baseline="0" dirty="0">
                  <a:ln>
                    <a:noFill/>
                  </a:ln>
                  <a:solidFill>
                    <a:srgbClr val="9D1D55"/>
                  </a:solidFill>
                  <a:effectLst/>
                  <a:latin typeface="Montserrat SemiBold" panose="00000700000000000000" pitchFamily="50" charset="-52"/>
                  <a:ea typeface="Open Sans" panose="020B0606030504020204" pitchFamily="34" charset="0"/>
                  <a:cs typeface="Open Sans" panose="020B0606030504020204" pitchFamily="34" charset="0"/>
                </a:rPr>
                <a:t>= </a:t>
              </a:r>
              <a:r>
                <a:rPr lang="en-US" altLang="ru-RU" sz="1600" b="1" dirty="0">
                  <a:solidFill>
                    <a:srgbClr val="9D1D55"/>
                  </a:solidFill>
                  <a:latin typeface="Montserrat SemiBold" panose="00000700000000000000" pitchFamily="50" charset="-52"/>
                  <a:ea typeface="Open Sans" panose="020B0606030504020204" pitchFamily="34" charset="0"/>
                  <a:cs typeface="Open Sans" panose="020B0606030504020204" pitchFamily="34" charset="0"/>
                </a:rPr>
                <a:t>~</a:t>
              </a:r>
              <a:r>
                <a:rPr kumimoji="0" lang="en-US" altLang="ru-RU" sz="1600" b="1" i="0" u="none" strike="noStrike" cap="none" normalizeH="0" baseline="0" dirty="0">
                  <a:ln>
                    <a:noFill/>
                  </a:ln>
                  <a:solidFill>
                    <a:srgbClr val="9D1D55"/>
                  </a:solidFill>
                  <a:effectLst/>
                  <a:latin typeface="Montserrat SemiBold" panose="00000700000000000000" pitchFamily="50" charset="-52"/>
                  <a:ea typeface="Open Sans" panose="020B0606030504020204" pitchFamily="34" charset="0"/>
                  <a:cs typeface="Open Sans" panose="020B0606030504020204" pitchFamily="34" charset="0"/>
                </a:rPr>
                <a:t>500</a:t>
              </a:r>
              <a:r>
                <a:rPr kumimoji="0" lang="en-US" altLang="ru-RU" sz="1600" b="1" i="0" u="none" strike="noStrike" cap="none" normalizeH="0" dirty="0">
                  <a:ln>
                    <a:noFill/>
                  </a:ln>
                  <a:solidFill>
                    <a:srgbClr val="9D1D55"/>
                  </a:solidFill>
                  <a:effectLst/>
                  <a:latin typeface="Montserrat SemiBold" panose="00000700000000000000" pitchFamily="50" charset="-52"/>
                  <a:ea typeface="Open Sans" panose="020B0606030504020204" pitchFamily="34" charset="0"/>
                  <a:cs typeface="Open Sans" panose="020B0606030504020204" pitchFamily="34" charset="0"/>
                </a:rPr>
                <a:t> people</a:t>
              </a:r>
              <a:endParaRPr kumimoji="0" lang="en-US" altLang="ru-RU" sz="1600" b="1" i="0" u="none" strike="noStrike" cap="none" normalizeH="0" baseline="0" dirty="0">
                <a:ln>
                  <a:noFill/>
                </a:ln>
                <a:solidFill>
                  <a:srgbClr val="9D1D55"/>
                </a:solidFill>
                <a:effectLst/>
                <a:latin typeface="Montserrat SemiBold" panose="00000700000000000000" pitchFamily="50" charset="-52"/>
                <a:ea typeface="Open Sans" panose="020B0606030504020204" pitchFamily="34" charset="0"/>
                <a:cs typeface="Open Sans" panose="020B0606030504020204" pitchFamily="34" charset="0"/>
              </a:endParaRPr>
            </a:p>
          </p:txBody>
        </p:sp>
        <p:sp>
          <p:nvSpPr>
            <p:cNvPr id="137" name="Freeform 118">
              <a:extLst>
                <a:ext uri="{FF2B5EF4-FFF2-40B4-BE49-F238E27FC236}">
                  <a16:creationId xmlns:a16="http://schemas.microsoft.com/office/drawing/2014/main" id="{426F1D64-8C5D-DC83-C43D-875ECC899344}"/>
                </a:ext>
              </a:extLst>
            </p:cNvPr>
            <p:cNvSpPr>
              <a:spLocks/>
            </p:cNvSpPr>
            <p:nvPr/>
          </p:nvSpPr>
          <p:spPr bwMode="auto">
            <a:xfrm>
              <a:off x="3372292" y="5670365"/>
              <a:ext cx="148281" cy="252198"/>
            </a:xfrm>
            <a:custGeom>
              <a:avLst/>
              <a:gdLst>
                <a:gd name="T0" fmla="*/ 32 w 43"/>
                <a:gd name="T1" fmla="*/ 0 h 75"/>
                <a:gd name="T2" fmla="*/ 32 w 43"/>
                <a:gd name="T3" fmla="*/ 0 h 75"/>
                <a:gd name="T4" fmla="*/ 11 w 43"/>
                <a:gd name="T5" fmla="*/ 0 h 75"/>
                <a:gd name="T6" fmla="*/ 11 w 43"/>
                <a:gd name="T7" fmla="*/ 0 h 75"/>
                <a:gd name="T8" fmla="*/ 0 w 43"/>
                <a:gd name="T9" fmla="*/ 16 h 75"/>
                <a:gd name="T10" fmla="*/ 0 w 43"/>
                <a:gd name="T11" fmla="*/ 34 h 75"/>
                <a:gd name="T12" fmla="*/ 4 w 43"/>
                <a:gd name="T13" fmla="*/ 39 h 75"/>
                <a:gd name="T14" fmla="*/ 9 w 43"/>
                <a:gd name="T15" fmla="*/ 34 h 75"/>
                <a:gd name="T16" fmla="*/ 9 w 43"/>
                <a:gd name="T17" fmla="*/ 12 h 75"/>
                <a:gd name="T18" fmla="*/ 11 w 43"/>
                <a:gd name="T19" fmla="*/ 12 h 75"/>
                <a:gd name="T20" fmla="*/ 11 w 43"/>
                <a:gd name="T21" fmla="*/ 36 h 75"/>
                <a:gd name="T22" fmla="*/ 11 w 43"/>
                <a:gd name="T23" fmla="*/ 39 h 75"/>
                <a:gd name="T24" fmla="*/ 11 w 43"/>
                <a:gd name="T25" fmla="*/ 71 h 75"/>
                <a:gd name="T26" fmla="*/ 15 w 43"/>
                <a:gd name="T27" fmla="*/ 75 h 75"/>
                <a:gd name="T28" fmla="*/ 20 w 43"/>
                <a:gd name="T29" fmla="*/ 71 h 75"/>
                <a:gd name="T30" fmla="*/ 20 w 43"/>
                <a:gd name="T31" fmla="*/ 39 h 75"/>
                <a:gd name="T32" fmla="*/ 23 w 43"/>
                <a:gd name="T33" fmla="*/ 39 h 75"/>
                <a:gd name="T34" fmla="*/ 23 w 43"/>
                <a:gd name="T35" fmla="*/ 71 h 75"/>
                <a:gd name="T36" fmla="*/ 28 w 43"/>
                <a:gd name="T37" fmla="*/ 75 h 75"/>
                <a:gd name="T38" fmla="*/ 32 w 43"/>
                <a:gd name="T39" fmla="*/ 71 h 75"/>
                <a:gd name="T40" fmla="*/ 32 w 43"/>
                <a:gd name="T41" fmla="*/ 39 h 75"/>
                <a:gd name="T42" fmla="*/ 32 w 43"/>
                <a:gd name="T43" fmla="*/ 36 h 75"/>
                <a:gd name="T44" fmla="*/ 32 w 43"/>
                <a:gd name="T45" fmla="*/ 12 h 75"/>
                <a:gd name="T46" fmla="*/ 34 w 43"/>
                <a:gd name="T47" fmla="*/ 12 h 75"/>
                <a:gd name="T48" fmla="*/ 34 w 43"/>
                <a:gd name="T49" fmla="*/ 34 h 75"/>
                <a:gd name="T50" fmla="*/ 39 w 43"/>
                <a:gd name="T51" fmla="*/ 39 h 75"/>
                <a:gd name="T52" fmla="*/ 43 w 43"/>
                <a:gd name="T53" fmla="*/ 34 h 75"/>
                <a:gd name="T54" fmla="*/ 43 w 43"/>
                <a:gd name="T55" fmla="*/ 16 h 75"/>
                <a:gd name="T56" fmla="*/ 32 w 43"/>
                <a:gd name="T5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 h="75">
                  <a:moveTo>
                    <a:pt x="32" y="0"/>
                  </a:moveTo>
                  <a:cubicBezTo>
                    <a:pt x="32" y="0"/>
                    <a:pt x="32" y="0"/>
                    <a:pt x="32" y="0"/>
                  </a:cubicBezTo>
                  <a:cubicBezTo>
                    <a:pt x="11" y="0"/>
                    <a:pt x="11" y="0"/>
                    <a:pt x="11" y="0"/>
                  </a:cubicBezTo>
                  <a:cubicBezTo>
                    <a:pt x="11" y="0"/>
                    <a:pt x="11" y="0"/>
                    <a:pt x="11" y="0"/>
                  </a:cubicBezTo>
                  <a:cubicBezTo>
                    <a:pt x="5" y="0"/>
                    <a:pt x="0" y="7"/>
                    <a:pt x="0" y="16"/>
                  </a:cubicBezTo>
                  <a:cubicBezTo>
                    <a:pt x="0" y="34"/>
                    <a:pt x="0" y="34"/>
                    <a:pt x="0" y="34"/>
                  </a:cubicBezTo>
                  <a:cubicBezTo>
                    <a:pt x="0" y="37"/>
                    <a:pt x="2" y="39"/>
                    <a:pt x="4" y="39"/>
                  </a:cubicBezTo>
                  <a:cubicBezTo>
                    <a:pt x="7" y="39"/>
                    <a:pt x="9" y="37"/>
                    <a:pt x="9" y="34"/>
                  </a:cubicBezTo>
                  <a:cubicBezTo>
                    <a:pt x="9" y="12"/>
                    <a:pt x="9" y="12"/>
                    <a:pt x="9" y="12"/>
                  </a:cubicBezTo>
                  <a:cubicBezTo>
                    <a:pt x="11" y="12"/>
                    <a:pt x="11" y="12"/>
                    <a:pt x="11" y="12"/>
                  </a:cubicBezTo>
                  <a:cubicBezTo>
                    <a:pt x="11" y="36"/>
                    <a:pt x="11" y="36"/>
                    <a:pt x="11" y="36"/>
                  </a:cubicBezTo>
                  <a:cubicBezTo>
                    <a:pt x="11" y="39"/>
                    <a:pt x="11" y="39"/>
                    <a:pt x="11" y="39"/>
                  </a:cubicBezTo>
                  <a:cubicBezTo>
                    <a:pt x="11" y="71"/>
                    <a:pt x="11" y="71"/>
                    <a:pt x="11" y="71"/>
                  </a:cubicBezTo>
                  <a:cubicBezTo>
                    <a:pt x="11" y="73"/>
                    <a:pt x="13" y="75"/>
                    <a:pt x="15" y="75"/>
                  </a:cubicBezTo>
                  <a:cubicBezTo>
                    <a:pt x="18" y="75"/>
                    <a:pt x="20" y="73"/>
                    <a:pt x="20" y="71"/>
                  </a:cubicBezTo>
                  <a:cubicBezTo>
                    <a:pt x="20" y="39"/>
                    <a:pt x="20" y="39"/>
                    <a:pt x="20" y="39"/>
                  </a:cubicBezTo>
                  <a:cubicBezTo>
                    <a:pt x="23" y="39"/>
                    <a:pt x="23" y="39"/>
                    <a:pt x="23" y="39"/>
                  </a:cubicBezTo>
                  <a:cubicBezTo>
                    <a:pt x="23" y="71"/>
                    <a:pt x="23" y="71"/>
                    <a:pt x="23" y="71"/>
                  </a:cubicBezTo>
                  <a:cubicBezTo>
                    <a:pt x="23" y="73"/>
                    <a:pt x="25" y="75"/>
                    <a:pt x="28" y="75"/>
                  </a:cubicBezTo>
                  <a:cubicBezTo>
                    <a:pt x="30" y="75"/>
                    <a:pt x="32" y="73"/>
                    <a:pt x="32" y="71"/>
                  </a:cubicBezTo>
                  <a:cubicBezTo>
                    <a:pt x="32" y="39"/>
                    <a:pt x="32" y="39"/>
                    <a:pt x="32" y="39"/>
                  </a:cubicBezTo>
                  <a:cubicBezTo>
                    <a:pt x="32" y="36"/>
                    <a:pt x="32" y="36"/>
                    <a:pt x="32" y="36"/>
                  </a:cubicBezTo>
                  <a:cubicBezTo>
                    <a:pt x="32" y="12"/>
                    <a:pt x="32" y="12"/>
                    <a:pt x="32" y="12"/>
                  </a:cubicBezTo>
                  <a:cubicBezTo>
                    <a:pt x="34" y="12"/>
                    <a:pt x="34" y="12"/>
                    <a:pt x="34" y="12"/>
                  </a:cubicBezTo>
                  <a:cubicBezTo>
                    <a:pt x="34" y="34"/>
                    <a:pt x="34" y="34"/>
                    <a:pt x="34" y="34"/>
                  </a:cubicBezTo>
                  <a:cubicBezTo>
                    <a:pt x="34" y="37"/>
                    <a:pt x="36" y="39"/>
                    <a:pt x="39" y="39"/>
                  </a:cubicBezTo>
                  <a:cubicBezTo>
                    <a:pt x="41" y="39"/>
                    <a:pt x="43" y="37"/>
                    <a:pt x="43" y="34"/>
                  </a:cubicBezTo>
                  <a:cubicBezTo>
                    <a:pt x="43" y="16"/>
                    <a:pt x="43" y="16"/>
                    <a:pt x="43" y="16"/>
                  </a:cubicBezTo>
                  <a:cubicBezTo>
                    <a:pt x="43" y="7"/>
                    <a:pt x="38" y="0"/>
                    <a:pt x="32" y="0"/>
                  </a:cubicBezTo>
                  <a:close/>
                </a:path>
              </a:pathLst>
            </a:custGeom>
            <a:solidFill>
              <a:srgbClr val="093A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sp>
          <p:nvSpPr>
            <p:cNvPr id="138" name="Oval 137">
              <a:extLst>
                <a:ext uri="{FF2B5EF4-FFF2-40B4-BE49-F238E27FC236}">
                  <a16:creationId xmlns:a16="http://schemas.microsoft.com/office/drawing/2014/main" id="{2F3B8233-771E-3E88-FFD7-473F5A43075C}"/>
                </a:ext>
              </a:extLst>
            </p:cNvPr>
            <p:cNvSpPr>
              <a:spLocks noChangeArrowheads="1"/>
            </p:cNvSpPr>
            <p:nvPr/>
          </p:nvSpPr>
          <p:spPr bwMode="auto">
            <a:xfrm>
              <a:off x="3408426" y="5575716"/>
              <a:ext cx="76012" cy="73356"/>
            </a:xfrm>
            <a:prstGeom prst="ellipse">
              <a:avLst/>
            </a:prstGeom>
            <a:solidFill>
              <a:srgbClr val="093A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ru-RU"/>
            </a:p>
          </p:txBody>
        </p:sp>
      </p:grpSp>
      <p:grpSp>
        <p:nvGrpSpPr>
          <p:cNvPr id="56" name="Group 55">
            <a:extLst>
              <a:ext uri="{FF2B5EF4-FFF2-40B4-BE49-F238E27FC236}">
                <a16:creationId xmlns:a16="http://schemas.microsoft.com/office/drawing/2014/main" id="{2C5CD1A3-9C6C-7DBC-4B83-927C23D31F5D}"/>
              </a:ext>
              <a:ext uri="{C183D7F6-B498-43B3-948B-1728B52AA6E4}">
                <adec:decorative xmlns:adec="http://schemas.microsoft.com/office/drawing/2017/decorative" val="1"/>
              </a:ext>
            </a:extLst>
          </p:cNvPr>
          <p:cNvGrpSpPr/>
          <p:nvPr/>
        </p:nvGrpSpPr>
        <p:grpSpPr>
          <a:xfrm>
            <a:off x="876197" y="3040138"/>
            <a:ext cx="1324367" cy="2170967"/>
            <a:chOff x="876197" y="3040138"/>
            <a:chExt cx="1324367" cy="2170967"/>
          </a:xfrm>
        </p:grpSpPr>
        <p:sp>
          <p:nvSpPr>
            <p:cNvPr id="3" name="Oval 2">
              <a:extLst>
                <a:ext uri="{FF2B5EF4-FFF2-40B4-BE49-F238E27FC236}">
                  <a16:creationId xmlns:a16="http://schemas.microsoft.com/office/drawing/2014/main" id="{2938FC5A-C177-AC8F-81E9-0A2D02FF0FD9}"/>
                </a:ext>
              </a:extLst>
            </p:cNvPr>
            <p:cNvSpPr>
              <a:spLocks noChangeAspect="1" noChangeArrowheads="1"/>
            </p:cNvSpPr>
            <p:nvPr/>
          </p:nvSpPr>
          <p:spPr bwMode="auto">
            <a:xfrm>
              <a:off x="989361" y="3832865"/>
              <a:ext cx="121252" cy="117016"/>
            </a:xfrm>
            <a:prstGeom prst="ellipse">
              <a:avLst/>
            </a:prstGeom>
            <a:solidFill>
              <a:srgbClr val="DB4326"/>
            </a:solidFill>
            <a:ln>
              <a:noFill/>
            </a:ln>
          </p:spPr>
          <p:txBody>
            <a:bodyPr vert="horz" wrap="square" lIns="91440" tIns="45720" rIns="91440" bIns="45720" numCol="1" anchor="t" anchorCtr="0" compatLnSpc="1">
              <a:prstTxWarp prst="textNoShape">
                <a:avLst/>
              </a:prstTxWarp>
            </a:bodyPr>
            <a:lstStyle/>
            <a:p>
              <a:endParaRPr lang="ru-RU"/>
            </a:p>
          </p:txBody>
        </p:sp>
        <p:sp>
          <p:nvSpPr>
            <p:cNvPr id="4" name="Freeform 3">
              <a:extLst>
                <a:ext uri="{FF2B5EF4-FFF2-40B4-BE49-F238E27FC236}">
                  <a16:creationId xmlns:a16="http://schemas.microsoft.com/office/drawing/2014/main" id="{D71F836E-2F89-C0AE-2F6B-EE7BAD93A6E5}"/>
                </a:ext>
              </a:extLst>
            </p:cNvPr>
            <p:cNvSpPr>
              <a:spLocks noChangeAspect="1"/>
            </p:cNvSpPr>
            <p:nvPr/>
          </p:nvSpPr>
          <p:spPr bwMode="auto">
            <a:xfrm>
              <a:off x="876197" y="3979197"/>
              <a:ext cx="336815" cy="462872"/>
            </a:xfrm>
            <a:custGeom>
              <a:avLst/>
              <a:gdLst>
                <a:gd name="T0" fmla="*/ 52 w 53"/>
                <a:gd name="T1" fmla="*/ 25 h 75"/>
                <a:gd name="T2" fmla="*/ 48 w 53"/>
                <a:gd name="T3" fmla="*/ 12 h 75"/>
                <a:gd name="T4" fmla="*/ 48 w 53"/>
                <a:gd name="T5" fmla="*/ 12 h 75"/>
                <a:gd name="T6" fmla="*/ 43 w 53"/>
                <a:gd name="T7" fmla="*/ 4 h 75"/>
                <a:gd name="T8" fmla="*/ 35 w 53"/>
                <a:gd name="T9" fmla="*/ 0 h 75"/>
                <a:gd name="T10" fmla="*/ 32 w 53"/>
                <a:gd name="T11" fmla="*/ 0 h 75"/>
                <a:gd name="T12" fmla="*/ 21 w 53"/>
                <a:gd name="T13" fmla="*/ 0 h 75"/>
                <a:gd name="T14" fmla="*/ 18 w 53"/>
                <a:gd name="T15" fmla="*/ 0 h 75"/>
                <a:gd name="T16" fmla="*/ 10 w 53"/>
                <a:gd name="T17" fmla="*/ 4 h 75"/>
                <a:gd name="T18" fmla="*/ 5 w 53"/>
                <a:gd name="T19" fmla="*/ 12 h 75"/>
                <a:gd name="T20" fmla="*/ 5 w 53"/>
                <a:gd name="T21" fmla="*/ 12 h 75"/>
                <a:gd name="T22" fmla="*/ 1 w 53"/>
                <a:gd name="T23" fmla="*/ 25 h 75"/>
                <a:gd name="T24" fmla="*/ 4 w 53"/>
                <a:gd name="T25" fmla="*/ 31 h 75"/>
                <a:gd name="T26" fmla="*/ 5 w 53"/>
                <a:gd name="T27" fmla="*/ 31 h 75"/>
                <a:gd name="T28" fmla="*/ 9 w 53"/>
                <a:gd name="T29" fmla="*/ 28 h 75"/>
                <a:gd name="T30" fmla="*/ 14 w 53"/>
                <a:gd name="T31" fmla="*/ 12 h 75"/>
                <a:gd name="T32" fmla="*/ 16 w 53"/>
                <a:gd name="T33" fmla="*/ 12 h 75"/>
                <a:gd name="T34" fmla="*/ 11 w 53"/>
                <a:gd name="T35" fmla="*/ 39 h 75"/>
                <a:gd name="T36" fmla="*/ 16 w 53"/>
                <a:gd name="T37" fmla="*/ 39 h 75"/>
                <a:gd name="T38" fmla="*/ 16 w 53"/>
                <a:gd name="T39" fmla="*/ 71 h 75"/>
                <a:gd name="T40" fmla="*/ 20 w 53"/>
                <a:gd name="T41" fmla="*/ 75 h 75"/>
                <a:gd name="T42" fmla="*/ 25 w 53"/>
                <a:gd name="T43" fmla="*/ 71 h 75"/>
                <a:gd name="T44" fmla="*/ 25 w 53"/>
                <a:gd name="T45" fmla="*/ 39 h 75"/>
                <a:gd name="T46" fmla="*/ 28 w 53"/>
                <a:gd name="T47" fmla="*/ 39 h 75"/>
                <a:gd name="T48" fmla="*/ 28 w 53"/>
                <a:gd name="T49" fmla="*/ 71 h 75"/>
                <a:gd name="T50" fmla="*/ 33 w 53"/>
                <a:gd name="T51" fmla="*/ 75 h 75"/>
                <a:gd name="T52" fmla="*/ 37 w 53"/>
                <a:gd name="T53" fmla="*/ 71 h 75"/>
                <a:gd name="T54" fmla="*/ 37 w 53"/>
                <a:gd name="T55" fmla="*/ 39 h 75"/>
                <a:gd name="T56" fmla="*/ 42 w 53"/>
                <a:gd name="T57" fmla="*/ 39 h 75"/>
                <a:gd name="T58" fmla="*/ 37 w 53"/>
                <a:gd name="T59" fmla="*/ 12 h 75"/>
                <a:gd name="T60" fmla="*/ 39 w 53"/>
                <a:gd name="T61" fmla="*/ 12 h 75"/>
                <a:gd name="T62" fmla="*/ 44 w 53"/>
                <a:gd name="T63" fmla="*/ 28 h 75"/>
                <a:gd name="T64" fmla="*/ 48 w 53"/>
                <a:gd name="T65" fmla="*/ 31 h 75"/>
                <a:gd name="T66" fmla="*/ 49 w 53"/>
                <a:gd name="T67" fmla="*/ 31 h 75"/>
                <a:gd name="T68" fmla="*/ 52 w 53"/>
                <a:gd name="T69" fmla="*/ 2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3" h="75">
                  <a:moveTo>
                    <a:pt x="52" y="25"/>
                  </a:moveTo>
                  <a:cubicBezTo>
                    <a:pt x="48" y="12"/>
                    <a:pt x="48" y="12"/>
                    <a:pt x="48" y="12"/>
                  </a:cubicBezTo>
                  <a:cubicBezTo>
                    <a:pt x="48" y="12"/>
                    <a:pt x="48" y="12"/>
                    <a:pt x="48" y="12"/>
                  </a:cubicBezTo>
                  <a:cubicBezTo>
                    <a:pt x="47" y="9"/>
                    <a:pt x="45" y="6"/>
                    <a:pt x="43" y="4"/>
                  </a:cubicBezTo>
                  <a:cubicBezTo>
                    <a:pt x="41" y="2"/>
                    <a:pt x="38" y="1"/>
                    <a:pt x="35" y="0"/>
                  </a:cubicBezTo>
                  <a:cubicBezTo>
                    <a:pt x="34" y="0"/>
                    <a:pt x="33" y="0"/>
                    <a:pt x="32" y="0"/>
                  </a:cubicBezTo>
                  <a:cubicBezTo>
                    <a:pt x="21" y="0"/>
                    <a:pt x="21" y="0"/>
                    <a:pt x="21" y="0"/>
                  </a:cubicBezTo>
                  <a:cubicBezTo>
                    <a:pt x="20" y="0"/>
                    <a:pt x="19" y="0"/>
                    <a:pt x="18" y="0"/>
                  </a:cubicBezTo>
                  <a:cubicBezTo>
                    <a:pt x="15" y="1"/>
                    <a:pt x="12" y="2"/>
                    <a:pt x="10" y="4"/>
                  </a:cubicBezTo>
                  <a:cubicBezTo>
                    <a:pt x="8" y="6"/>
                    <a:pt x="6" y="9"/>
                    <a:pt x="5" y="12"/>
                  </a:cubicBezTo>
                  <a:cubicBezTo>
                    <a:pt x="5" y="12"/>
                    <a:pt x="5" y="12"/>
                    <a:pt x="5" y="12"/>
                  </a:cubicBezTo>
                  <a:cubicBezTo>
                    <a:pt x="1" y="25"/>
                    <a:pt x="1" y="25"/>
                    <a:pt x="1" y="25"/>
                  </a:cubicBezTo>
                  <a:cubicBezTo>
                    <a:pt x="0" y="28"/>
                    <a:pt x="2" y="30"/>
                    <a:pt x="4" y="31"/>
                  </a:cubicBezTo>
                  <a:cubicBezTo>
                    <a:pt x="4" y="31"/>
                    <a:pt x="5" y="31"/>
                    <a:pt x="5" y="31"/>
                  </a:cubicBezTo>
                  <a:cubicBezTo>
                    <a:pt x="7" y="31"/>
                    <a:pt x="9" y="30"/>
                    <a:pt x="9" y="28"/>
                  </a:cubicBezTo>
                  <a:cubicBezTo>
                    <a:pt x="14" y="12"/>
                    <a:pt x="14" y="12"/>
                    <a:pt x="14" y="12"/>
                  </a:cubicBezTo>
                  <a:cubicBezTo>
                    <a:pt x="15" y="12"/>
                    <a:pt x="15" y="12"/>
                    <a:pt x="16" y="12"/>
                  </a:cubicBezTo>
                  <a:cubicBezTo>
                    <a:pt x="11" y="39"/>
                    <a:pt x="11" y="39"/>
                    <a:pt x="11" y="39"/>
                  </a:cubicBezTo>
                  <a:cubicBezTo>
                    <a:pt x="16" y="39"/>
                    <a:pt x="16" y="39"/>
                    <a:pt x="16" y="39"/>
                  </a:cubicBezTo>
                  <a:cubicBezTo>
                    <a:pt x="16" y="71"/>
                    <a:pt x="16" y="71"/>
                    <a:pt x="16" y="71"/>
                  </a:cubicBezTo>
                  <a:cubicBezTo>
                    <a:pt x="16" y="73"/>
                    <a:pt x="18" y="75"/>
                    <a:pt x="20" y="75"/>
                  </a:cubicBezTo>
                  <a:cubicBezTo>
                    <a:pt x="23" y="75"/>
                    <a:pt x="25" y="73"/>
                    <a:pt x="25" y="71"/>
                  </a:cubicBezTo>
                  <a:cubicBezTo>
                    <a:pt x="25" y="39"/>
                    <a:pt x="25" y="39"/>
                    <a:pt x="25" y="39"/>
                  </a:cubicBezTo>
                  <a:cubicBezTo>
                    <a:pt x="28" y="39"/>
                    <a:pt x="28" y="39"/>
                    <a:pt x="28" y="39"/>
                  </a:cubicBezTo>
                  <a:cubicBezTo>
                    <a:pt x="28" y="71"/>
                    <a:pt x="28" y="71"/>
                    <a:pt x="28" y="71"/>
                  </a:cubicBezTo>
                  <a:cubicBezTo>
                    <a:pt x="28" y="73"/>
                    <a:pt x="30" y="75"/>
                    <a:pt x="33" y="75"/>
                  </a:cubicBezTo>
                  <a:cubicBezTo>
                    <a:pt x="35" y="75"/>
                    <a:pt x="37" y="73"/>
                    <a:pt x="37" y="71"/>
                  </a:cubicBezTo>
                  <a:cubicBezTo>
                    <a:pt x="37" y="39"/>
                    <a:pt x="37" y="39"/>
                    <a:pt x="37" y="39"/>
                  </a:cubicBezTo>
                  <a:cubicBezTo>
                    <a:pt x="42" y="39"/>
                    <a:pt x="42" y="39"/>
                    <a:pt x="42" y="39"/>
                  </a:cubicBezTo>
                  <a:cubicBezTo>
                    <a:pt x="37" y="12"/>
                    <a:pt x="37" y="12"/>
                    <a:pt x="37" y="12"/>
                  </a:cubicBezTo>
                  <a:cubicBezTo>
                    <a:pt x="38" y="12"/>
                    <a:pt x="38" y="12"/>
                    <a:pt x="39" y="12"/>
                  </a:cubicBezTo>
                  <a:cubicBezTo>
                    <a:pt x="44" y="28"/>
                    <a:pt x="44" y="28"/>
                    <a:pt x="44" y="28"/>
                  </a:cubicBezTo>
                  <a:cubicBezTo>
                    <a:pt x="44" y="30"/>
                    <a:pt x="46" y="31"/>
                    <a:pt x="48" y="31"/>
                  </a:cubicBezTo>
                  <a:cubicBezTo>
                    <a:pt x="48" y="31"/>
                    <a:pt x="49" y="31"/>
                    <a:pt x="49" y="31"/>
                  </a:cubicBezTo>
                  <a:cubicBezTo>
                    <a:pt x="51" y="30"/>
                    <a:pt x="53" y="28"/>
                    <a:pt x="52" y="25"/>
                  </a:cubicBezTo>
                  <a:close/>
                </a:path>
              </a:pathLst>
            </a:custGeom>
            <a:solidFill>
              <a:srgbClr val="DB4326"/>
            </a:solidFill>
            <a:ln>
              <a:noFill/>
            </a:ln>
          </p:spPr>
          <p:txBody>
            <a:bodyPr vert="horz" wrap="square" lIns="91440" tIns="45720" rIns="91440" bIns="45720" numCol="1" anchor="t" anchorCtr="0" compatLnSpc="1">
              <a:prstTxWarp prst="textNoShape">
                <a:avLst/>
              </a:prstTxWarp>
            </a:bodyPr>
            <a:lstStyle/>
            <a:p>
              <a:endParaRPr lang="ru-RU" dirty="0"/>
            </a:p>
          </p:txBody>
        </p:sp>
        <p:sp>
          <p:nvSpPr>
            <p:cNvPr id="7" name="Oval 6">
              <a:extLst>
                <a:ext uri="{FF2B5EF4-FFF2-40B4-BE49-F238E27FC236}">
                  <a16:creationId xmlns:a16="http://schemas.microsoft.com/office/drawing/2014/main" id="{2FB34DAC-7E22-E77C-82A3-946031FD4ABB}"/>
                </a:ext>
              </a:extLst>
            </p:cNvPr>
            <p:cNvSpPr>
              <a:spLocks noChangeAspect="1" noChangeArrowheads="1"/>
            </p:cNvSpPr>
            <p:nvPr/>
          </p:nvSpPr>
          <p:spPr bwMode="auto">
            <a:xfrm>
              <a:off x="1976913" y="3832865"/>
              <a:ext cx="121252" cy="117016"/>
            </a:xfrm>
            <a:prstGeom prst="ellipse">
              <a:avLst/>
            </a:prstGeom>
            <a:solidFill>
              <a:srgbClr val="DB4326"/>
            </a:solidFill>
            <a:ln>
              <a:noFill/>
            </a:ln>
          </p:spPr>
          <p:txBody>
            <a:bodyPr vert="horz" wrap="square" lIns="91440" tIns="45720" rIns="91440" bIns="45720" numCol="1" anchor="t" anchorCtr="0" compatLnSpc="1">
              <a:prstTxWarp prst="textNoShape">
                <a:avLst/>
              </a:prstTxWarp>
            </a:bodyPr>
            <a:lstStyle/>
            <a:p>
              <a:endParaRPr lang="ru-RU"/>
            </a:p>
          </p:txBody>
        </p:sp>
        <p:sp>
          <p:nvSpPr>
            <p:cNvPr id="8" name="Freeform 7">
              <a:extLst>
                <a:ext uri="{FF2B5EF4-FFF2-40B4-BE49-F238E27FC236}">
                  <a16:creationId xmlns:a16="http://schemas.microsoft.com/office/drawing/2014/main" id="{009B761E-78A5-A6A2-87C0-5AC24400BBAA}"/>
                </a:ext>
              </a:extLst>
            </p:cNvPr>
            <p:cNvSpPr>
              <a:spLocks noChangeAspect="1"/>
            </p:cNvSpPr>
            <p:nvPr/>
          </p:nvSpPr>
          <p:spPr bwMode="auto">
            <a:xfrm>
              <a:off x="1863749" y="3979197"/>
              <a:ext cx="336815" cy="462872"/>
            </a:xfrm>
            <a:custGeom>
              <a:avLst/>
              <a:gdLst>
                <a:gd name="T0" fmla="*/ 52 w 53"/>
                <a:gd name="T1" fmla="*/ 25 h 75"/>
                <a:gd name="T2" fmla="*/ 48 w 53"/>
                <a:gd name="T3" fmla="*/ 12 h 75"/>
                <a:gd name="T4" fmla="*/ 48 w 53"/>
                <a:gd name="T5" fmla="*/ 12 h 75"/>
                <a:gd name="T6" fmla="*/ 43 w 53"/>
                <a:gd name="T7" fmla="*/ 4 h 75"/>
                <a:gd name="T8" fmla="*/ 35 w 53"/>
                <a:gd name="T9" fmla="*/ 0 h 75"/>
                <a:gd name="T10" fmla="*/ 32 w 53"/>
                <a:gd name="T11" fmla="*/ 0 h 75"/>
                <a:gd name="T12" fmla="*/ 21 w 53"/>
                <a:gd name="T13" fmla="*/ 0 h 75"/>
                <a:gd name="T14" fmla="*/ 18 w 53"/>
                <a:gd name="T15" fmla="*/ 0 h 75"/>
                <a:gd name="T16" fmla="*/ 10 w 53"/>
                <a:gd name="T17" fmla="*/ 4 h 75"/>
                <a:gd name="T18" fmla="*/ 5 w 53"/>
                <a:gd name="T19" fmla="*/ 12 h 75"/>
                <a:gd name="T20" fmla="*/ 5 w 53"/>
                <a:gd name="T21" fmla="*/ 12 h 75"/>
                <a:gd name="T22" fmla="*/ 1 w 53"/>
                <a:gd name="T23" fmla="*/ 25 h 75"/>
                <a:gd name="T24" fmla="*/ 4 w 53"/>
                <a:gd name="T25" fmla="*/ 31 h 75"/>
                <a:gd name="T26" fmla="*/ 5 w 53"/>
                <a:gd name="T27" fmla="*/ 31 h 75"/>
                <a:gd name="T28" fmla="*/ 9 w 53"/>
                <a:gd name="T29" fmla="*/ 28 h 75"/>
                <a:gd name="T30" fmla="*/ 14 w 53"/>
                <a:gd name="T31" fmla="*/ 12 h 75"/>
                <a:gd name="T32" fmla="*/ 16 w 53"/>
                <a:gd name="T33" fmla="*/ 12 h 75"/>
                <a:gd name="T34" fmla="*/ 11 w 53"/>
                <a:gd name="T35" fmla="*/ 39 h 75"/>
                <a:gd name="T36" fmla="*/ 16 w 53"/>
                <a:gd name="T37" fmla="*/ 39 h 75"/>
                <a:gd name="T38" fmla="*/ 16 w 53"/>
                <a:gd name="T39" fmla="*/ 71 h 75"/>
                <a:gd name="T40" fmla="*/ 20 w 53"/>
                <a:gd name="T41" fmla="*/ 75 h 75"/>
                <a:gd name="T42" fmla="*/ 25 w 53"/>
                <a:gd name="T43" fmla="*/ 71 h 75"/>
                <a:gd name="T44" fmla="*/ 25 w 53"/>
                <a:gd name="T45" fmla="*/ 39 h 75"/>
                <a:gd name="T46" fmla="*/ 28 w 53"/>
                <a:gd name="T47" fmla="*/ 39 h 75"/>
                <a:gd name="T48" fmla="*/ 28 w 53"/>
                <a:gd name="T49" fmla="*/ 71 h 75"/>
                <a:gd name="T50" fmla="*/ 33 w 53"/>
                <a:gd name="T51" fmla="*/ 75 h 75"/>
                <a:gd name="T52" fmla="*/ 37 w 53"/>
                <a:gd name="T53" fmla="*/ 71 h 75"/>
                <a:gd name="T54" fmla="*/ 37 w 53"/>
                <a:gd name="T55" fmla="*/ 39 h 75"/>
                <a:gd name="T56" fmla="*/ 42 w 53"/>
                <a:gd name="T57" fmla="*/ 39 h 75"/>
                <a:gd name="T58" fmla="*/ 37 w 53"/>
                <a:gd name="T59" fmla="*/ 12 h 75"/>
                <a:gd name="T60" fmla="*/ 39 w 53"/>
                <a:gd name="T61" fmla="*/ 12 h 75"/>
                <a:gd name="T62" fmla="*/ 44 w 53"/>
                <a:gd name="T63" fmla="*/ 28 h 75"/>
                <a:gd name="T64" fmla="*/ 48 w 53"/>
                <a:gd name="T65" fmla="*/ 31 h 75"/>
                <a:gd name="T66" fmla="*/ 49 w 53"/>
                <a:gd name="T67" fmla="*/ 31 h 75"/>
                <a:gd name="T68" fmla="*/ 52 w 53"/>
                <a:gd name="T69" fmla="*/ 2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3" h="75">
                  <a:moveTo>
                    <a:pt x="52" y="25"/>
                  </a:moveTo>
                  <a:cubicBezTo>
                    <a:pt x="48" y="12"/>
                    <a:pt x="48" y="12"/>
                    <a:pt x="48" y="12"/>
                  </a:cubicBezTo>
                  <a:cubicBezTo>
                    <a:pt x="48" y="12"/>
                    <a:pt x="48" y="12"/>
                    <a:pt x="48" y="12"/>
                  </a:cubicBezTo>
                  <a:cubicBezTo>
                    <a:pt x="47" y="9"/>
                    <a:pt x="45" y="6"/>
                    <a:pt x="43" y="4"/>
                  </a:cubicBezTo>
                  <a:cubicBezTo>
                    <a:pt x="41" y="2"/>
                    <a:pt x="38" y="1"/>
                    <a:pt x="35" y="0"/>
                  </a:cubicBezTo>
                  <a:cubicBezTo>
                    <a:pt x="34" y="0"/>
                    <a:pt x="33" y="0"/>
                    <a:pt x="32" y="0"/>
                  </a:cubicBezTo>
                  <a:cubicBezTo>
                    <a:pt x="21" y="0"/>
                    <a:pt x="21" y="0"/>
                    <a:pt x="21" y="0"/>
                  </a:cubicBezTo>
                  <a:cubicBezTo>
                    <a:pt x="20" y="0"/>
                    <a:pt x="19" y="0"/>
                    <a:pt x="18" y="0"/>
                  </a:cubicBezTo>
                  <a:cubicBezTo>
                    <a:pt x="15" y="1"/>
                    <a:pt x="12" y="2"/>
                    <a:pt x="10" y="4"/>
                  </a:cubicBezTo>
                  <a:cubicBezTo>
                    <a:pt x="8" y="6"/>
                    <a:pt x="6" y="9"/>
                    <a:pt x="5" y="12"/>
                  </a:cubicBezTo>
                  <a:cubicBezTo>
                    <a:pt x="5" y="12"/>
                    <a:pt x="5" y="12"/>
                    <a:pt x="5" y="12"/>
                  </a:cubicBezTo>
                  <a:cubicBezTo>
                    <a:pt x="1" y="25"/>
                    <a:pt x="1" y="25"/>
                    <a:pt x="1" y="25"/>
                  </a:cubicBezTo>
                  <a:cubicBezTo>
                    <a:pt x="0" y="28"/>
                    <a:pt x="2" y="30"/>
                    <a:pt x="4" y="31"/>
                  </a:cubicBezTo>
                  <a:cubicBezTo>
                    <a:pt x="4" y="31"/>
                    <a:pt x="5" y="31"/>
                    <a:pt x="5" y="31"/>
                  </a:cubicBezTo>
                  <a:cubicBezTo>
                    <a:pt x="7" y="31"/>
                    <a:pt x="9" y="30"/>
                    <a:pt x="9" y="28"/>
                  </a:cubicBezTo>
                  <a:cubicBezTo>
                    <a:pt x="14" y="12"/>
                    <a:pt x="14" y="12"/>
                    <a:pt x="14" y="12"/>
                  </a:cubicBezTo>
                  <a:cubicBezTo>
                    <a:pt x="15" y="12"/>
                    <a:pt x="15" y="12"/>
                    <a:pt x="16" y="12"/>
                  </a:cubicBezTo>
                  <a:cubicBezTo>
                    <a:pt x="11" y="39"/>
                    <a:pt x="11" y="39"/>
                    <a:pt x="11" y="39"/>
                  </a:cubicBezTo>
                  <a:cubicBezTo>
                    <a:pt x="16" y="39"/>
                    <a:pt x="16" y="39"/>
                    <a:pt x="16" y="39"/>
                  </a:cubicBezTo>
                  <a:cubicBezTo>
                    <a:pt x="16" y="71"/>
                    <a:pt x="16" y="71"/>
                    <a:pt x="16" y="71"/>
                  </a:cubicBezTo>
                  <a:cubicBezTo>
                    <a:pt x="16" y="73"/>
                    <a:pt x="18" y="75"/>
                    <a:pt x="20" y="75"/>
                  </a:cubicBezTo>
                  <a:cubicBezTo>
                    <a:pt x="23" y="75"/>
                    <a:pt x="25" y="73"/>
                    <a:pt x="25" y="71"/>
                  </a:cubicBezTo>
                  <a:cubicBezTo>
                    <a:pt x="25" y="39"/>
                    <a:pt x="25" y="39"/>
                    <a:pt x="25" y="39"/>
                  </a:cubicBezTo>
                  <a:cubicBezTo>
                    <a:pt x="28" y="39"/>
                    <a:pt x="28" y="39"/>
                    <a:pt x="28" y="39"/>
                  </a:cubicBezTo>
                  <a:cubicBezTo>
                    <a:pt x="28" y="71"/>
                    <a:pt x="28" y="71"/>
                    <a:pt x="28" y="71"/>
                  </a:cubicBezTo>
                  <a:cubicBezTo>
                    <a:pt x="28" y="73"/>
                    <a:pt x="30" y="75"/>
                    <a:pt x="33" y="75"/>
                  </a:cubicBezTo>
                  <a:cubicBezTo>
                    <a:pt x="35" y="75"/>
                    <a:pt x="37" y="73"/>
                    <a:pt x="37" y="71"/>
                  </a:cubicBezTo>
                  <a:cubicBezTo>
                    <a:pt x="37" y="39"/>
                    <a:pt x="37" y="39"/>
                    <a:pt x="37" y="39"/>
                  </a:cubicBezTo>
                  <a:cubicBezTo>
                    <a:pt x="42" y="39"/>
                    <a:pt x="42" y="39"/>
                    <a:pt x="42" y="39"/>
                  </a:cubicBezTo>
                  <a:cubicBezTo>
                    <a:pt x="37" y="12"/>
                    <a:pt x="37" y="12"/>
                    <a:pt x="37" y="12"/>
                  </a:cubicBezTo>
                  <a:cubicBezTo>
                    <a:pt x="38" y="12"/>
                    <a:pt x="38" y="12"/>
                    <a:pt x="39" y="12"/>
                  </a:cubicBezTo>
                  <a:cubicBezTo>
                    <a:pt x="44" y="28"/>
                    <a:pt x="44" y="28"/>
                    <a:pt x="44" y="28"/>
                  </a:cubicBezTo>
                  <a:cubicBezTo>
                    <a:pt x="44" y="30"/>
                    <a:pt x="46" y="31"/>
                    <a:pt x="48" y="31"/>
                  </a:cubicBezTo>
                  <a:cubicBezTo>
                    <a:pt x="48" y="31"/>
                    <a:pt x="49" y="31"/>
                    <a:pt x="49" y="31"/>
                  </a:cubicBezTo>
                  <a:cubicBezTo>
                    <a:pt x="51" y="30"/>
                    <a:pt x="53" y="28"/>
                    <a:pt x="52" y="25"/>
                  </a:cubicBezTo>
                  <a:close/>
                </a:path>
              </a:pathLst>
            </a:custGeom>
            <a:solidFill>
              <a:srgbClr val="DB4326"/>
            </a:solidFill>
            <a:ln>
              <a:noFill/>
            </a:ln>
          </p:spPr>
          <p:txBody>
            <a:bodyPr vert="horz" wrap="square" lIns="91440" tIns="45720" rIns="91440" bIns="45720" numCol="1" anchor="t" anchorCtr="0" compatLnSpc="1">
              <a:prstTxWarp prst="textNoShape">
                <a:avLst/>
              </a:prstTxWarp>
            </a:bodyPr>
            <a:lstStyle/>
            <a:p>
              <a:endParaRPr lang="ru-RU" dirty="0"/>
            </a:p>
          </p:txBody>
        </p:sp>
        <p:sp>
          <p:nvSpPr>
            <p:cNvPr id="9" name="Freeform 118">
              <a:extLst>
                <a:ext uri="{FF2B5EF4-FFF2-40B4-BE49-F238E27FC236}">
                  <a16:creationId xmlns:a16="http://schemas.microsoft.com/office/drawing/2014/main" id="{F6CEDAFB-2341-46F5-C12D-5456DD23EDDE}"/>
                </a:ext>
              </a:extLst>
            </p:cNvPr>
            <p:cNvSpPr>
              <a:spLocks noChangeAspect="1"/>
            </p:cNvSpPr>
            <p:nvPr/>
          </p:nvSpPr>
          <p:spPr bwMode="auto">
            <a:xfrm>
              <a:off x="1428383" y="3979776"/>
              <a:ext cx="272148" cy="462872"/>
            </a:xfrm>
            <a:custGeom>
              <a:avLst/>
              <a:gdLst>
                <a:gd name="T0" fmla="*/ 32 w 43"/>
                <a:gd name="T1" fmla="*/ 0 h 75"/>
                <a:gd name="T2" fmla="*/ 32 w 43"/>
                <a:gd name="T3" fmla="*/ 0 h 75"/>
                <a:gd name="T4" fmla="*/ 11 w 43"/>
                <a:gd name="T5" fmla="*/ 0 h 75"/>
                <a:gd name="T6" fmla="*/ 11 w 43"/>
                <a:gd name="T7" fmla="*/ 0 h 75"/>
                <a:gd name="T8" fmla="*/ 0 w 43"/>
                <a:gd name="T9" fmla="*/ 16 h 75"/>
                <a:gd name="T10" fmla="*/ 0 w 43"/>
                <a:gd name="T11" fmla="*/ 34 h 75"/>
                <a:gd name="T12" fmla="*/ 4 w 43"/>
                <a:gd name="T13" fmla="*/ 39 h 75"/>
                <a:gd name="T14" fmla="*/ 9 w 43"/>
                <a:gd name="T15" fmla="*/ 34 h 75"/>
                <a:gd name="T16" fmla="*/ 9 w 43"/>
                <a:gd name="T17" fmla="*/ 12 h 75"/>
                <a:gd name="T18" fmla="*/ 11 w 43"/>
                <a:gd name="T19" fmla="*/ 12 h 75"/>
                <a:gd name="T20" fmla="*/ 11 w 43"/>
                <a:gd name="T21" fmla="*/ 36 h 75"/>
                <a:gd name="T22" fmla="*/ 11 w 43"/>
                <a:gd name="T23" fmla="*/ 39 h 75"/>
                <a:gd name="T24" fmla="*/ 11 w 43"/>
                <a:gd name="T25" fmla="*/ 71 h 75"/>
                <a:gd name="T26" fmla="*/ 15 w 43"/>
                <a:gd name="T27" fmla="*/ 75 h 75"/>
                <a:gd name="T28" fmla="*/ 20 w 43"/>
                <a:gd name="T29" fmla="*/ 71 h 75"/>
                <a:gd name="T30" fmla="*/ 20 w 43"/>
                <a:gd name="T31" fmla="*/ 39 h 75"/>
                <a:gd name="T32" fmla="*/ 23 w 43"/>
                <a:gd name="T33" fmla="*/ 39 h 75"/>
                <a:gd name="T34" fmla="*/ 23 w 43"/>
                <a:gd name="T35" fmla="*/ 71 h 75"/>
                <a:gd name="T36" fmla="*/ 28 w 43"/>
                <a:gd name="T37" fmla="*/ 75 h 75"/>
                <a:gd name="T38" fmla="*/ 32 w 43"/>
                <a:gd name="T39" fmla="*/ 71 h 75"/>
                <a:gd name="T40" fmla="*/ 32 w 43"/>
                <a:gd name="T41" fmla="*/ 39 h 75"/>
                <a:gd name="T42" fmla="*/ 32 w 43"/>
                <a:gd name="T43" fmla="*/ 36 h 75"/>
                <a:gd name="T44" fmla="*/ 32 w 43"/>
                <a:gd name="T45" fmla="*/ 12 h 75"/>
                <a:gd name="T46" fmla="*/ 34 w 43"/>
                <a:gd name="T47" fmla="*/ 12 h 75"/>
                <a:gd name="T48" fmla="*/ 34 w 43"/>
                <a:gd name="T49" fmla="*/ 34 h 75"/>
                <a:gd name="T50" fmla="*/ 39 w 43"/>
                <a:gd name="T51" fmla="*/ 39 h 75"/>
                <a:gd name="T52" fmla="*/ 43 w 43"/>
                <a:gd name="T53" fmla="*/ 34 h 75"/>
                <a:gd name="T54" fmla="*/ 43 w 43"/>
                <a:gd name="T55" fmla="*/ 16 h 75"/>
                <a:gd name="T56" fmla="*/ 32 w 43"/>
                <a:gd name="T5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 h="75">
                  <a:moveTo>
                    <a:pt x="32" y="0"/>
                  </a:moveTo>
                  <a:cubicBezTo>
                    <a:pt x="32" y="0"/>
                    <a:pt x="32" y="0"/>
                    <a:pt x="32" y="0"/>
                  </a:cubicBezTo>
                  <a:cubicBezTo>
                    <a:pt x="11" y="0"/>
                    <a:pt x="11" y="0"/>
                    <a:pt x="11" y="0"/>
                  </a:cubicBezTo>
                  <a:cubicBezTo>
                    <a:pt x="11" y="0"/>
                    <a:pt x="11" y="0"/>
                    <a:pt x="11" y="0"/>
                  </a:cubicBezTo>
                  <a:cubicBezTo>
                    <a:pt x="5" y="0"/>
                    <a:pt x="0" y="7"/>
                    <a:pt x="0" y="16"/>
                  </a:cubicBezTo>
                  <a:cubicBezTo>
                    <a:pt x="0" y="34"/>
                    <a:pt x="0" y="34"/>
                    <a:pt x="0" y="34"/>
                  </a:cubicBezTo>
                  <a:cubicBezTo>
                    <a:pt x="0" y="37"/>
                    <a:pt x="2" y="39"/>
                    <a:pt x="4" y="39"/>
                  </a:cubicBezTo>
                  <a:cubicBezTo>
                    <a:pt x="7" y="39"/>
                    <a:pt x="9" y="37"/>
                    <a:pt x="9" y="34"/>
                  </a:cubicBezTo>
                  <a:cubicBezTo>
                    <a:pt x="9" y="12"/>
                    <a:pt x="9" y="12"/>
                    <a:pt x="9" y="12"/>
                  </a:cubicBezTo>
                  <a:cubicBezTo>
                    <a:pt x="11" y="12"/>
                    <a:pt x="11" y="12"/>
                    <a:pt x="11" y="12"/>
                  </a:cubicBezTo>
                  <a:cubicBezTo>
                    <a:pt x="11" y="36"/>
                    <a:pt x="11" y="36"/>
                    <a:pt x="11" y="36"/>
                  </a:cubicBezTo>
                  <a:cubicBezTo>
                    <a:pt x="11" y="39"/>
                    <a:pt x="11" y="39"/>
                    <a:pt x="11" y="39"/>
                  </a:cubicBezTo>
                  <a:cubicBezTo>
                    <a:pt x="11" y="71"/>
                    <a:pt x="11" y="71"/>
                    <a:pt x="11" y="71"/>
                  </a:cubicBezTo>
                  <a:cubicBezTo>
                    <a:pt x="11" y="73"/>
                    <a:pt x="13" y="75"/>
                    <a:pt x="15" y="75"/>
                  </a:cubicBezTo>
                  <a:cubicBezTo>
                    <a:pt x="18" y="75"/>
                    <a:pt x="20" y="73"/>
                    <a:pt x="20" y="71"/>
                  </a:cubicBezTo>
                  <a:cubicBezTo>
                    <a:pt x="20" y="39"/>
                    <a:pt x="20" y="39"/>
                    <a:pt x="20" y="39"/>
                  </a:cubicBezTo>
                  <a:cubicBezTo>
                    <a:pt x="23" y="39"/>
                    <a:pt x="23" y="39"/>
                    <a:pt x="23" y="39"/>
                  </a:cubicBezTo>
                  <a:cubicBezTo>
                    <a:pt x="23" y="71"/>
                    <a:pt x="23" y="71"/>
                    <a:pt x="23" y="71"/>
                  </a:cubicBezTo>
                  <a:cubicBezTo>
                    <a:pt x="23" y="73"/>
                    <a:pt x="25" y="75"/>
                    <a:pt x="28" y="75"/>
                  </a:cubicBezTo>
                  <a:cubicBezTo>
                    <a:pt x="30" y="75"/>
                    <a:pt x="32" y="73"/>
                    <a:pt x="32" y="71"/>
                  </a:cubicBezTo>
                  <a:cubicBezTo>
                    <a:pt x="32" y="39"/>
                    <a:pt x="32" y="39"/>
                    <a:pt x="32" y="39"/>
                  </a:cubicBezTo>
                  <a:cubicBezTo>
                    <a:pt x="32" y="36"/>
                    <a:pt x="32" y="36"/>
                    <a:pt x="32" y="36"/>
                  </a:cubicBezTo>
                  <a:cubicBezTo>
                    <a:pt x="32" y="12"/>
                    <a:pt x="32" y="12"/>
                    <a:pt x="32" y="12"/>
                  </a:cubicBezTo>
                  <a:cubicBezTo>
                    <a:pt x="34" y="12"/>
                    <a:pt x="34" y="12"/>
                    <a:pt x="34" y="12"/>
                  </a:cubicBezTo>
                  <a:cubicBezTo>
                    <a:pt x="34" y="34"/>
                    <a:pt x="34" y="34"/>
                    <a:pt x="34" y="34"/>
                  </a:cubicBezTo>
                  <a:cubicBezTo>
                    <a:pt x="34" y="37"/>
                    <a:pt x="36" y="39"/>
                    <a:pt x="39" y="39"/>
                  </a:cubicBezTo>
                  <a:cubicBezTo>
                    <a:pt x="41" y="39"/>
                    <a:pt x="43" y="37"/>
                    <a:pt x="43" y="34"/>
                  </a:cubicBezTo>
                  <a:cubicBezTo>
                    <a:pt x="43" y="16"/>
                    <a:pt x="43" y="16"/>
                    <a:pt x="43" y="16"/>
                  </a:cubicBezTo>
                  <a:cubicBezTo>
                    <a:pt x="43" y="7"/>
                    <a:pt x="38" y="0"/>
                    <a:pt x="32" y="0"/>
                  </a:cubicBezTo>
                  <a:close/>
                </a:path>
              </a:pathLst>
            </a:custGeom>
            <a:solidFill>
              <a:srgbClr val="DB4326"/>
            </a:solidFill>
            <a:ln>
              <a:noFill/>
            </a:ln>
          </p:spPr>
          <p:txBody>
            <a:bodyPr vert="horz" wrap="square" lIns="91440" tIns="45720" rIns="91440" bIns="45720" numCol="1" anchor="t" anchorCtr="0" compatLnSpc="1">
              <a:prstTxWarp prst="textNoShape">
                <a:avLst/>
              </a:prstTxWarp>
            </a:bodyPr>
            <a:lstStyle/>
            <a:p>
              <a:endParaRPr lang="ru-RU"/>
            </a:p>
          </p:txBody>
        </p:sp>
        <p:sp>
          <p:nvSpPr>
            <p:cNvPr id="10" name="Oval 117">
              <a:extLst>
                <a:ext uri="{FF2B5EF4-FFF2-40B4-BE49-F238E27FC236}">
                  <a16:creationId xmlns:a16="http://schemas.microsoft.com/office/drawing/2014/main" id="{21C613C0-930E-4E03-AB2D-29039FA42757}"/>
                </a:ext>
              </a:extLst>
            </p:cNvPr>
            <p:cNvSpPr>
              <a:spLocks noChangeAspect="1" noChangeArrowheads="1"/>
            </p:cNvSpPr>
            <p:nvPr/>
          </p:nvSpPr>
          <p:spPr bwMode="auto">
            <a:xfrm>
              <a:off x="1501133" y="3823709"/>
              <a:ext cx="121253" cy="117016"/>
            </a:xfrm>
            <a:prstGeom prst="ellipse">
              <a:avLst/>
            </a:prstGeom>
            <a:solidFill>
              <a:srgbClr val="DB4326"/>
            </a:solidFill>
            <a:ln>
              <a:noFill/>
            </a:ln>
          </p:spPr>
          <p:txBody>
            <a:bodyPr vert="horz" wrap="square" lIns="91440" tIns="45720" rIns="91440" bIns="45720" numCol="1" anchor="t" anchorCtr="0" compatLnSpc="1">
              <a:prstTxWarp prst="textNoShape">
                <a:avLst/>
              </a:prstTxWarp>
            </a:bodyPr>
            <a:lstStyle/>
            <a:p>
              <a:endParaRPr lang="ru-RU"/>
            </a:p>
          </p:txBody>
        </p:sp>
        <p:sp>
          <p:nvSpPr>
            <p:cNvPr id="13" name="Oval 12">
              <a:extLst>
                <a:ext uri="{FF2B5EF4-FFF2-40B4-BE49-F238E27FC236}">
                  <a16:creationId xmlns:a16="http://schemas.microsoft.com/office/drawing/2014/main" id="{3BDB7AD6-B980-059F-B1FD-F632ACCD283B}"/>
                </a:ext>
              </a:extLst>
            </p:cNvPr>
            <p:cNvSpPr>
              <a:spLocks noChangeAspect="1" noChangeArrowheads="1"/>
            </p:cNvSpPr>
            <p:nvPr/>
          </p:nvSpPr>
          <p:spPr bwMode="auto">
            <a:xfrm>
              <a:off x="989361" y="4601322"/>
              <a:ext cx="121252" cy="117016"/>
            </a:xfrm>
            <a:prstGeom prst="ellipse">
              <a:avLst/>
            </a:prstGeom>
            <a:solidFill>
              <a:srgbClr val="DB4326"/>
            </a:solidFill>
            <a:ln>
              <a:noFill/>
            </a:ln>
          </p:spPr>
          <p:txBody>
            <a:bodyPr vert="horz" wrap="square" lIns="91440" tIns="45720" rIns="91440" bIns="45720" numCol="1" anchor="t" anchorCtr="0" compatLnSpc="1">
              <a:prstTxWarp prst="textNoShape">
                <a:avLst/>
              </a:prstTxWarp>
            </a:bodyPr>
            <a:lstStyle/>
            <a:p>
              <a:endParaRPr lang="ru-RU"/>
            </a:p>
          </p:txBody>
        </p:sp>
        <p:sp>
          <p:nvSpPr>
            <p:cNvPr id="14" name="Freeform 13">
              <a:extLst>
                <a:ext uri="{FF2B5EF4-FFF2-40B4-BE49-F238E27FC236}">
                  <a16:creationId xmlns:a16="http://schemas.microsoft.com/office/drawing/2014/main" id="{1A90FB56-E99D-9E7A-4C2A-8269B55D7579}"/>
                </a:ext>
              </a:extLst>
            </p:cNvPr>
            <p:cNvSpPr>
              <a:spLocks noChangeAspect="1"/>
            </p:cNvSpPr>
            <p:nvPr/>
          </p:nvSpPr>
          <p:spPr bwMode="auto">
            <a:xfrm>
              <a:off x="876197" y="4747654"/>
              <a:ext cx="336815" cy="462872"/>
            </a:xfrm>
            <a:custGeom>
              <a:avLst/>
              <a:gdLst>
                <a:gd name="T0" fmla="*/ 52 w 53"/>
                <a:gd name="T1" fmla="*/ 25 h 75"/>
                <a:gd name="T2" fmla="*/ 48 w 53"/>
                <a:gd name="T3" fmla="*/ 12 h 75"/>
                <a:gd name="T4" fmla="*/ 48 w 53"/>
                <a:gd name="T5" fmla="*/ 12 h 75"/>
                <a:gd name="T6" fmla="*/ 43 w 53"/>
                <a:gd name="T7" fmla="*/ 4 h 75"/>
                <a:gd name="T8" fmla="*/ 35 w 53"/>
                <a:gd name="T9" fmla="*/ 0 h 75"/>
                <a:gd name="T10" fmla="*/ 32 w 53"/>
                <a:gd name="T11" fmla="*/ 0 h 75"/>
                <a:gd name="T12" fmla="*/ 21 w 53"/>
                <a:gd name="T13" fmla="*/ 0 h 75"/>
                <a:gd name="T14" fmla="*/ 18 w 53"/>
                <a:gd name="T15" fmla="*/ 0 h 75"/>
                <a:gd name="T16" fmla="*/ 10 w 53"/>
                <a:gd name="T17" fmla="*/ 4 h 75"/>
                <a:gd name="T18" fmla="*/ 5 w 53"/>
                <a:gd name="T19" fmla="*/ 12 h 75"/>
                <a:gd name="T20" fmla="*/ 5 w 53"/>
                <a:gd name="T21" fmla="*/ 12 h 75"/>
                <a:gd name="T22" fmla="*/ 1 w 53"/>
                <a:gd name="T23" fmla="*/ 25 h 75"/>
                <a:gd name="T24" fmla="*/ 4 w 53"/>
                <a:gd name="T25" fmla="*/ 31 h 75"/>
                <a:gd name="T26" fmla="*/ 5 w 53"/>
                <a:gd name="T27" fmla="*/ 31 h 75"/>
                <a:gd name="T28" fmla="*/ 9 w 53"/>
                <a:gd name="T29" fmla="*/ 28 h 75"/>
                <a:gd name="T30" fmla="*/ 14 w 53"/>
                <a:gd name="T31" fmla="*/ 12 h 75"/>
                <a:gd name="T32" fmla="*/ 16 w 53"/>
                <a:gd name="T33" fmla="*/ 12 h 75"/>
                <a:gd name="T34" fmla="*/ 11 w 53"/>
                <a:gd name="T35" fmla="*/ 39 h 75"/>
                <a:gd name="T36" fmla="*/ 16 w 53"/>
                <a:gd name="T37" fmla="*/ 39 h 75"/>
                <a:gd name="T38" fmla="*/ 16 w 53"/>
                <a:gd name="T39" fmla="*/ 71 h 75"/>
                <a:gd name="T40" fmla="*/ 20 w 53"/>
                <a:gd name="T41" fmla="*/ 75 h 75"/>
                <a:gd name="T42" fmla="*/ 25 w 53"/>
                <a:gd name="T43" fmla="*/ 71 h 75"/>
                <a:gd name="T44" fmla="*/ 25 w 53"/>
                <a:gd name="T45" fmla="*/ 39 h 75"/>
                <a:gd name="T46" fmla="*/ 28 w 53"/>
                <a:gd name="T47" fmla="*/ 39 h 75"/>
                <a:gd name="T48" fmla="*/ 28 w 53"/>
                <a:gd name="T49" fmla="*/ 71 h 75"/>
                <a:gd name="T50" fmla="*/ 33 w 53"/>
                <a:gd name="T51" fmla="*/ 75 h 75"/>
                <a:gd name="T52" fmla="*/ 37 w 53"/>
                <a:gd name="T53" fmla="*/ 71 h 75"/>
                <a:gd name="T54" fmla="*/ 37 w 53"/>
                <a:gd name="T55" fmla="*/ 39 h 75"/>
                <a:gd name="T56" fmla="*/ 42 w 53"/>
                <a:gd name="T57" fmla="*/ 39 h 75"/>
                <a:gd name="T58" fmla="*/ 37 w 53"/>
                <a:gd name="T59" fmla="*/ 12 h 75"/>
                <a:gd name="T60" fmla="*/ 39 w 53"/>
                <a:gd name="T61" fmla="*/ 12 h 75"/>
                <a:gd name="T62" fmla="*/ 44 w 53"/>
                <a:gd name="T63" fmla="*/ 28 h 75"/>
                <a:gd name="T64" fmla="*/ 48 w 53"/>
                <a:gd name="T65" fmla="*/ 31 h 75"/>
                <a:gd name="T66" fmla="*/ 49 w 53"/>
                <a:gd name="T67" fmla="*/ 31 h 75"/>
                <a:gd name="T68" fmla="*/ 52 w 53"/>
                <a:gd name="T69" fmla="*/ 2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3" h="75">
                  <a:moveTo>
                    <a:pt x="52" y="25"/>
                  </a:moveTo>
                  <a:cubicBezTo>
                    <a:pt x="48" y="12"/>
                    <a:pt x="48" y="12"/>
                    <a:pt x="48" y="12"/>
                  </a:cubicBezTo>
                  <a:cubicBezTo>
                    <a:pt x="48" y="12"/>
                    <a:pt x="48" y="12"/>
                    <a:pt x="48" y="12"/>
                  </a:cubicBezTo>
                  <a:cubicBezTo>
                    <a:pt x="47" y="9"/>
                    <a:pt x="45" y="6"/>
                    <a:pt x="43" y="4"/>
                  </a:cubicBezTo>
                  <a:cubicBezTo>
                    <a:pt x="41" y="2"/>
                    <a:pt x="38" y="1"/>
                    <a:pt x="35" y="0"/>
                  </a:cubicBezTo>
                  <a:cubicBezTo>
                    <a:pt x="34" y="0"/>
                    <a:pt x="33" y="0"/>
                    <a:pt x="32" y="0"/>
                  </a:cubicBezTo>
                  <a:cubicBezTo>
                    <a:pt x="21" y="0"/>
                    <a:pt x="21" y="0"/>
                    <a:pt x="21" y="0"/>
                  </a:cubicBezTo>
                  <a:cubicBezTo>
                    <a:pt x="20" y="0"/>
                    <a:pt x="19" y="0"/>
                    <a:pt x="18" y="0"/>
                  </a:cubicBezTo>
                  <a:cubicBezTo>
                    <a:pt x="15" y="1"/>
                    <a:pt x="12" y="2"/>
                    <a:pt x="10" y="4"/>
                  </a:cubicBezTo>
                  <a:cubicBezTo>
                    <a:pt x="8" y="6"/>
                    <a:pt x="6" y="9"/>
                    <a:pt x="5" y="12"/>
                  </a:cubicBezTo>
                  <a:cubicBezTo>
                    <a:pt x="5" y="12"/>
                    <a:pt x="5" y="12"/>
                    <a:pt x="5" y="12"/>
                  </a:cubicBezTo>
                  <a:cubicBezTo>
                    <a:pt x="1" y="25"/>
                    <a:pt x="1" y="25"/>
                    <a:pt x="1" y="25"/>
                  </a:cubicBezTo>
                  <a:cubicBezTo>
                    <a:pt x="0" y="28"/>
                    <a:pt x="2" y="30"/>
                    <a:pt x="4" y="31"/>
                  </a:cubicBezTo>
                  <a:cubicBezTo>
                    <a:pt x="4" y="31"/>
                    <a:pt x="5" y="31"/>
                    <a:pt x="5" y="31"/>
                  </a:cubicBezTo>
                  <a:cubicBezTo>
                    <a:pt x="7" y="31"/>
                    <a:pt x="9" y="30"/>
                    <a:pt x="9" y="28"/>
                  </a:cubicBezTo>
                  <a:cubicBezTo>
                    <a:pt x="14" y="12"/>
                    <a:pt x="14" y="12"/>
                    <a:pt x="14" y="12"/>
                  </a:cubicBezTo>
                  <a:cubicBezTo>
                    <a:pt x="15" y="12"/>
                    <a:pt x="15" y="12"/>
                    <a:pt x="16" y="12"/>
                  </a:cubicBezTo>
                  <a:cubicBezTo>
                    <a:pt x="11" y="39"/>
                    <a:pt x="11" y="39"/>
                    <a:pt x="11" y="39"/>
                  </a:cubicBezTo>
                  <a:cubicBezTo>
                    <a:pt x="16" y="39"/>
                    <a:pt x="16" y="39"/>
                    <a:pt x="16" y="39"/>
                  </a:cubicBezTo>
                  <a:cubicBezTo>
                    <a:pt x="16" y="71"/>
                    <a:pt x="16" y="71"/>
                    <a:pt x="16" y="71"/>
                  </a:cubicBezTo>
                  <a:cubicBezTo>
                    <a:pt x="16" y="73"/>
                    <a:pt x="18" y="75"/>
                    <a:pt x="20" y="75"/>
                  </a:cubicBezTo>
                  <a:cubicBezTo>
                    <a:pt x="23" y="75"/>
                    <a:pt x="25" y="73"/>
                    <a:pt x="25" y="71"/>
                  </a:cubicBezTo>
                  <a:cubicBezTo>
                    <a:pt x="25" y="39"/>
                    <a:pt x="25" y="39"/>
                    <a:pt x="25" y="39"/>
                  </a:cubicBezTo>
                  <a:cubicBezTo>
                    <a:pt x="28" y="39"/>
                    <a:pt x="28" y="39"/>
                    <a:pt x="28" y="39"/>
                  </a:cubicBezTo>
                  <a:cubicBezTo>
                    <a:pt x="28" y="71"/>
                    <a:pt x="28" y="71"/>
                    <a:pt x="28" y="71"/>
                  </a:cubicBezTo>
                  <a:cubicBezTo>
                    <a:pt x="28" y="73"/>
                    <a:pt x="30" y="75"/>
                    <a:pt x="33" y="75"/>
                  </a:cubicBezTo>
                  <a:cubicBezTo>
                    <a:pt x="35" y="75"/>
                    <a:pt x="37" y="73"/>
                    <a:pt x="37" y="71"/>
                  </a:cubicBezTo>
                  <a:cubicBezTo>
                    <a:pt x="37" y="39"/>
                    <a:pt x="37" y="39"/>
                    <a:pt x="37" y="39"/>
                  </a:cubicBezTo>
                  <a:cubicBezTo>
                    <a:pt x="42" y="39"/>
                    <a:pt x="42" y="39"/>
                    <a:pt x="42" y="39"/>
                  </a:cubicBezTo>
                  <a:cubicBezTo>
                    <a:pt x="37" y="12"/>
                    <a:pt x="37" y="12"/>
                    <a:pt x="37" y="12"/>
                  </a:cubicBezTo>
                  <a:cubicBezTo>
                    <a:pt x="38" y="12"/>
                    <a:pt x="38" y="12"/>
                    <a:pt x="39" y="12"/>
                  </a:cubicBezTo>
                  <a:cubicBezTo>
                    <a:pt x="44" y="28"/>
                    <a:pt x="44" y="28"/>
                    <a:pt x="44" y="28"/>
                  </a:cubicBezTo>
                  <a:cubicBezTo>
                    <a:pt x="44" y="30"/>
                    <a:pt x="46" y="31"/>
                    <a:pt x="48" y="31"/>
                  </a:cubicBezTo>
                  <a:cubicBezTo>
                    <a:pt x="48" y="31"/>
                    <a:pt x="49" y="31"/>
                    <a:pt x="49" y="31"/>
                  </a:cubicBezTo>
                  <a:cubicBezTo>
                    <a:pt x="51" y="30"/>
                    <a:pt x="53" y="28"/>
                    <a:pt x="52" y="25"/>
                  </a:cubicBezTo>
                  <a:close/>
                </a:path>
              </a:pathLst>
            </a:custGeom>
            <a:solidFill>
              <a:srgbClr val="DB4326"/>
            </a:solidFill>
            <a:ln>
              <a:noFill/>
            </a:ln>
          </p:spPr>
          <p:txBody>
            <a:bodyPr vert="horz" wrap="square" lIns="91440" tIns="45720" rIns="91440" bIns="45720" numCol="1" anchor="t" anchorCtr="0" compatLnSpc="1">
              <a:prstTxWarp prst="textNoShape">
                <a:avLst/>
              </a:prstTxWarp>
            </a:bodyPr>
            <a:lstStyle/>
            <a:p>
              <a:endParaRPr lang="ru-RU" dirty="0"/>
            </a:p>
          </p:txBody>
        </p:sp>
        <p:sp>
          <p:nvSpPr>
            <p:cNvPr id="17" name="Oval 16">
              <a:extLst>
                <a:ext uri="{FF2B5EF4-FFF2-40B4-BE49-F238E27FC236}">
                  <a16:creationId xmlns:a16="http://schemas.microsoft.com/office/drawing/2014/main" id="{2096BE59-0D6F-BCFA-C1A7-9BEC22D2100F}"/>
                </a:ext>
              </a:extLst>
            </p:cNvPr>
            <p:cNvSpPr>
              <a:spLocks noChangeAspect="1" noChangeArrowheads="1"/>
            </p:cNvSpPr>
            <p:nvPr/>
          </p:nvSpPr>
          <p:spPr bwMode="auto">
            <a:xfrm>
              <a:off x="1976913" y="4601322"/>
              <a:ext cx="121252" cy="117016"/>
            </a:xfrm>
            <a:prstGeom prst="ellipse">
              <a:avLst/>
            </a:prstGeom>
            <a:solidFill>
              <a:srgbClr val="DB4326"/>
            </a:solidFill>
            <a:ln>
              <a:noFill/>
            </a:ln>
          </p:spPr>
          <p:txBody>
            <a:bodyPr vert="horz" wrap="square" lIns="91440" tIns="45720" rIns="91440" bIns="45720" numCol="1" anchor="t" anchorCtr="0" compatLnSpc="1">
              <a:prstTxWarp prst="textNoShape">
                <a:avLst/>
              </a:prstTxWarp>
            </a:bodyPr>
            <a:lstStyle/>
            <a:p>
              <a:endParaRPr lang="ru-RU"/>
            </a:p>
          </p:txBody>
        </p:sp>
        <p:sp>
          <p:nvSpPr>
            <p:cNvPr id="18" name="Freeform 17">
              <a:extLst>
                <a:ext uri="{FF2B5EF4-FFF2-40B4-BE49-F238E27FC236}">
                  <a16:creationId xmlns:a16="http://schemas.microsoft.com/office/drawing/2014/main" id="{8C2EC118-74BD-48B2-DB9B-5ADA3B6DD0E8}"/>
                </a:ext>
              </a:extLst>
            </p:cNvPr>
            <p:cNvSpPr>
              <a:spLocks noChangeAspect="1"/>
            </p:cNvSpPr>
            <p:nvPr/>
          </p:nvSpPr>
          <p:spPr bwMode="auto">
            <a:xfrm>
              <a:off x="1863749" y="4747654"/>
              <a:ext cx="336815" cy="462872"/>
            </a:xfrm>
            <a:custGeom>
              <a:avLst/>
              <a:gdLst>
                <a:gd name="T0" fmla="*/ 52 w 53"/>
                <a:gd name="T1" fmla="*/ 25 h 75"/>
                <a:gd name="T2" fmla="*/ 48 w 53"/>
                <a:gd name="T3" fmla="*/ 12 h 75"/>
                <a:gd name="T4" fmla="*/ 48 w 53"/>
                <a:gd name="T5" fmla="*/ 12 h 75"/>
                <a:gd name="T6" fmla="*/ 43 w 53"/>
                <a:gd name="T7" fmla="*/ 4 h 75"/>
                <a:gd name="T8" fmla="*/ 35 w 53"/>
                <a:gd name="T9" fmla="*/ 0 h 75"/>
                <a:gd name="T10" fmla="*/ 32 w 53"/>
                <a:gd name="T11" fmla="*/ 0 h 75"/>
                <a:gd name="T12" fmla="*/ 21 w 53"/>
                <a:gd name="T13" fmla="*/ 0 h 75"/>
                <a:gd name="T14" fmla="*/ 18 w 53"/>
                <a:gd name="T15" fmla="*/ 0 h 75"/>
                <a:gd name="T16" fmla="*/ 10 w 53"/>
                <a:gd name="T17" fmla="*/ 4 h 75"/>
                <a:gd name="T18" fmla="*/ 5 w 53"/>
                <a:gd name="T19" fmla="*/ 12 h 75"/>
                <a:gd name="T20" fmla="*/ 5 w 53"/>
                <a:gd name="T21" fmla="*/ 12 h 75"/>
                <a:gd name="T22" fmla="*/ 1 w 53"/>
                <a:gd name="T23" fmla="*/ 25 h 75"/>
                <a:gd name="T24" fmla="*/ 4 w 53"/>
                <a:gd name="T25" fmla="*/ 31 h 75"/>
                <a:gd name="T26" fmla="*/ 5 w 53"/>
                <a:gd name="T27" fmla="*/ 31 h 75"/>
                <a:gd name="T28" fmla="*/ 9 w 53"/>
                <a:gd name="T29" fmla="*/ 28 h 75"/>
                <a:gd name="T30" fmla="*/ 14 w 53"/>
                <a:gd name="T31" fmla="*/ 12 h 75"/>
                <a:gd name="T32" fmla="*/ 16 w 53"/>
                <a:gd name="T33" fmla="*/ 12 h 75"/>
                <a:gd name="T34" fmla="*/ 11 w 53"/>
                <a:gd name="T35" fmla="*/ 39 h 75"/>
                <a:gd name="T36" fmla="*/ 16 w 53"/>
                <a:gd name="T37" fmla="*/ 39 h 75"/>
                <a:gd name="T38" fmla="*/ 16 w 53"/>
                <a:gd name="T39" fmla="*/ 71 h 75"/>
                <a:gd name="T40" fmla="*/ 20 w 53"/>
                <a:gd name="T41" fmla="*/ 75 h 75"/>
                <a:gd name="T42" fmla="*/ 25 w 53"/>
                <a:gd name="T43" fmla="*/ 71 h 75"/>
                <a:gd name="T44" fmla="*/ 25 w 53"/>
                <a:gd name="T45" fmla="*/ 39 h 75"/>
                <a:gd name="T46" fmla="*/ 28 w 53"/>
                <a:gd name="T47" fmla="*/ 39 h 75"/>
                <a:gd name="T48" fmla="*/ 28 w 53"/>
                <a:gd name="T49" fmla="*/ 71 h 75"/>
                <a:gd name="T50" fmla="*/ 33 w 53"/>
                <a:gd name="T51" fmla="*/ 75 h 75"/>
                <a:gd name="T52" fmla="*/ 37 w 53"/>
                <a:gd name="T53" fmla="*/ 71 h 75"/>
                <a:gd name="T54" fmla="*/ 37 w 53"/>
                <a:gd name="T55" fmla="*/ 39 h 75"/>
                <a:gd name="T56" fmla="*/ 42 w 53"/>
                <a:gd name="T57" fmla="*/ 39 h 75"/>
                <a:gd name="T58" fmla="*/ 37 w 53"/>
                <a:gd name="T59" fmla="*/ 12 h 75"/>
                <a:gd name="T60" fmla="*/ 39 w 53"/>
                <a:gd name="T61" fmla="*/ 12 h 75"/>
                <a:gd name="T62" fmla="*/ 44 w 53"/>
                <a:gd name="T63" fmla="*/ 28 h 75"/>
                <a:gd name="T64" fmla="*/ 48 w 53"/>
                <a:gd name="T65" fmla="*/ 31 h 75"/>
                <a:gd name="T66" fmla="*/ 49 w 53"/>
                <a:gd name="T67" fmla="*/ 31 h 75"/>
                <a:gd name="T68" fmla="*/ 52 w 53"/>
                <a:gd name="T69" fmla="*/ 2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3" h="75">
                  <a:moveTo>
                    <a:pt x="52" y="25"/>
                  </a:moveTo>
                  <a:cubicBezTo>
                    <a:pt x="48" y="12"/>
                    <a:pt x="48" y="12"/>
                    <a:pt x="48" y="12"/>
                  </a:cubicBezTo>
                  <a:cubicBezTo>
                    <a:pt x="48" y="12"/>
                    <a:pt x="48" y="12"/>
                    <a:pt x="48" y="12"/>
                  </a:cubicBezTo>
                  <a:cubicBezTo>
                    <a:pt x="47" y="9"/>
                    <a:pt x="45" y="6"/>
                    <a:pt x="43" y="4"/>
                  </a:cubicBezTo>
                  <a:cubicBezTo>
                    <a:pt x="41" y="2"/>
                    <a:pt x="38" y="1"/>
                    <a:pt x="35" y="0"/>
                  </a:cubicBezTo>
                  <a:cubicBezTo>
                    <a:pt x="34" y="0"/>
                    <a:pt x="33" y="0"/>
                    <a:pt x="32" y="0"/>
                  </a:cubicBezTo>
                  <a:cubicBezTo>
                    <a:pt x="21" y="0"/>
                    <a:pt x="21" y="0"/>
                    <a:pt x="21" y="0"/>
                  </a:cubicBezTo>
                  <a:cubicBezTo>
                    <a:pt x="20" y="0"/>
                    <a:pt x="19" y="0"/>
                    <a:pt x="18" y="0"/>
                  </a:cubicBezTo>
                  <a:cubicBezTo>
                    <a:pt x="15" y="1"/>
                    <a:pt x="12" y="2"/>
                    <a:pt x="10" y="4"/>
                  </a:cubicBezTo>
                  <a:cubicBezTo>
                    <a:pt x="8" y="6"/>
                    <a:pt x="6" y="9"/>
                    <a:pt x="5" y="12"/>
                  </a:cubicBezTo>
                  <a:cubicBezTo>
                    <a:pt x="5" y="12"/>
                    <a:pt x="5" y="12"/>
                    <a:pt x="5" y="12"/>
                  </a:cubicBezTo>
                  <a:cubicBezTo>
                    <a:pt x="1" y="25"/>
                    <a:pt x="1" y="25"/>
                    <a:pt x="1" y="25"/>
                  </a:cubicBezTo>
                  <a:cubicBezTo>
                    <a:pt x="0" y="28"/>
                    <a:pt x="2" y="30"/>
                    <a:pt x="4" y="31"/>
                  </a:cubicBezTo>
                  <a:cubicBezTo>
                    <a:pt x="4" y="31"/>
                    <a:pt x="5" y="31"/>
                    <a:pt x="5" y="31"/>
                  </a:cubicBezTo>
                  <a:cubicBezTo>
                    <a:pt x="7" y="31"/>
                    <a:pt x="9" y="30"/>
                    <a:pt x="9" y="28"/>
                  </a:cubicBezTo>
                  <a:cubicBezTo>
                    <a:pt x="14" y="12"/>
                    <a:pt x="14" y="12"/>
                    <a:pt x="14" y="12"/>
                  </a:cubicBezTo>
                  <a:cubicBezTo>
                    <a:pt x="15" y="12"/>
                    <a:pt x="15" y="12"/>
                    <a:pt x="16" y="12"/>
                  </a:cubicBezTo>
                  <a:cubicBezTo>
                    <a:pt x="11" y="39"/>
                    <a:pt x="11" y="39"/>
                    <a:pt x="11" y="39"/>
                  </a:cubicBezTo>
                  <a:cubicBezTo>
                    <a:pt x="16" y="39"/>
                    <a:pt x="16" y="39"/>
                    <a:pt x="16" y="39"/>
                  </a:cubicBezTo>
                  <a:cubicBezTo>
                    <a:pt x="16" y="71"/>
                    <a:pt x="16" y="71"/>
                    <a:pt x="16" y="71"/>
                  </a:cubicBezTo>
                  <a:cubicBezTo>
                    <a:pt x="16" y="73"/>
                    <a:pt x="18" y="75"/>
                    <a:pt x="20" y="75"/>
                  </a:cubicBezTo>
                  <a:cubicBezTo>
                    <a:pt x="23" y="75"/>
                    <a:pt x="25" y="73"/>
                    <a:pt x="25" y="71"/>
                  </a:cubicBezTo>
                  <a:cubicBezTo>
                    <a:pt x="25" y="39"/>
                    <a:pt x="25" y="39"/>
                    <a:pt x="25" y="39"/>
                  </a:cubicBezTo>
                  <a:cubicBezTo>
                    <a:pt x="28" y="39"/>
                    <a:pt x="28" y="39"/>
                    <a:pt x="28" y="39"/>
                  </a:cubicBezTo>
                  <a:cubicBezTo>
                    <a:pt x="28" y="71"/>
                    <a:pt x="28" y="71"/>
                    <a:pt x="28" y="71"/>
                  </a:cubicBezTo>
                  <a:cubicBezTo>
                    <a:pt x="28" y="73"/>
                    <a:pt x="30" y="75"/>
                    <a:pt x="33" y="75"/>
                  </a:cubicBezTo>
                  <a:cubicBezTo>
                    <a:pt x="35" y="75"/>
                    <a:pt x="37" y="73"/>
                    <a:pt x="37" y="71"/>
                  </a:cubicBezTo>
                  <a:cubicBezTo>
                    <a:pt x="37" y="39"/>
                    <a:pt x="37" y="39"/>
                    <a:pt x="37" y="39"/>
                  </a:cubicBezTo>
                  <a:cubicBezTo>
                    <a:pt x="42" y="39"/>
                    <a:pt x="42" y="39"/>
                    <a:pt x="42" y="39"/>
                  </a:cubicBezTo>
                  <a:cubicBezTo>
                    <a:pt x="37" y="12"/>
                    <a:pt x="37" y="12"/>
                    <a:pt x="37" y="12"/>
                  </a:cubicBezTo>
                  <a:cubicBezTo>
                    <a:pt x="38" y="12"/>
                    <a:pt x="38" y="12"/>
                    <a:pt x="39" y="12"/>
                  </a:cubicBezTo>
                  <a:cubicBezTo>
                    <a:pt x="44" y="28"/>
                    <a:pt x="44" y="28"/>
                    <a:pt x="44" y="28"/>
                  </a:cubicBezTo>
                  <a:cubicBezTo>
                    <a:pt x="44" y="30"/>
                    <a:pt x="46" y="31"/>
                    <a:pt x="48" y="31"/>
                  </a:cubicBezTo>
                  <a:cubicBezTo>
                    <a:pt x="48" y="31"/>
                    <a:pt x="49" y="31"/>
                    <a:pt x="49" y="31"/>
                  </a:cubicBezTo>
                  <a:cubicBezTo>
                    <a:pt x="51" y="30"/>
                    <a:pt x="53" y="28"/>
                    <a:pt x="52" y="25"/>
                  </a:cubicBezTo>
                  <a:close/>
                </a:path>
              </a:pathLst>
            </a:custGeom>
            <a:solidFill>
              <a:srgbClr val="DB4326"/>
            </a:solidFill>
            <a:ln>
              <a:noFill/>
            </a:ln>
          </p:spPr>
          <p:txBody>
            <a:bodyPr vert="horz" wrap="square" lIns="91440" tIns="45720" rIns="91440" bIns="45720" numCol="1" anchor="t" anchorCtr="0" compatLnSpc="1">
              <a:prstTxWarp prst="textNoShape">
                <a:avLst/>
              </a:prstTxWarp>
            </a:bodyPr>
            <a:lstStyle/>
            <a:p>
              <a:endParaRPr lang="ru-RU" dirty="0"/>
            </a:p>
          </p:txBody>
        </p:sp>
        <p:sp>
          <p:nvSpPr>
            <p:cNvPr id="19" name="Freeform 118">
              <a:extLst>
                <a:ext uri="{FF2B5EF4-FFF2-40B4-BE49-F238E27FC236}">
                  <a16:creationId xmlns:a16="http://schemas.microsoft.com/office/drawing/2014/main" id="{5FC893A8-A49A-FEE8-44E6-3C043BD31BF5}"/>
                </a:ext>
              </a:extLst>
            </p:cNvPr>
            <p:cNvSpPr>
              <a:spLocks noChangeAspect="1"/>
            </p:cNvSpPr>
            <p:nvPr/>
          </p:nvSpPr>
          <p:spPr bwMode="auto">
            <a:xfrm>
              <a:off x="1428383" y="4748233"/>
              <a:ext cx="272148" cy="462872"/>
            </a:xfrm>
            <a:custGeom>
              <a:avLst/>
              <a:gdLst>
                <a:gd name="T0" fmla="*/ 32 w 43"/>
                <a:gd name="T1" fmla="*/ 0 h 75"/>
                <a:gd name="T2" fmla="*/ 32 w 43"/>
                <a:gd name="T3" fmla="*/ 0 h 75"/>
                <a:gd name="T4" fmla="*/ 11 w 43"/>
                <a:gd name="T5" fmla="*/ 0 h 75"/>
                <a:gd name="T6" fmla="*/ 11 w 43"/>
                <a:gd name="T7" fmla="*/ 0 h 75"/>
                <a:gd name="T8" fmla="*/ 0 w 43"/>
                <a:gd name="T9" fmla="*/ 16 h 75"/>
                <a:gd name="T10" fmla="*/ 0 w 43"/>
                <a:gd name="T11" fmla="*/ 34 h 75"/>
                <a:gd name="T12" fmla="*/ 4 w 43"/>
                <a:gd name="T13" fmla="*/ 39 h 75"/>
                <a:gd name="T14" fmla="*/ 9 w 43"/>
                <a:gd name="T15" fmla="*/ 34 h 75"/>
                <a:gd name="T16" fmla="*/ 9 w 43"/>
                <a:gd name="T17" fmla="*/ 12 h 75"/>
                <a:gd name="T18" fmla="*/ 11 w 43"/>
                <a:gd name="T19" fmla="*/ 12 h 75"/>
                <a:gd name="T20" fmla="*/ 11 w 43"/>
                <a:gd name="T21" fmla="*/ 36 h 75"/>
                <a:gd name="T22" fmla="*/ 11 w 43"/>
                <a:gd name="T23" fmla="*/ 39 h 75"/>
                <a:gd name="T24" fmla="*/ 11 w 43"/>
                <a:gd name="T25" fmla="*/ 71 h 75"/>
                <a:gd name="T26" fmla="*/ 15 w 43"/>
                <a:gd name="T27" fmla="*/ 75 h 75"/>
                <a:gd name="T28" fmla="*/ 20 w 43"/>
                <a:gd name="T29" fmla="*/ 71 h 75"/>
                <a:gd name="T30" fmla="*/ 20 w 43"/>
                <a:gd name="T31" fmla="*/ 39 h 75"/>
                <a:gd name="T32" fmla="*/ 23 w 43"/>
                <a:gd name="T33" fmla="*/ 39 h 75"/>
                <a:gd name="T34" fmla="*/ 23 w 43"/>
                <a:gd name="T35" fmla="*/ 71 h 75"/>
                <a:gd name="T36" fmla="*/ 28 w 43"/>
                <a:gd name="T37" fmla="*/ 75 h 75"/>
                <a:gd name="T38" fmla="*/ 32 w 43"/>
                <a:gd name="T39" fmla="*/ 71 h 75"/>
                <a:gd name="T40" fmla="*/ 32 w 43"/>
                <a:gd name="T41" fmla="*/ 39 h 75"/>
                <a:gd name="T42" fmla="*/ 32 w 43"/>
                <a:gd name="T43" fmla="*/ 36 h 75"/>
                <a:gd name="T44" fmla="*/ 32 w 43"/>
                <a:gd name="T45" fmla="*/ 12 h 75"/>
                <a:gd name="T46" fmla="*/ 34 w 43"/>
                <a:gd name="T47" fmla="*/ 12 h 75"/>
                <a:gd name="T48" fmla="*/ 34 w 43"/>
                <a:gd name="T49" fmla="*/ 34 h 75"/>
                <a:gd name="T50" fmla="*/ 39 w 43"/>
                <a:gd name="T51" fmla="*/ 39 h 75"/>
                <a:gd name="T52" fmla="*/ 43 w 43"/>
                <a:gd name="T53" fmla="*/ 34 h 75"/>
                <a:gd name="T54" fmla="*/ 43 w 43"/>
                <a:gd name="T55" fmla="*/ 16 h 75"/>
                <a:gd name="T56" fmla="*/ 32 w 43"/>
                <a:gd name="T5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 h="75">
                  <a:moveTo>
                    <a:pt x="32" y="0"/>
                  </a:moveTo>
                  <a:cubicBezTo>
                    <a:pt x="32" y="0"/>
                    <a:pt x="32" y="0"/>
                    <a:pt x="32" y="0"/>
                  </a:cubicBezTo>
                  <a:cubicBezTo>
                    <a:pt x="11" y="0"/>
                    <a:pt x="11" y="0"/>
                    <a:pt x="11" y="0"/>
                  </a:cubicBezTo>
                  <a:cubicBezTo>
                    <a:pt x="11" y="0"/>
                    <a:pt x="11" y="0"/>
                    <a:pt x="11" y="0"/>
                  </a:cubicBezTo>
                  <a:cubicBezTo>
                    <a:pt x="5" y="0"/>
                    <a:pt x="0" y="7"/>
                    <a:pt x="0" y="16"/>
                  </a:cubicBezTo>
                  <a:cubicBezTo>
                    <a:pt x="0" y="34"/>
                    <a:pt x="0" y="34"/>
                    <a:pt x="0" y="34"/>
                  </a:cubicBezTo>
                  <a:cubicBezTo>
                    <a:pt x="0" y="37"/>
                    <a:pt x="2" y="39"/>
                    <a:pt x="4" y="39"/>
                  </a:cubicBezTo>
                  <a:cubicBezTo>
                    <a:pt x="7" y="39"/>
                    <a:pt x="9" y="37"/>
                    <a:pt x="9" y="34"/>
                  </a:cubicBezTo>
                  <a:cubicBezTo>
                    <a:pt x="9" y="12"/>
                    <a:pt x="9" y="12"/>
                    <a:pt x="9" y="12"/>
                  </a:cubicBezTo>
                  <a:cubicBezTo>
                    <a:pt x="11" y="12"/>
                    <a:pt x="11" y="12"/>
                    <a:pt x="11" y="12"/>
                  </a:cubicBezTo>
                  <a:cubicBezTo>
                    <a:pt x="11" y="36"/>
                    <a:pt x="11" y="36"/>
                    <a:pt x="11" y="36"/>
                  </a:cubicBezTo>
                  <a:cubicBezTo>
                    <a:pt x="11" y="39"/>
                    <a:pt x="11" y="39"/>
                    <a:pt x="11" y="39"/>
                  </a:cubicBezTo>
                  <a:cubicBezTo>
                    <a:pt x="11" y="71"/>
                    <a:pt x="11" y="71"/>
                    <a:pt x="11" y="71"/>
                  </a:cubicBezTo>
                  <a:cubicBezTo>
                    <a:pt x="11" y="73"/>
                    <a:pt x="13" y="75"/>
                    <a:pt x="15" y="75"/>
                  </a:cubicBezTo>
                  <a:cubicBezTo>
                    <a:pt x="18" y="75"/>
                    <a:pt x="20" y="73"/>
                    <a:pt x="20" y="71"/>
                  </a:cubicBezTo>
                  <a:cubicBezTo>
                    <a:pt x="20" y="39"/>
                    <a:pt x="20" y="39"/>
                    <a:pt x="20" y="39"/>
                  </a:cubicBezTo>
                  <a:cubicBezTo>
                    <a:pt x="23" y="39"/>
                    <a:pt x="23" y="39"/>
                    <a:pt x="23" y="39"/>
                  </a:cubicBezTo>
                  <a:cubicBezTo>
                    <a:pt x="23" y="71"/>
                    <a:pt x="23" y="71"/>
                    <a:pt x="23" y="71"/>
                  </a:cubicBezTo>
                  <a:cubicBezTo>
                    <a:pt x="23" y="73"/>
                    <a:pt x="25" y="75"/>
                    <a:pt x="28" y="75"/>
                  </a:cubicBezTo>
                  <a:cubicBezTo>
                    <a:pt x="30" y="75"/>
                    <a:pt x="32" y="73"/>
                    <a:pt x="32" y="71"/>
                  </a:cubicBezTo>
                  <a:cubicBezTo>
                    <a:pt x="32" y="39"/>
                    <a:pt x="32" y="39"/>
                    <a:pt x="32" y="39"/>
                  </a:cubicBezTo>
                  <a:cubicBezTo>
                    <a:pt x="32" y="36"/>
                    <a:pt x="32" y="36"/>
                    <a:pt x="32" y="36"/>
                  </a:cubicBezTo>
                  <a:cubicBezTo>
                    <a:pt x="32" y="12"/>
                    <a:pt x="32" y="12"/>
                    <a:pt x="32" y="12"/>
                  </a:cubicBezTo>
                  <a:cubicBezTo>
                    <a:pt x="34" y="12"/>
                    <a:pt x="34" y="12"/>
                    <a:pt x="34" y="12"/>
                  </a:cubicBezTo>
                  <a:cubicBezTo>
                    <a:pt x="34" y="34"/>
                    <a:pt x="34" y="34"/>
                    <a:pt x="34" y="34"/>
                  </a:cubicBezTo>
                  <a:cubicBezTo>
                    <a:pt x="34" y="37"/>
                    <a:pt x="36" y="39"/>
                    <a:pt x="39" y="39"/>
                  </a:cubicBezTo>
                  <a:cubicBezTo>
                    <a:pt x="41" y="39"/>
                    <a:pt x="43" y="37"/>
                    <a:pt x="43" y="34"/>
                  </a:cubicBezTo>
                  <a:cubicBezTo>
                    <a:pt x="43" y="16"/>
                    <a:pt x="43" y="16"/>
                    <a:pt x="43" y="16"/>
                  </a:cubicBezTo>
                  <a:cubicBezTo>
                    <a:pt x="43" y="7"/>
                    <a:pt x="38" y="0"/>
                    <a:pt x="32" y="0"/>
                  </a:cubicBezTo>
                  <a:close/>
                </a:path>
              </a:pathLst>
            </a:custGeom>
            <a:solidFill>
              <a:srgbClr val="DB4326"/>
            </a:solidFill>
            <a:ln>
              <a:noFill/>
            </a:ln>
          </p:spPr>
          <p:txBody>
            <a:bodyPr vert="horz" wrap="square" lIns="91440" tIns="45720" rIns="91440" bIns="45720" numCol="1" anchor="t" anchorCtr="0" compatLnSpc="1">
              <a:prstTxWarp prst="textNoShape">
                <a:avLst/>
              </a:prstTxWarp>
            </a:bodyPr>
            <a:lstStyle/>
            <a:p>
              <a:endParaRPr lang="ru-RU"/>
            </a:p>
          </p:txBody>
        </p:sp>
        <p:sp>
          <p:nvSpPr>
            <p:cNvPr id="20" name="Oval 117">
              <a:extLst>
                <a:ext uri="{FF2B5EF4-FFF2-40B4-BE49-F238E27FC236}">
                  <a16:creationId xmlns:a16="http://schemas.microsoft.com/office/drawing/2014/main" id="{31D29257-9966-3686-0A45-2A5C0073C773}"/>
                </a:ext>
              </a:extLst>
            </p:cNvPr>
            <p:cNvSpPr>
              <a:spLocks noChangeAspect="1" noChangeArrowheads="1"/>
            </p:cNvSpPr>
            <p:nvPr/>
          </p:nvSpPr>
          <p:spPr bwMode="auto">
            <a:xfrm>
              <a:off x="1501133" y="4592166"/>
              <a:ext cx="121253" cy="117016"/>
            </a:xfrm>
            <a:prstGeom prst="ellipse">
              <a:avLst/>
            </a:prstGeom>
            <a:solidFill>
              <a:srgbClr val="DB4326"/>
            </a:solidFill>
            <a:ln>
              <a:noFill/>
            </a:ln>
          </p:spPr>
          <p:txBody>
            <a:bodyPr vert="horz" wrap="square" lIns="91440" tIns="45720" rIns="91440" bIns="45720" numCol="1" anchor="t" anchorCtr="0" compatLnSpc="1">
              <a:prstTxWarp prst="textNoShape">
                <a:avLst/>
              </a:prstTxWarp>
            </a:bodyPr>
            <a:lstStyle/>
            <a:p>
              <a:endParaRPr lang="ru-RU"/>
            </a:p>
          </p:txBody>
        </p:sp>
        <p:sp>
          <p:nvSpPr>
            <p:cNvPr id="83" name="Freeform 118">
              <a:extLst>
                <a:ext uri="{FF2B5EF4-FFF2-40B4-BE49-F238E27FC236}">
                  <a16:creationId xmlns:a16="http://schemas.microsoft.com/office/drawing/2014/main" id="{EB15FF8C-9288-5C14-307B-25E7B909267A}"/>
                </a:ext>
              </a:extLst>
            </p:cNvPr>
            <p:cNvSpPr>
              <a:spLocks noChangeAspect="1"/>
            </p:cNvSpPr>
            <p:nvPr/>
          </p:nvSpPr>
          <p:spPr bwMode="auto">
            <a:xfrm>
              <a:off x="1428383" y="3196205"/>
              <a:ext cx="272148" cy="462872"/>
            </a:xfrm>
            <a:custGeom>
              <a:avLst/>
              <a:gdLst>
                <a:gd name="T0" fmla="*/ 32 w 43"/>
                <a:gd name="T1" fmla="*/ 0 h 75"/>
                <a:gd name="T2" fmla="*/ 32 w 43"/>
                <a:gd name="T3" fmla="*/ 0 h 75"/>
                <a:gd name="T4" fmla="*/ 11 w 43"/>
                <a:gd name="T5" fmla="*/ 0 h 75"/>
                <a:gd name="T6" fmla="*/ 11 w 43"/>
                <a:gd name="T7" fmla="*/ 0 h 75"/>
                <a:gd name="T8" fmla="*/ 0 w 43"/>
                <a:gd name="T9" fmla="*/ 16 h 75"/>
                <a:gd name="T10" fmla="*/ 0 w 43"/>
                <a:gd name="T11" fmla="*/ 34 h 75"/>
                <a:gd name="T12" fmla="*/ 4 w 43"/>
                <a:gd name="T13" fmla="*/ 39 h 75"/>
                <a:gd name="T14" fmla="*/ 9 w 43"/>
                <a:gd name="T15" fmla="*/ 34 h 75"/>
                <a:gd name="T16" fmla="*/ 9 w 43"/>
                <a:gd name="T17" fmla="*/ 12 h 75"/>
                <a:gd name="T18" fmla="*/ 11 w 43"/>
                <a:gd name="T19" fmla="*/ 12 h 75"/>
                <a:gd name="T20" fmla="*/ 11 w 43"/>
                <a:gd name="T21" fmla="*/ 36 h 75"/>
                <a:gd name="T22" fmla="*/ 11 w 43"/>
                <a:gd name="T23" fmla="*/ 39 h 75"/>
                <a:gd name="T24" fmla="*/ 11 w 43"/>
                <a:gd name="T25" fmla="*/ 71 h 75"/>
                <a:gd name="T26" fmla="*/ 15 w 43"/>
                <a:gd name="T27" fmla="*/ 75 h 75"/>
                <a:gd name="T28" fmla="*/ 20 w 43"/>
                <a:gd name="T29" fmla="*/ 71 h 75"/>
                <a:gd name="T30" fmla="*/ 20 w 43"/>
                <a:gd name="T31" fmla="*/ 39 h 75"/>
                <a:gd name="T32" fmla="*/ 23 w 43"/>
                <a:gd name="T33" fmla="*/ 39 h 75"/>
                <a:gd name="T34" fmla="*/ 23 w 43"/>
                <a:gd name="T35" fmla="*/ 71 h 75"/>
                <a:gd name="T36" fmla="*/ 28 w 43"/>
                <a:gd name="T37" fmla="*/ 75 h 75"/>
                <a:gd name="T38" fmla="*/ 32 w 43"/>
                <a:gd name="T39" fmla="*/ 71 h 75"/>
                <a:gd name="T40" fmla="*/ 32 w 43"/>
                <a:gd name="T41" fmla="*/ 39 h 75"/>
                <a:gd name="T42" fmla="*/ 32 w 43"/>
                <a:gd name="T43" fmla="*/ 36 h 75"/>
                <a:gd name="T44" fmla="*/ 32 w 43"/>
                <a:gd name="T45" fmla="*/ 12 h 75"/>
                <a:gd name="T46" fmla="*/ 34 w 43"/>
                <a:gd name="T47" fmla="*/ 12 h 75"/>
                <a:gd name="T48" fmla="*/ 34 w 43"/>
                <a:gd name="T49" fmla="*/ 34 h 75"/>
                <a:gd name="T50" fmla="*/ 39 w 43"/>
                <a:gd name="T51" fmla="*/ 39 h 75"/>
                <a:gd name="T52" fmla="*/ 43 w 43"/>
                <a:gd name="T53" fmla="*/ 34 h 75"/>
                <a:gd name="T54" fmla="*/ 43 w 43"/>
                <a:gd name="T55" fmla="*/ 16 h 75"/>
                <a:gd name="T56" fmla="*/ 32 w 43"/>
                <a:gd name="T5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 h="75">
                  <a:moveTo>
                    <a:pt x="32" y="0"/>
                  </a:moveTo>
                  <a:cubicBezTo>
                    <a:pt x="32" y="0"/>
                    <a:pt x="32" y="0"/>
                    <a:pt x="32" y="0"/>
                  </a:cubicBezTo>
                  <a:cubicBezTo>
                    <a:pt x="11" y="0"/>
                    <a:pt x="11" y="0"/>
                    <a:pt x="11" y="0"/>
                  </a:cubicBezTo>
                  <a:cubicBezTo>
                    <a:pt x="11" y="0"/>
                    <a:pt x="11" y="0"/>
                    <a:pt x="11" y="0"/>
                  </a:cubicBezTo>
                  <a:cubicBezTo>
                    <a:pt x="5" y="0"/>
                    <a:pt x="0" y="7"/>
                    <a:pt x="0" y="16"/>
                  </a:cubicBezTo>
                  <a:cubicBezTo>
                    <a:pt x="0" y="34"/>
                    <a:pt x="0" y="34"/>
                    <a:pt x="0" y="34"/>
                  </a:cubicBezTo>
                  <a:cubicBezTo>
                    <a:pt x="0" y="37"/>
                    <a:pt x="2" y="39"/>
                    <a:pt x="4" y="39"/>
                  </a:cubicBezTo>
                  <a:cubicBezTo>
                    <a:pt x="7" y="39"/>
                    <a:pt x="9" y="37"/>
                    <a:pt x="9" y="34"/>
                  </a:cubicBezTo>
                  <a:cubicBezTo>
                    <a:pt x="9" y="12"/>
                    <a:pt x="9" y="12"/>
                    <a:pt x="9" y="12"/>
                  </a:cubicBezTo>
                  <a:cubicBezTo>
                    <a:pt x="11" y="12"/>
                    <a:pt x="11" y="12"/>
                    <a:pt x="11" y="12"/>
                  </a:cubicBezTo>
                  <a:cubicBezTo>
                    <a:pt x="11" y="36"/>
                    <a:pt x="11" y="36"/>
                    <a:pt x="11" y="36"/>
                  </a:cubicBezTo>
                  <a:cubicBezTo>
                    <a:pt x="11" y="39"/>
                    <a:pt x="11" y="39"/>
                    <a:pt x="11" y="39"/>
                  </a:cubicBezTo>
                  <a:cubicBezTo>
                    <a:pt x="11" y="71"/>
                    <a:pt x="11" y="71"/>
                    <a:pt x="11" y="71"/>
                  </a:cubicBezTo>
                  <a:cubicBezTo>
                    <a:pt x="11" y="73"/>
                    <a:pt x="13" y="75"/>
                    <a:pt x="15" y="75"/>
                  </a:cubicBezTo>
                  <a:cubicBezTo>
                    <a:pt x="18" y="75"/>
                    <a:pt x="20" y="73"/>
                    <a:pt x="20" y="71"/>
                  </a:cubicBezTo>
                  <a:cubicBezTo>
                    <a:pt x="20" y="39"/>
                    <a:pt x="20" y="39"/>
                    <a:pt x="20" y="39"/>
                  </a:cubicBezTo>
                  <a:cubicBezTo>
                    <a:pt x="23" y="39"/>
                    <a:pt x="23" y="39"/>
                    <a:pt x="23" y="39"/>
                  </a:cubicBezTo>
                  <a:cubicBezTo>
                    <a:pt x="23" y="71"/>
                    <a:pt x="23" y="71"/>
                    <a:pt x="23" y="71"/>
                  </a:cubicBezTo>
                  <a:cubicBezTo>
                    <a:pt x="23" y="73"/>
                    <a:pt x="25" y="75"/>
                    <a:pt x="28" y="75"/>
                  </a:cubicBezTo>
                  <a:cubicBezTo>
                    <a:pt x="30" y="75"/>
                    <a:pt x="32" y="73"/>
                    <a:pt x="32" y="71"/>
                  </a:cubicBezTo>
                  <a:cubicBezTo>
                    <a:pt x="32" y="39"/>
                    <a:pt x="32" y="39"/>
                    <a:pt x="32" y="39"/>
                  </a:cubicBezTo>
                  <a:cubicBezTo>
                    <a:pt x="32" y="36"/>
                    <a:pt x="32" y="36"/>
                    <a:pt x="32" y="36"/>
                  </a:cubicBezTo>
                  <a:cubicBezTo>
                    <a:pt x="32" y="12"/>
                    <a:pt x="32" y="12"/>
                    <a:pt x="32" y="12"/>
                  </a:cubicBezTo>
                  <a:cubicBezTo>
                    <a:pt x="34" y="12"/>
                    <a:pt x="34" y="12"/>
                    <a:pt x="34" y="12"/>
                  </a:cubicBezTo>
                  <a:cubicBezTo>
                    <a:pt x="34" y="34"/>
                    <a:pt x="34" y="34"/>
                    <a:pt x="34" y="34"/>
                  </a:cubicBezTo>
                  <a:cubicBezTo>
                    <a:pt x="34" y="37"/>
                    <a:pt x="36" y="39"/>
                    <a:pt x="39" y="39"/>
                  </a:cubicBezTo>
                  <a:cubicBezTo>
                    <a:pt x="41" y="39"/>
                    <a:pt x="43" y="37"/>
                    <a:pt x="43" y="34"/>
                  </a:cubicBezTo>
                  <a:cubicBezTo>
                    <a:pt x="43" y="16"/>
                    <a:pt x="43" y="16"/>
                    <a:pt x="43" y="16"/>
                  </a:cubicBezTo>
                  <a:cubicBezTo>
                    <a:pt x="43" y="7"/>
                    <a:pt x="38" y="0"/>
                    <a:pt x="32" y="0"/>
                  </a:cubicBezTo>
                  <a:close/>
                </a:path>
              </a:pathLst>
            </a:custGeom>
            <a:solidFill>
              <a:srgbClr val="DB4326"/>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sp>
          <p:nvSpPr>
            <p:cNvPr id="84" name="Oval 117">
              <a:extLst>
                <a:ext uri="{FF2B5EF4-FFF2-40B4-BE49-F238E27FC236}">
                  <a16:creationId xmlns:a16="http://schemas.microsoft.com/office/drawing/2014/main" id="{BBAD8D90-68B8-7483-531A-F936053CE694}"/>
                </a:ext>
              </a:extLst>
            </p:cNvPr>
            <p:cNvSpPr>
              <a:spLocks noChangeAspect="1" noChangeArrowheads="1"/>
            </p:cNvSpPr>
            <p:nvPr/>
          </p:nvSpPr>
          <p:spPr bwMode="auto">
            <a:xfrm>
              <a:off x="1501133" y="3040138"/>
              <a:ext cx="121253" cy="117016"/>
            </a:xfrm>
            <a:prstGeom prst="ellipse">
              <a:avLst/>
            </a:prstGeom>
            <a:solidFill>
              <a:srgbClr val="DB4326"/>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grpSp>
      <p:grpSp>
        <p:nvGrpSpPr>
          <p:cNvPr id="57" name="Group 56">
            <a:extLst>
              <a:ext uri="{FF2B5EF4-FFF2-40B4-BE49-F238E27FC236}">
                <a16:creationId xmlns:a16="http://schemas.microsoft.com/office/drawing/2014/main" id="{3020604F-EC57-B8D8-348B-1C45120B76D4}"/>
              </a:ext>
              <a:ext uri="{C183D7F6-B498-43B3-948B-1728B52AA6E4}">
                <adec:decorative xmlns:adec="http://schemas.microsoft.com/office/drawing/2017/decorative" val="1"/>
              </a:ext>
            </a:extLst>
          </p:cNvPr>
          <p:cNvGrpSpPr/>
          <p:nvPr/>
        </p:nvGrpSpPr>
        <p:grpSpPr>
          <a:xfrm>
            <a:off x="435755" y="2275994"/>
            <a:ext cx="2215759" cy="3702989"/>
            <a:chOff x="435755" y="2275994"/>
            <a:chExt cx="2215759" cy="3702989"/>
          </a:xfrm>
        </p:grpSpPr>
        <p:sp>
          <p:nvSpPr>
            <p:cNvPr id="81" name="Oval 80">
              <a:extLst>
                <a:ext uri="{FF2B5EF4-FFF2-40B4-BE49-F238E27FC236}">
                  <a16:creationId xmlns:a16="http://schemas.microsoft.com/office/drawing/2014/main" id="{2F644AB6-2AB6-3C97-3A90-7E9241F6270B}"/>
                </a:ext>
              </a:extLst>
            </p:cNvPr>
            <p:cNvSpPr>
              <a:spLocks noChangeAspect="1" noChangeArrowheads="1"/>
            </p:cNvSpPr>
            <p:nvPr/>
          </p:nvSpPr>
          <p:spPr bwMode="auto">
            <a:xfrm>
              <a:off x="1976913" y="3049294"/>
              <a:ext cx="121252" cy="117016"/>
            </a:xfrm>
            <a:prstGeom prst="ellipse">
              <a:avLst/>
            </a:prstGeom>
            <a:solidFill>
              <a:srgbClr val="093A5F"/>
            </a:solidFill>
            <a:ln>
              <a:noFill/>
            </a:ln>
          </p:spPr>
          <p:txBody>
            <a:bodyPr vert="horz" wrap="square" lIns="91440" tIns="45720" rIns="91440" bIns="45720" numCol="1" anchor="t" anchorCtr="0" compatLnSpc="1">
              <a:prstTxWarp prst="textNoShape">
                <a:avLst/>
              </a:prstTxWarp>
            </a:bodyPr>
            <a:lstStyle/>
            <a:p>
              <a:endParaRPr lang="ru-RU"/>
            </a:p>
          </p:txBody>
        </p:sp>
        <p:sp>
          <p:nvSpPr>
            <p:cNvPr id="82" name="Freeform 81">
              <a:extLst>
                <a:ext uri="{FF2B5EF4-FFF2-40B4-BE49-F238E27FC236}">
                  <a16:creationId xmlns:a16="http://schemas.microsoft.com/office/drawing/2014/main" id="{2F58D63C-3CE3-870D-9A16-824BFDBC115C}"/>
                </a:ext>
              </a:extLst>
            </p:cNvPr>
            <p:cNvSpPr>
              <a:spLocks noChangeAspect="1"/>
            </p:cNvSpPr>
            <p:nvPr/>
          </p:nvSpPr>
          <p:spPr bwMode="auto">
            <a:xfrm>
              <a:off x="1863749" y="3195626"/>
              <a:ext cx="336815" cy="462872"/>
            </a:xfrm>
            <a:custGeom>
              <a:avLst/>
              <a:gdLst>
                <a:gd name="T0" fmla="*/ 52 w 53"/>
                <a:gd name="T1" fmla="*/ 25 h 75"/>
                <a:gd name="T2" fmla="*/ 48 w 53"/>
                <a:gd name="T3" fmla="*/ 12 h 75"/>
                <a:gd name="T4" fmla="*/ 48 w 53"/>
                <a:gd name="T5" fmla="*/ 12 h 75"/>
                <a:gd name="T6" fmla="*/ 43 w 53"/>
                <a:gd name="T7" fmla="*/ 4 h 75"/>
                <a:gd name="T8" fmla="*/ 35 w 53"/>
                <a:gd name="T9" fmla="*/ 0 h 75"/>
                <a:gd name="T10" fmla="*/ 32 w 53"/>
                <a:gd name="T11" fmla="*/ 0 h 75"/>
                <a:gd name="T12" fmla="*/ 21 w 53"/>
                <a:gd name="T13" fmla="*/ 0 h 75"/>
                <a:gd name="T14" fmla="*/ 18 w 53"/>
                <a:gd name="T15" fmla="*/ 0 h 75"/>
                <a:gd name="T16" fmla="*/ 10 w 53"/>
                <a:gd name="T17" fmla="*/ 4 h 75"/>
                <a:gd name="T18" fmla="*/ 5 w 53"/>
                <a:gd name="T19" fmla="*/ 12 h 75"/>
                <a:gd name="T20" fmla="*/ 5 w 53"/>
                <a:gd name="T21" fmla="*/ 12 h 75"/>
                <a:gd name="T22" fmla="*/ 1 w 53"/>
                <a:gd name="T23" fmla="*/ 25 h 75"/>
                <a:gd name="T24" fmla="*/ 4 w 53"/>
                <a:gd name="T25" fmla="*/ 31 h 75"/>
                <a:gd name="T26" fmla="*/ 5 w 53"/>
                <a:gd name="T27" fmla="*/ 31 h 75"/>
                <a:gd name="T28" fmla="*/ 9 w 53"/>
                <a:gd name="T29" fmla="*/ 28 h 75"/>
                <a:gd name="T30" fmla="*/ 14 w 53"/>
                <a:gd name="T31" fmla="*/ 12 h 75"/>
                <a:gd name="T32" fmla="*/ 16 w 53"/>
                <a:gd name="T33" fmla="*/ 12 h 75"/>
                <a:gd name="T34" fmla="*/ 11 w 53"/>
                <a:gd name="T35" fmla="*/ 39 h 75"/>
                <a:gd name="T36" fmla="*/ 16 w 53"/>
                <a:gd name="T37" fmla="*/ 39 h 75"/>
                <a:gd name="T38" fmla="*/ 16 w 53"/>
                <a:gd name="T39" fmla="*/ 71 h 75"/>
                <a:gd name="T40" fmla="*/ 20 w 53"/>
                <a:gd name="T41" fmla="*/ 75 h 75"/>
                <a:gd name="T42" fmla="*/ 25 w 53"/>
                <a:gd name="T43" fmla="*/ 71 h 75"/>
                <a:gd name="T44" fmla="*/ 25 w 53"/>
                <a:gd name="T45" fmla="*/ 39 h 75"/>
                <a:gd name="T46" fmla="*/ 28 w 53"/>
                <a:gd name="T47" fmla="*/ 39 h 75"/>
                <a:gd name="T48" fmla="*/ 28 w 53"/>
                <a:gd name="T49" fmla="*/ 71 h 75"/>
                <a:gd name="T50" fmla="*/ 33 w 53"/>
                <a:gd name="T51" fmla="*/ 75 h 75"/>
                <a:gd name="T52" fmla="*/ 37 w 53"/>
                <a:gd name="T53" fmla="*/ 71 h 75"/>
                <a:gd name="T54" fmla="*/ 37 w 53"/>
                <a:gd name="T55" fmla="*/ 39 h 75"/>
                <a:gd name="T56" fmla="*/ 42 w 53"/>
                <a:gd name="T57" fmla="*/ 39 h 75"/>
                <a:gd name="T58" fmla="*/ 37 w 53"/>
                <a:gd name="T59" fmla="*/ 12 h 75"/>
                <a:gd name="T60" fmla="*/ 39 w 53"/>
                <a:gd name="T61" fmla="*/ 12 h 75"/>
                <a:gd name="T62" fmla="*/ 44 w 53"/>
                <a:gd name="T63" fmla="*/ 28 h 75"/>
                <a:gd name="T64" fmla="*/ 48 w 53"/>
                <a:gd name="T65" fmla="*/ 31 h 75"/>
                <a:gd name="T66" fmla="*/ 49 w 53"/>
                <a:gd name="T67" fmla="*/ 31 h 75"/>
                <a:gd name="T68" fmla="*/ 52 w 53"/>
                <a:gd name="T69" fmla="*/ 2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3" h="75">
                  <a:moveTo>
                    <a:pt x="52" y="25"/>
                  </a:moveTo>
                  <a:cubicBezTo>
                    <a:pt x="48" y="12"/>
                    <a:pt x="48" y="12"/>
                    <a:pt x="48" y="12"/>
                  </a:cubicBezTo>
                  <a:cubicBezTo>
                    <a:pt x="48" y="12"/>
                    <a:pt x="48" y="12"/>
                    <a:pt x="48" y="12"/>
                  </a:cubicBezTo>
                  <a:cubicBezTo>
                    <a:pt x="47" y="9"/>
                    <a:pt x="45" y="6"/>
                    <a:pt x="43" y="4"/>
                  </a:cubicBezTo>
                  <a:cubicBezTo>
                    <a:pt x="41" y="2"/>
                    <a:pt x="38" y="1"/>
                    <a:pt x="35" y="0"/>
                  </a:cubicBezTo>
                  <a:cubicBezTo>
                    <a:pt x="34" y="0"/>
                    <a:pt x="33" y="0"/>
                    <a:pt x="32" y="0"/>
                  </a:cubicBezTo>
                  <a:cubicBezTo>
                    <a:pt x="21" y="0"/>
                    <a:pt x="21" y="0"/>
                    <a:pt x="21" y="0"/>
                  </a:cubicBezTo>
                  <a:cubicBezTo>
                    <a:pt x="20" y="0"/>
                    <a:pt x="19" y="0"/>
                    <a:pt x="18" y="0"/>
                  </a:cubicBezTo>
                  <a:cubicBezTo>
                    <a:pt x="15" y="1"/>
                    <a:pt x="12" y="2"/>
                    <a:pt x="10" y="4"/>
                  </a:cubicBezTo>
                  <a:cubicBezTo>
                    <a:pt x="8" y="6"/>
                    <a:pt x="6" y="9"/>
                    <a:pt x="5" y="12"/>
                  </a:cubicBezTo>
                  <a:cubicBezTo>
                    <a:pt x="5" y="12"/>
                    <a:pt x="5" y="12"/>
                    <a:pt x="5" y="12"/>
                  </a:cubicBezTo>
                  <a:cubicBezTo>
                    <a:pt x="1" y="25"/>
                    <a:pt x="1" y="25"/>
                    <a:pt x="1" y="25"/>
                  </a:cubicBezTo>
                  <a:cubicBezTo>
                    <a:pt x="0" y="28"/>
                    <a:pt x="2" y="30"/>
                    <a:pt x="4" y="31"/>
                  </a:cubicBezTo>
                  <a:cubicBezTo>
                    <a:pt x="4" y="31"/>
                    <a:pt x="5" y="31"/>
                    <a:pt x="5" y="31"/>
                  </a:cubicBezTo>
                  <a:cubicBezTo>
                    <a:pt x="7" y="31"/>
                    <a:pt x="9" y="30"/>
                    <a:pt x="9" y="28"/>
                  </a:cubicBezTo>
                  <a:cubicBezTo>
                    <a:pt x="14" y="12"/>
                    <a:pt x="14" y="12"/>
                    <a:pt x="14" y="12"/>
                  </a:cubicBezTo>
                  <a:cubicBezTo>
                    <a:pt x="15" y="12"/>
                    <a:pt x="15" y="12"/>
                    <a:pt x="16" y="12"/>
                  </a:cubicBezTo>
                  <a:cubicBezTo>
                    <a:pt x="11" y="39"/>
                    <a:pt x="11" y="39"/>
                    <a:pt x="11" y="39"/>
                  </a:cubicBezTo>
                  <a:cubicBezTo>
                    <a:pt x="16" y="39"/>
                    <a:pt x="16" y="39"/>
                    <a:pt x="16" y="39"/>
                  </a:cubicBezTo>
                  <a:cubicBezTo>
                    <a:pt x="16" y="71"/>
                    <a:pt x="16" y="71"/>
                    <a:pt x="16" y="71"/>
                  </a:cubicBezTo>
                  <a:cubicBezTo>
                    <a:pt x="16" y="73"/>
                    <a:pt x="18" y="75"/>
                    <a:pt x="20" y="75"/>
                  </a:cubicBezTo>
                  <a:cubicBezTo>
                    <a:pt x="23" y="75"/>
                    <a:pt x="25" y="73"/>
                    <a:pt x="25" y="71"/>
                  </a:cubicBezTo>
                  <a:cubicBezTo>
                    <a:pt x="25" y="39"/>
                    <a:pt x="25" y="39"/>
                    <a:pt x="25" y="39"/>
                  </a:cubicBezTo>
                  <a:cubicBezTo>
                    <a:pt x="28" y="39"/>
                    <a:pt x="28" y="39"/>
                    <a:pt x="28" y="39"/>
                  </a:cubicBezTo>
                  <a:cubicBezTo>
                    <a:pt x="28" y="71"/>
                    <a:pt x="28" y="71"/>
                    <a:pt x="28" y="71"/>
                  </a:cubicBezTo>
                  <a:cubicBezTo>
                    <a:pt x="28" y="73"/>
                    <a:pt x="30" y="75"/>
                    <a:pt x="33" y="75"/>
                  </a:cubicBezTo>
                  <a:cubicBezTo>
                    <a:pt x="35" y="75"/>
                    <a:pt x="37" y="73"/>
                    <a:pt x="37" y="71"/>
                  </a:cubicBezTo>
                  <a:cubicBezTo>
                    <a:pt x="37" y="39"/>
                    <a:pt x="37" y="39"/>
                    <a:pt x="37" y="39"/>
                  </a:cubicBezTo>
                  <a:cubicBezTo>
                    <a:pt x="42" y="39"/>
                    <a:pt x="42" y="39"/>
                    <a:pt x="42" y="39"/>
                  </a:cubicBezTo>
                  <a:cubicBezTo>
                    <a:pt x="37" y="12"/>
                    <a:pt x="37" y="12"/>
                    <a:pt x="37" y="12"/>
                  </a:cubicBezTo>
                  <a:cubicBezTo>
                    <a:pt x="38" y="12"/>
                    <a:pt x="38" y="12"/>
                    <a:pt x="39" y="12"/>
                  </a:cubicBezTo>
                  <a:cubicBezTo>
                    <a:pt x="44" y="28"/>
                    <a:pt x="44" y="28"/>
                    <a:pt x="44" y="28"/>
                  </a:cubicBezTo>
                  <a:cubicBezTo>
                    <a:pt x="44" y="30"/>
                    <a:pt x="46" y="31"/>
                    <a:pt x="48" y="31"/>
                  </a:cubicBezTo>
                  <a:cubicBezTo>
                    <a:pt x="48" y="31"/>
                    <a:pt x="49" y="31"/>
                    <a:pt x="49" y="31"/>
                  </a:cubicBezTo>
                  <a:cubicBezTo>
                    <a:pt x="51" y="30"/>
                    <a:pt x="53" y="28"/>
                    <a:pt x="52" y="25"/>
                  </a:cubicBezTo>
                  <a:close/>
                </a:path>
              </a:pathLst>
            </a:custGeom>
            <a:solidFill>
              <a:srgbClr val="093A5F"/>
            </a:solidFill>
            <a:ln>
              <a:noFill/>
            </a:ln>
          </p:spPr>
          <p:txBody>
            <a:bodyPr vert="horz" wrap="square" lIns="91440" tIns="45720" rIns="91440" bIns="45720" numCol="1" anchor="t" anchorCtr="0" compatLnSpc="1">
              <a:prstTxWarp prst="textNoShape">
                <a:avLst/>
              </a:prstTxWarp>
            </a:bodyPr>
            <a:lstStyle/>
            <a:p>
              <a:endParaRPr lang="ru-RU" dirty="0"/>
            </a:p>
          </p:txBody>
        </p:sp>
        <p:sp>
          <p:nvSpPr>
            <p:cNvPr id="54" name="Oval 53">
              <a:extLst>
                <a:ext uri="{FF2B5EF4-FFF2-40B4-BE49-F238E27FC236}">
                  <a16:creationId xmlns:a16="http://schemas.microsoft.com/office/drawing/2014/main" id="{621BC0DD-424A-4C74-BDFE-296D2BA7562C}"/>
                </a:ext>
              </a:extLst>
            </p:cNvPr>
            <p:cNvSpPr>
              <a:spLocks noChangeAspect="1" noChangeArrowheads="1"/>
            </p:cNvSpPr>
            <p:nvPr/>
          </p:nvSpPr>
          <p:spPr bwMode="auto">
            <a:xfrm>
              <a:off x="984285" y="2285150"/>
              <a:ext cx="121252" cy="117016"/>
            </a:xfrm>
            <a:prstGeom prst="ellipse">
              <a:avLst/>
            </a:prstGeom>
            <a:solidFill>
              <a:srgbClr val="093A5F"/>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sp>
          <p:nvSpPr>
            <p:cNvPr id="55" name="Freeform 54">
              <a:extLst>
                <a:ext uri="{FF2B5EF4-FFF2-40B4-BE49-F238E27FC236}">
                  <a16:creationId xmlns:a16="http://schemas.microsoft.com/office/drawing/2014/main" id="{856ABA35-413C-F6E8-579B-A264F686BC44}"/>
                </a:ext>
              </a:extLst>
            </p:cNvPr>
            <p:cNvSpPr>
              <a:spLocks noChangeAspect="1"/>
            </p:cNvSpPr>
            <p:nvPr/>
          </p:nvSpPr>
          <p:spPr bwMode="auto">
            <a:xfrm>
              <a:off x="871121" y="2427169"/>
              <a:ext cx="336815" cy="462872"/>
            </a:xfrm>
            <a:custGeom>
              <a:avLst/>
              <a:gdLst>
                <a:gd name="T0" fmla="*/ 52 w 53"/>
                <a:gd name="T1" fmla="*/ 25 h 75"/>
                <a:gd name="T2" fmla="*/ 48 w 53"/>
                <a:gd name="T3" fmla="*/ 12 h 75"/>
                <a:gd name="T4" fmla="*/ 48 w 53"/>
                <a:gd name="T5" fmla="*/ 12 h 75"/>
                <a:gd name="T6" fmla="*/ 43 w 53"/>
                <a:gd name="T7" fmla="*/ 4 h 75"/>
                <a:gd name="T8" fmla="*/ 35 w 53"/>
                <a:gd name="T9" fmla="*/ 0 h 75"/>
                <a:gd name="T10" fmla="*/ 32 w 53"/>
                <a:gd name="T11" fmla="*/ 0 h 75"/>
                <a:gd name="T12" fmla="*/ 21 w 53"/>
                <a:gd name="T13" fmla="*/ 0 h 75"/>
                <a:gd name="T14" fmla="*/ 18 w 53"/>
                <a:gd name="T15" fmla="*/ 0 h 75"/>
                <a:gd name="T16" fmla="*/ 10 w 53"/>
                <a:gd name="T17" fmla="*/ 4 h 75"/>
                <a:gd name="T18" fmla="*/ 5 w 53"/>
                <a:gd name="T19" fmla="*/ 12 h 75"/>
                <a:gd name="T20" fmla="*/ 5 w 53"/>
                <a:gd name="T21" fmla="*/ 12 h 75"/>
                <a:gd name="T22" fmla="*/ 1 w 53"/>
                <a:gd name="T23" fmla="*/ 25 h 75"/>
                <a:gd name="T24" fmla="*/ 4 w 53"/>
                <a:gd name="T25" fmla="*/ 31 h 75"/>
                <a:gd name="T26" fmla="*/ 5 w 53"/>
                <a:gd name="T27" fmla="*/ 31 h 75"/>
                <a:gd name="T28" fmla="*/ 9 w 53"/>
                <a:gd name="T29" fmla="*/ 28 h 75"/>
                <a:gd name="T30" fmla="*/ 14 w 53"/>
                <a:gd name="T31" fmla="*/ 12 h 75"/>
                <a:gd name="T32" fmla="*/ 16 w 53"/>
                <a:gd name="T33" fmla="*/ 12 h 75"/>
                <a:gd name="T34" fmla="*/ 11 w 53"/>
                <a:gd name="T35" fmla="*/ 39 h 75"/>
                <a:gd name="T36" fmla="*/ 16 w 53"/>
                <a:gd name="T37" fmla="*/ 39 h 75"/>
                <a:gd name="T38" fmla="*/ 16 w 53"/>
                <a:gd name="T39" fmla="*/ 71 h 75"/>
                <a:gd name="T40" fmla="*/ 20 w 53"/>
                <a:gd name="T41" fmla="*/ 75 h 75"/>
                <a:gd name="T42" fmla="*/ 25 w 53"/>
                <a:gd name="T43" fmla="*/ 71 h 75"/>
                <a:gd name="T44" fmla="*/ 25 w 53"/>
                <a:gd name="T45" fmla="*/ 39 h 75"/>
                <a:gd name="T46" fmla="*/ 28 w 53"/>
                <a:gd name="T47" fmla="*/ 39 h 75"/>
                <a:gd name="T48" fmla="*/ 28 w 53"/>
                <a:gd name="T49" fmla="*/ 71 h 75"/>
                <a:gd name="T50" fmla="*/ 33 w 53"/>
                <a:gd name="T51" fmla="*/ 75 h 75"/>
                <a:gd name="T52" fmla="*/ 37 w 53"/>
                <a:gd name="T53" fmla="*/ 71 h 75"/>
                <a:gd name="T54" fmla="*/ 37 w 53"/>
                <a:gd name="T55" fmla="*/ 39 h 75"/>
                <a:gd name="T56" fmla="*/ 42 w 53"/>
                <a:gd name="T57" fmla="*/ 39 h 75"/>
                <a:gd name="T58" fmla="*/ 37 w 53"/>
                <a:gd name="T59" fmla="*/ 12 h 75"/>
                <a:gd name="T60" fmla="*/ 39 w 53"/>
                <a:gd name="T61" fmla="*/ 12 h 75"/>
                <a:gd name="T62" fmla="*/ 44 w 53"/>
                <a:gd name="T63" fmla="*/ 28 h 75"/>
                <a:gd name="T64" fmla="*/ 48 w 53"/>
                <a:gd name="T65" fmla="*/ 31 h 75"/>
                <a:gd name="T66" fmla="*/ 49 w 53"/>
                <a:gd name="T67" fmla="*/ 31 h 75"/>
                <a:gd name="T68" fmla="*/ 52 w 53"/>
                <a:gd name="T69" fmla="*/ 2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3" h="75">
                  <a:moveTo>
                    <a:pt x="52" y="25"/>
                  </a:moveTo>
                  <a:cubicBezTo>
                    <a:pt x="48" y="12"/>
                    <a:pt x="48" y="12"/>
                    <a:pt x="48" y="12"/>
                  </a:cubicBezTo>
                  <a:cubicBezTo>
                    <a:pt x="48" y="12"/>
                    <a:pt x="48" y="12"/>
                    <a:pt x="48" y="12"/>
                  </a:cubicBezTo>
                  <a:cubicBezTo>
                    <a:pt x="47" y="9"/>
                    <a:pt x="45" y="6"/>
                    <a:pt x="43" y="4"/>
                  </a:cubicBezTo>
                  <a:cubicBezTo>
                    <a:pt x="41" y="2"/>
                    <a:pt x="38" y="1"/>
                    <a:pt x="35" y="0"/>
                  </a:cubicBezTo>
                  <a:cubicBezTo>
                    <a:pt x="34" y="0"/>
                    <a:pt x="33" y="0"/>
                    <a:pt x="32" y="0"/>
                  </a:cubicBezTo>
                  <a:cubicBezTo>
                    <a:pt x="21" y="0"/>
                    <a:pt x="21" y="0"/>
                    <a:pt x="21" y="0"/>
                  </a:cubicBezTo>
                  <a:cubicBezTo>
                    <a:pt x="20" y="0"/>
                    <a:pt x="19" y="0"/>
                    <a:pt x="18" y="0"/>
                  </a:cubicBezTo>
                  <a:cubicBezTo>
                    <a:pt x="15" y="1"/>
                    <a:pt x="12" y="2"/>
                    <a:pt x="10" y="4"/>
                  </a:cubicBezTo>
                  <a:cubicBezTo>
                    <a:pt x="8" y="6"/>
                    <a:pt x="6" y="9"/>
                    <a:pt x="5" y="12"/>
                  </a:cubicBezTo>
                  <a:cubicBezTo>
                    <a:pt x="5" y="12"/>
                    <a:pt x="5" y="12"/>
                    <a:pt x="5" y="12"/>
                  </a:cubicBezTo>
                  <a:cubicBezTo>
                    <a:pt x="1" y="25"/>
                    <a:pt x="1" y="25"/>
                    <a:pt x="1" y="25"/>
                  </a:cubicBezTo>
                  <a:cubicBezTo>
                    <a:pt x="0" y="28"/>
                    <a:pt x="2" y="30"/>
                    <a:pt x="4" y="31"/>
                  </a:cubicBezTo>
                  <a:cubicBezTo>
                    <a:pt x="4" y="31"/>
                    <a:pt x="5" y="31"/>
                    <a:pt x="5" y="31"/>
                  </a:cubicBezTo>
                  <a:cubicBezTo>
                    <a:pt x="7" y="31"/>
                    <a:pt x="9" y="30"/>
                    <a:pt x="9" y="28"/>
                  </a:cubicBezTo>
                  <a:cubicBezTo>
                    <a:pt x="14" y="12"/>
                    <a:pt x="14" y="12"/>
                    <a:pt x="14" y="12"/>
                  </a:cubicBezTo>
                  <a:cubicBezTo>
                    <a:pt x="15" y="12"/>
                    <a:pt x="15" y="12"/>
                    <a:pt x="16" y="12"/>
                  </a:cubicBezTo>
                  <a:cubicBezTo>
                    <a:pt x="11" y="39"/>
                    <a:pt x="11" y="39"/>
                    <a:pt x="11" y="39"/>
                  </a:cubicBezTo>
                  <a:cubicBezTo>
                    <a:pt x="16" y="39"/>
                    <a:pt x="16" y="39"/>
                    <a:pt x="16" y="39"/>
                  </a:cubicBezTo>
                  <a:cubicBezTo>
                    <a:pt x="16" y="71"/>
                    <a:pt x="16" y="71"/>
                    <a:pt x="16" y="71"/>
                  </a:cubicBezTo>
                  <a:cubicBezTo>
                    <a:pt x="16" y="73"/>
                    <a:pt x="18" y="75"/>
                    <a:pt x="20" y="75"/>
                  </a:cubicBezTo>
                  <a:cubicBezTo>
                    <a:pt x="23" y="75"/>
                    <a:pt x="25" y="73"/>
                    <a:pt x="25" y="71"/>
                  </a:cubicBezTo>
                  <a:cubicBezTo>
                    <a:pt x="25" y="39"/>
                    <a:pt x="25" y="39"/>
                    <a:pt x="25" y="39"/>
                  </a:cubicBezTo>
                  <a:cubicBezTo>
                    <a:pt x="28" y="39"/>
                    <a:pt x="28" y="39"/>
                    <a:pt x="28" y="39"/>
                  </a:cubicBezTo>
                  <a:cubicBezTo>
                    <a:pt x="28" y="71"/>
                    <a:pt x="28" y="71"/>
                    <a:pt x="28" y="71"/>
                  </a:cubicBezTo>
                  <a:cubicBezTo>
                    <a:pt x="28" y="73"/>
                    <a:pt x="30" y="75"/>
                    <a:pt x="33" y="75"/>
                  </a:cubicBezTo>
                  <a:cubicBezTo>
                    <a:pt x="35" y="75"/>
                    <a:pt x="37" y="73"/>
                    <a:pt x="37" y="71"/>
                  </a:cubicBezTo>
                  <a:cubicBezTo>
                    <a:pt x="37" y="39"/>
                    <a:pt x="37" y="39"/>
                    <a:pt x="37" y="39"/>
                  </a:cubicBezTo>
                  <a:cubicBezTo>
                    <a:pt x="42" y="39"/>
                    <a:pt x="42" y="39"/>
                    <a:pt x="42" y="39"/>
                  </a:cubicBezTo>
                  <a:cubicBezTo>
                    <a:pt x="37" y="12"/>
                    <a:pt x="37" y="12"/>
                    <a:pt x="37" y="12"/>
                  </a:cubicBezTo>
                  <a:cubicBezTo>
                    <a:pt x="38" y="12"/>
                    <a:pt x="38" y="12"/>
                    <a:pt x="39" y="12"/>
                  </a:cubicBezTo>
                  <a:cubicBezTo>
                    <a:pt x="44" y="28"/>
                    <a:pt x="44" y="28"/>
                    <a:pt x="44" y="28"/>
                  </a:cubicBezTo>
                  <a:cubicBezTo>
                    <a:pt x="44" y="30"/>
                    <a:pt x="46" y="31"/>
                    <a:pt x="48" y="31"/>
                  </a:cubicBezTo>
                  <a:cubicBezTo>
                    <a:pt x="48" y="31"/>
                    <a:pt x="49" y="31"/>
                    <a:pt x="49" y="31"/>
                  </a:cubicBezTo>
                  <a:cubicBezTo>
                    <a:pt x="51" y="30"/>
                    <a:pt x="53" y="28"/>
                    <a:pt x="52" y="25"/>
                  </a:cubicBezTo>
                  <a:close/>
                </a:path>
              </a:pathLst>
            </a:custGeom>
            <a:solidFill>
              <a:srgbClr val="093A5F"/>
            </a:solidFill>
            <a:ln>
              <a:noFill/>
            </a:ln>
          </p:spPr>
          <p:txBody>
            <a:bodyPr vert="horz" wrap="square" lIns="91440" tIns="45720" rIns="91440" bIns="45720" numCol="1" anchor="t" anchorCtr="0" compatLnSpc="1">
              <a:prstTxWarp prst="textNoShape">
                <a:avLst/>
              </a:prstTxWarp>
            </a:bodyPr>
            <a:lstStyle/>
            <a:p>
              <a:endParaRPr lang="ru-RU" dirty="0">
                <a:solidFill>
                  <a:srgbClr val="093A5F"/>
                </a:solidFill>
              </a:endParaRPr>
            </a:p>
          </p:txBody>
        </p:sp>
        <p:sp>
          <p:nvSpPr>
            <p:cNvPr id="59" name="Freeform 118">
              <a:extLst>
                <a:ext uri="{FF2B5EF4-FFF2-40B4-BE49-F238E27FC236}">
                  <a16:creationId xmlns:a16="http://schemas.microsoft.com/office/drawing/2014/main" id="{642F4486-4364-F29D-C434-22FF479BA3DD}"/>
                </a:ext>
              </a:extLst>
            </p:cNvPr>
            <p:cNvSpPr>
              <a:spLocks noChangeAspect="1"/>
            </p:cNvSpPr>
            <p:nvPr/>
          </p:nvSpPr>
          <p:spPr bwMode="auto">
            <a:xfrm>
              <a:off x="435755" y="2427748"/>
              <a:ext cx="272148" cy="462872"/>
            </a:xfrm>
            <a:custGeom>
              <a:avLst/>
              <a:gdLst>
                <a:gd name="T0" fmla="*/ 32 w 43"/>
                <a:gd name="T1" fmla="*/ 0 h 75"/>
                <a:gd name="T2" fmla="*/ 32 w 43"/>
                <a:gd name="T3" fmla="*/ 0 h 75"/>
                <a:gd name="T4" fmla="*/ 11 w 43"/>
                <a:gd name="T5" fmla="*/ 0 h 75"/>
                <a:gd name="T6" fmla="*/ 11 w 43"/>
                <a:gd name="T7" fmla="*/ 0 h 75"/>
                <a:gd name="T8" fmla="*/ 0 w 43"/>
                <a:gd name="T9" fmla="*/ 16 h 75"/>
                <a:gd name="T10" fmla="*/ 0 w 43"/>
                <a:gd name="T11" fmla="*/ 34 h 75"/>
                <a:gd name="T12" fmla="*/ 4 w 43"/>
                <a:gd name="T13" fmla="*/ 39 h 75"/>
                <a:gd name="T14" fmla="*/ 9 w 43"/>
                <a:gd name="T15" fmla="*/ 34 h 75"/>
                <a:gd name="T16" fmla="*/ 9 w 43"/>
                <a:gd name="T17" fmla="*/ 12 h 75"/>
                <a:gd name="T18" fmla="*/ 11 w 43"/>
                <a:gd name="T19" fmla="*/ 12 h 75"/>
                <a:gd name="T20" fmla="*/ 11 w 43"/>
                <a:gd name="T21" fmla="*/ 36 h 75"/>
                <a:gd name="T22" fmla="*/ 11 w 43"/>
                <a:gd name="T23" fmla="*/ 39 h 75"/>
                <a:gd name="T24" fmla="*/ 11 w 43"/>
                <a:gd name="T25" fmla="*/ 71 h 75"/>
                <a:gd name="T26" fmla="*/ 15 w 43"/>
                <a:gd name="T27" fmla="*/ 75 h 75"/>
                <a:gd name="T28" fmla="*/ 20 w 43"/>
                <a:gd name="T29" fmla="*/ 71 h 75"/>
                <a:gd name="T30" fmla="*/ 20 w 43"/>
                <a:gd name="T31" fmla="*/ 39 h 75"/>
                <a:gd name="T32" fmla="*/ 23 w 43"/>
                <a:gd name="T33" fmla="*/ 39 h 75"/>
                <a:gd name="T34" fmla="*/ 23 w 43"/>
                <a:gd name="T35" fmla="*/ 71 h 75"/>
                <a:gd name="T36" fmla="*/ 28 w 43"/>
                <a:gd name="T37" fmla="*/ 75 h 75"/>
                <a:gd name="T38" fmla="*/ 32 w 43"/>
                <a:gd name="T39" fmla="*/ 71 h 75"/>
                <a:gd name="T40" fmla="*/ 32 w 43"/>
                <a:gd name="T41" fmla="*/ 39 h 75"/>
                <a:gd name="T42" fmla="*/ 32 w 43"/>
                <a:gd name="T43" fmla="*/ 36 h 75"/>
                <a:gd name="T44" fmla="*/ 32 w 43"/>
                <a:gd name="T45" fmla="*/ 12 h 75"/>
                <a:gd name="T46" fmla="*/ 34 w 43"/>
                <a:gd name="T47" fmla="*/ 12 h 75"/>
                <a:gd name="T48" fmla="*/ 34 w 43"/>
                <a:gd name="T49" fmla="*/ 34 h 75"/>
                <a:gd name="T50" fmla="*/ 39 w 43"/>
                <a:gd name="T51" fmla="*/ 39 h 75"/>
                <a:gd name="T52" fmla="*/ 43 w 43"/>
                <a:gd name="T53" fmla="*/ 34 h 75"/>
                <a:gd name="T54" fmla="*/ 43 w 43"/>
                <a:gd name="T55" fmla="*/ 16 h 75"/>
                <a:gd name="T56" fmla="*/ 32 w 43"/>
                <a:gd name="T5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 h="75">
                  <a:moveTo>
                    <a:pt x="32" y="0"/>
                  </a:moveTo>
                  <a:cubicBezTo>
                    <a:pt x="32" y="0"/>
                    <a:pt x="32" y="0"/>
                    <a:pt x="32" y="0"/>
                  </a:cubicBezTo>
                  <a:cubicBezTo>
                    <a:pt x="11" y="0"/>
                    <a:pt x="11" y="0"/>
                    <a:pt x="11" y="0"/>
                  </a:cubicBezTo>
                  <a:cubicBezTo>
                    <a:pt x="11" y="0"/>
                    <a:pt x="11" y="0"/>
                    <a:pt x="11" y="0"/>
                  </a:cubicBezTo>
                  <a:cubicBezTo>
                    <a:pt x="5" y="0"/>
                    <a:pt x="0" y="7"/>
                    <a:pt x="0" y="16"/>
                  </a:cubicBezTo>
                  <a:cubicBezTo>
                    <a:pt x="0" y="34"/>
                    <a:pt x="0" y="34"/>
                    <a:pt x="0" y="34"/>
                  </a:cubicBezTo>
                  <a:cubicBezTo>
                    <a:pt x="0" y="37"/>
                    <a:pt x="2" y="39"/>
                    <a:pt x="4" y="39"/>
                  </a:cubicBezTo>
                  <a:cubicBezTo>
                    <a:pt x="7" y="39"/>
                    <a:pt x="9" y="37"/>
                    <a:pt x="9" y="34"/>
                  </a:cubicBezTo>
                  <a:cubicBezTo>
                    <a:pt x="9" y="12"/>
                    <a:pt x="9" y="12"/>
                    <a:pt x="9" y="12"/>
                  </a:cubicBezTo>
                  <a:cubicBezTo>
                    <a:pt x="11" y="12"/>
                    <a:pt x="11" y="12"/>
                    <a:pt x="11" y="12"/>
                  </a:cubicBezTo>
                  <a:cubicBezTo>
                    <a:pt x="11" y="36"/>
                    <a:pt x="11" y="36"/>
                    <a:pt x="11" y="36"/>
                  </a:cubicBezTo>
                  <a:cubicBezTo>
                    <a:pt x="11" y="39"/>
                    <a:pt x="11" y="39"/>
                    <a:pt x="11" y="39"/>
                  </a:cubicBezTo>
                  <a:cubicBezTo>
                    <a:pt x="11" y="71"/>
                    <a:pt x="11" y="71"/>
                    <a:pt x="11" y="71"/>
                  </a:cubicBezTo>
                  <a:cubicBezTo>
                    <a:pt x="11" y="73"/>
                    <a:pt x="13" y="75"/>
                    <a:pt x="15" y="75"/>
                  </a:cubicBezTo>
                  <a:cubicBezTo>
                    <a:pt x="18" y="75"/>
                    <a:pt x="20" y="73"/>
                    <a:pt x="20" y="71"/>
                  </a:cubicBezTo>
                  <a:cubicBezTo>
                    <a:pt x="20" y="39"/>
                    <a:pt x="20" y="39"/>
                    <a:pt x="20" y="39"/>
                  </a:cubicBezTo>
                  <a:cubicBezTo>
                    <a:pt x="23" y="39"/>
                    <a:pt x="23" y="39"/>
                    <a:pt x="23" y="39"/>
                  </a:cubicBezTo>
                  <a:cubicBezTo>
                    <a:pt x="23" y="71"/>
                    <a:pt x="23" y="71"/>
                    <a:pt x="23" y="71"/>
                  </a:cubicBezTo>
                  <a:cubicBezTo>
                    <a:pt x="23" y="73"/>
                    <a:pt x="25" y="75"/>
                    <a:pt x="28" y="75"/>
                  </a:cubicBezTo>
                  <a:cubicBezTo>
                    <a:pt x="30" y="75"/>
                    <a:pt x="32" y="73"/>
                    <a:pt x="32" y="71"/>
                  </a:cubicBezTo>
                  <a:cubicBezTo>
                    <a:pt x="32" y="39"/>
                    <a:pt x="32" y="39"/>
                    <a:pt x="32" y="39"/>
                  </a:cubicBezTo>
                  <a:cubicBezTo>
                    <a:pt x="32" y="36"/>
                    <a:pt x="32" y="36"/>
                    <a:pt x="32" y="36"/>
                  </a:cubicBezTo>
                  <a:cubicBezTo>
                    <a:pt x="32" y="12"/>
                    <a:pt x="32" y="12"/>
                    <a:pt x="32" y="12"/>
                  </a:cubicBezTo>
                  <a:cubicBezTo>
                    <a:pt x="34" y="12"/>
                    <a:pt x="34" y="12"/>
                    <a:pt x="34" y="12"/>
                  </a:cubicBezTo>
                  <a:cubicBezTo>
                    <a:pt x="34" y="34"/>
                    <a:pt x="34" y="34"/>
                    <a:pt x="34" y="34"/>
                  </a:cubicBezTo>
                  <a:cubicBezTo>
                    <a:pt x="34" y="37"/>
                    <a:pt x="36" y="39"/>
                    <a:pt x="39" y="39"/>
                  </a:cubicBezTo>
                  <a:cubicBezTo>
                    <a:pt x="41" y="39"/>
                    <a:pt x="43" y="37"/>
                    <a:pt x="43" y="34"/>
                  </a:cubicBezTo>
                  <a:cubicBezTo>
                    <a:pt x="43" y="16"/>
                    <a:pt x="43" y="16"/>
                    <a:pt x="43" y="16"/>
                  </a:cubicBezTo>
                  <a:cubicBezTo>
                    <a:pt x="43" y="7"/>
                    <a:pt x="38" y="0"/>
                    <a:pt x="32" y="0"/>
                  </a:cubicBezTo>
                  <a:close/>
                </a:path>
              </a:pathLst>
            </a:custGeom>
            <a:solidFill>
              <a:srgbClr val="093A5F"/>
            </a:solidFill>
            <a:ln>
              <a:noFill/>
            </a:ln>
          </p:spPr>
          <p:txBody>
            <a:bodyPr vert="horz" wrap="square" lIns="91440" tIns="45720" rIns="91440" bIns="45720" numCol="1" anchor="t" anchorCtr="0" compatLnSpc="1">
              <a:prstTxWarp prst="textNoShape">
                <a:avLst/>
              </a:prstTxWarp>
            </a:bodyPr>
            <a:lstStyle/>
            <a:p>
              <a:endParaRPr lang="ru-RU" dirty="0">
                <a:solidFill>
                  <a:srgbClr val="093A5F"/>
                </a:solidFill>
              </a:endParaRPr>
            </a:p>
          </p:txBody>
        </p:sp>
        <p:sp>
          <p:nvSpPr>
            <p:cNvPr id="60" name="Oval 117">
              <a:extLst>
                <a:ext uri="{FF2B5EF4-FFF2-40B4-BE49-F238E27FC236}">
                  <a16:creationId xmlns:a16="http://schemas.microsoft.com/office/drawing/2014/main" id="{20E4B68E-243C-5FF7-9BE5-137E4D65DE25}"/>
                </a:ext>
              </a:extLst>
            </p:cNvPr>
            <p:cNvSpPr>
              <a:spLocks noChangeAspect="1" noChangeArrowheads="1"/>
            </p:cNvSpPr>
            <p:nvPr/>
          </p:nvSpPr>
          <p:spPr bwMode="auto">
            <a:xfrm>
              <a:off x="508505" y="2275994"/>
              <a:ext cx="121253" cy="117016"/>
            </a:xfrm>
            <a:prstGeom prst="ellipse">
              <a:avLst/>
            </a:prstGeom>
            <a:solidFill>
              <a:srgbClr val="093A5F"/>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sp>
          <p:nvSpPr>
            <p:cNvPr id="61" name="Oval 60">
              <a:extLst>
                <a:ext uri="{FF2B5EF4-FFF2-40B4-BE49-F238E27FC236}">
                  <a16:creationId xmlns:a16="http://schemas.microsoft.com/office/drawing/2014/main" id="{01EEAFF1-046D-B3FA-5B4E-4574373FE1FF}"/>
                </a:ext>
              </a:extLst>
            </p:cNvPr>
            <p:cNvSpPr>
              <a:spLocks noChangeAspect="1" noChangeArrowheads="1"/>
            </p:cNvSpPr>
            <p:nvPr/>
          </p:nvSpPr>
          <p:spPr bwMode="auto">
            <a:xfrm>
              <a:off x="1971837" y="2285150"/>
              <a:ext cx="121252" cy="117016"/>
            </a:xfrm>
            <a:prstGeom prst="ellipse">
              <a:avLst/>
            </a:prstGeom>
            <a:solidFill>
              <a:srgbClr val="093A5F"/>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sp>
          <p:nvSpPr>
            <p:cNvPr id="62" name="Freeform 61">
              <a:extLst>
                <a:ext uri="{FF2B5EF4-FFF2-40B4-BE49-F238E27FC236}">
                  <a16:creationId xmlns:a16="http://schemas.microsoft.com/office/drawing/2014/main" id="{718EE34D-86A3-0AD8-92D1-B01039487CE0}"/>
                </a:ext>
              </a:extLst>
            </p:cNvPr>
            <p:cNvSpPr>
              <a:spLocks noChangeAspect="1"/>
            </p:cNvSpPr>
            <p:nvPr/>
          </p:nvSpPr>
          <p:spPr bwMode="auto">
            <a:xfrm>
              <a:off x="1858673" y="2427169"/>
              <a:ext cx="336815" cy="462872"/>
            </a:xfrm>
            <a:custGeom>
              <a:avLst/>
              <a:gdLst>
                <a:gd name="T0" fmla="*/ 52 w 53"/>
                <a:gd name="T1" fmla="*/ 25 h 75"/>
                <a:gd name="T2" fmla="*/ 48 w 53"/>
                <a:gd name="T3" fmla="*/ 12 h 75"/>
                <a:gd name="T4" fmla="*/ 48 w 53"/>
                <a:gd name="T5" fmla="*/ 12 h 75"/>
                <a:gd name="T6" fmla="*/ 43 w 53"/>
                <a:gd name="T7" fmla="*/ 4 h 75"/>
                <a:gd name="T8" fmla="*/ 35 w 53"/>
                <a:gd name="T9" fmla="*/ 0 h 75"/>
                <a:gd name="T10" fmla="*/ 32 w 53"/>
                <a:gd name="T11" fmla="*/ 0 h 75"/>
                <a:gd name="T12" fmla="*/ 21 w 53"/>
                <a:gd name="T13" fmla="*/ 0 h 75"/>
                <a:gd name="T14" fmla="*/ 18 w 53"/>
                <a:gd name="T15" fmla="*/ 0 h 75"/>
                <a:gd name="T16" fmla="*/ 10 w 53"/>
                <a:gd name="T17" fmla="*/ 4 h 75"/>
                <a:gd name="T18" fmla="*/ 5 w 53"/>
                <a:gd name="T19" fmla="*/ 12 h 75"/>
                <a:gd name="T20" fmla="*/ 5 w 53"/>
                <a:gd name="T21" fmla="*/ 12 h 75"/>
                <a:gd name="T22" fmla="*/ 1 w 53"/>
                <a:gd name="T23" fmla="*/ 25 h 75"/>
                <a:gd name="T24" fmla="*/ 4 w 53"/>
                <a:gd name="T25" fmla="*/ 31 h 75"/>
                <a:gd name="T26" fmla="*/ 5 w 53"/>
                <a:gd name="T27" fmla="*/ 31 h 75"/>
                <a:gd name="T28" fmla="*/ 9 w 53"/>
                <a:gd name="T29" fmla="*/ 28 h 75"/>
                <a:gd name="T30" fmla="*/ 14 w 53"/>
                <a:gd name="T31" fmla="*/ 12 h 75"/>
                <a:gd name="T32" fmla="*/ 16 w 53"/>
                <a:gd name="T33" fmla="*/ 12 h 75"/>
                <a:gd name="T34" fmla="*/ 11 w 53"/>
                <a:gd name="T35" fmla="*/ 39 h 75"/>
                <a:gd name="T36" fmla="*/ 16 w 53"/>
                <a:gd name="T37" fmla="*/ 39 h 75"/>
                <a:gd name="T38" fmla="*/ 16 w 53"/>
                <a:gd name="T39" fmla="*/ 71 h 75"/>
                <a:gd name="T40" fmla="*/ 20 w 53"/>
                <a:gd name="T41" fmla="*/ 75 h 75"/>
                <a:gd name="T42" fmla="*/ 25 w 53"/>
                <a:gd name="T43" fmla="*/ 71 h 75"/>
                <a:gd name="T44" fmla="*/ 25 w 53"/>
                <a:gd name="T45" fmla="*/ 39 h 75"/>
                <a:gd name="T46" fmla="*/ 28 w 53"/>
                <a:gd name="T47" fmla="*/ 39 h 75"/>
                <a:gd name="T48" fmla="*/ 28 w 53"/>
                <a:gd name="T49" fmla="*/ 71 h 75"/>
                <a:gd name="T50" fmla="*/ 33 w 53"/>
                <a:gd name="T51" fmla="*/ 75 h 75"/>
                <a:gd name="T52" fmla="*/ 37 w 53"/>
                <a:gd name="T53" fmla="*/ 71 h 75"/>
                <a:gd name="T54" fmla="*/ 37 w 53"/>
                <a:gd name="T55" fmla="*/ 39 h 75"/>
                <a:gd name="T56" fmla="*/ 42 w 53"/>
                <a:gd name="T57" fmla="*/ 39 h 75"/>
                <a:gd name="T58" fmla="*/ 37 w 53"/>
                <a:gd name="T59" fmla="*/ 12 h 75"/>
                <a:gd name="T60" fmla="*/ 39 w 53"/>
                <a:gd name="T61" fmla="*/ 12 h 75"/>
                <a:gd name="T62" fmla="*/ 44 w 53"/>
                <a:gd name="T63" fmla="*/ 28 h 75"/>
                <a:gd name="T64" fmla="*/ 48 w 53"/>
                <a:gd name="T65" fmla="*/ 31 h 75"/>
                <a:gd name="T66" fmla="*/ 49 w 53"/>
                <a:gd name="T67" fmla="*/ 31 h 75"/>
                <a:gd name="T68" fmla="*/ 52 w 53"/>
                <a:gd name="T69" fmla="*/ 2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3" h="75">
                  <a:moveTo>
                    <a:pt x="52" y="25"/>
                  </a:moveTo>
                  <a:cubicBezTo>
                    <a:pt x="48" y="12"/>
                    <a:pt x="48" y="12"/>
                    <a:pt x="48" y="12"/>
                  </a:cubicBezTo>
                  <a:cubicBezTo>
                    <a:pt x="48" y="12"/>
                    <a:pt x="48" y="12"/>
                    <a:pt x="48" y="12"/>
                  </a:cubicBezTo>
                  <a:cubicBezTo>
                    <a:pt x="47" y="9"/>
                    <a:pt x="45" y="6"/>
                    <a:pt x="43" y="4"/>
                  </a:cubicBezTo>
                  <a:cubicBezTo>
                    <a:pt x="41" y="2"/>
                    <a:pt x="38" y="1"/>
                    <a:pt x="35" y="0"/>
                  </a:cubicBezTo>
                  <a:cubicBezTo>
                    <a:pt x="34" y="0"/>
                    <a:pt x="33" y="0"/>
                    <a:pt x="32" y="0"/>
                  </a:cubicBezTo>
                  <a:cubicBezTo>
                    <a:pt x="21" y="0"/>
                    <a:pt x="21" y="0"/>
                    <a:pt x="21" y="0"/>
                  </a:cubicBezTo>
                  <a:cubicBezTo>
                    <a:pt x="20" y="0"/>
                    <a:pt x="19" y="0"/>
                    <a:pt x="18" y="0"/>
                  </a:cubicBezTo>
                  <a:cubicBezTo>
                    <a:pt x="15" y="1"/>
                    <a:pt x="12" y="2"/>
                    <a:pt x="10" y="4"/>
                  </a:cubicBezTo>
                  <a:cubicBezTo>
                    <a:pt x="8" y="6"/>
                    <a:pt x="6" y="9"/>
                    <a:pt x="5" y="12"/>
                  </a:cubicBezTo>
                  <a:cubicBezTo>
                    <a:pt x="5" y="12"/>
                    <a:pt x="5" y="12"/>
                    <a:pt x="5" y="12"/>
                  </a:cubicBezTo>
                  <a:cubicBezTo>
                    <a:pt x="1" y="25"/>
                    <a:pt x="1" y="25"/>
                    <a:pt x="1" y="25"/>
                  </a:cubicBezTo>
                  <a:cubicBezTo>
                    <a:pt x="0" y="28"/>
                    <a:pt x="2" y="30"/>
                    <a:pt x="4" y="31"/>
                  </a:cubicBezTo>
                  <a:cubicBezTo>
                    <a:pt x="4" y="31"/>
                    <a:pt x="5" y="31"/>
                    <a:pt x="5" y="31"/>
                  </a:cubicBezTo>
                  <a:cubicBezTo>
                    <a:pt x="7" y="31"/>
                    <a:pt x="9" y="30"/>
                    <a:pt x="9" y="28"/>
                  </a:cubicBezTo>
                  <a:cubicBezTo>
                    <a:pt x="14" y="12"/>
                    <a:pt x="14" y="12"/>
                    <a:pt x="14" y="12"/>
                  </a:cubicBezTo>
                  <a:cubicBezTo>
                    <a:pt x="15" y="12"/>
                    <a:pt x="15" y="12"/>
                    <a:pt x="16" y="12"/>
                  </a:cubicBezTo>
                  <a:cubicBezTo>
                    <a:pt x="11" y="39"/>
                    <a:pt x="11" y="39"/>
                    <a:pt x="11" y="39"/>
                  </a:cubicBezTo>
                  <a:cubicBezTo>
                    <a:pt x="16" y="39"/>
                    <a:pt x="16" y="39"/>
                    <a:pt x="16" y="39"/>
                  </a:cubicBezTo>
                  <a:cubicBezTo>
                    <a:pt x="16" y="71"/>
                    <a:pt x="16" y="71"/>
                    <a:pt x="16" y="71"/>
                  </a:cubicBezTo>
                  <a:cubicBezTo>
                    <a:pt x="16" y="73"/>
                    <a:pt x="18" y="75"/>
                    <a:pt x="20" y="75"/>
                  </a:cubicBezTo>
                  <a:cubicBezTo>
                    <a:pt x="23" y="75"/>
                    <a:pt x="25" y="73"/>
                    <a:pt x="25" y="71"/>
                  </a:cubicBezTo>
                  <a:cubicBezTo>
                    <a:pt x="25" y="39"/>
                    <a:pt x="25" y="39"/>
                    <a:pt x="25" y="39"/>
                  </a:cubicBezTo>
                  <a:cubicBezTo>
                    <a:pt x="28" y="39"/>
                    <a:pt x="28" y="39"/>
                    <a:pt x="28" y="39"/>
                  </a:cubicBezTo>
                  <a:cubicBezTo>
                    <a:pt x="28" y="71"/>
                    <a:pt x="28" y="71"/>
                    <a:pt x="28" y="71"/>
                  </a:cubicBezTo>
                  <a:cubicBezTo>
                    <a:pt x="28" y="73"/>
                    <a:pt x="30" y="75"/>
                    <a:pt x="33" y="75"/>
                  </a:cubicBezTo>
                  <a:cubicBezTo>
                    <a:pt x="35" y="75"/>
                    <a:pt x="37" y="73"/>
                    <a:pt x="37" y="71"/>
                  </a:cubicBezTo>
                  <a:cubicBezTo>
                    <a:pt x="37" y="39"/>
                    <a:pt x="37" y="39"/>
                    <a:pt x="37" y="39"/>
                  </a:cubicBezTo>
                  <a:cubicBezTo>
                    <a:pt x="42" y="39"/>
                    <a:pt x="42" y="39"/>
                    <a:pt x="42" y="39"/>
                  </a:cubicBezTo>
                  <a:cubicBezTo>
                    <a:pt x="37" y="12"/>
                    <a:pt x="37" y="12"/>
                    <a:pt x="37" y="12"/>
                  </a:cubicBezTo>
                  <a:cubicBezTo>
                    <a:pt x="38" y="12"/>
                    <a:pt x="38" y="12"/>
                    <a:pt x="39" y="12"/>
                  </a:cubicBezTo>
                  <a:cubicBezTo>
                    <a:pt x="44" y="28"/>
                    <a:pt x="44" y="28"/>
                    <a:pt x="44" y="28"/>
                  </a:cubicBezTo>
                  <a:cubicBezTo>
                    <a:pt x="44" y="30"/>
                    <a:pt x="46" y="31"/>
                    <a:pt x="48" y="31"/>
                  </a:cubicBezTo>
                  <a:cubicBezTo>
                    <a:pt x="48" y="31"/>
                    <a:pt x="49" y="31"/>
                    <a:pt x="49" y="31"/>
                  </a:cubicBezTo>
                  <a:cubicBezTo>
                    <a:pt x="51" y="30"/>
                    <a:pt x="53" y="28"/>
                    <a:pt x="52" y="25"/>
                  </a:cubicBezTo>
                  <a:close/>
                </a:path>
              </a:pathLst>
            </a:custGeom>
            <a:solidFill>
              <a:srgbClr val="093A5F"/>
            </a:solidFill>
            <a:ln>
              <a:noFill/>
            </a:ln>
          </p:spPr>
          <p:txBody>
            <a:bodyPr vert="horz" wrap="square" lIns="91440" tIns="45720" rIns="91440" bIns="45720" numCol="1" anchor="t" anchorCtr="0" compatLnSpc="1">
              <a:prstTxWarp prst="textNoShape">
                <a:avLst/>
              </a:prstTxWarp>
            </a:bodyPr>
            <a:lstStyle/>
            <a:p>
              <a:endParaRPr lang="ru-RU" dirty="0">
                <a:solidFill>
                  <a:srgbClr val="093A5F"/>
                </a:solidFill>
              </a:endParaRPr>
            </a:p>
          </p:txBody>
        </p:sp>
        <p:sp>
          <p:nvSpPr>
            <p:cNvPr id="63" name="Freeform 118">
              <a:extLst>
                <a:ext uri="{FF2B5EF4-FFF2-40B4-BE49-F238E27FC236}">
                  <a16:creationId xmlns:a16="http://schemas.microsoft.com/office/drawing/2014/main" id="{CEAE6AA0-8AF6-4D6B-8224-0B7E8F63CC24}"/>
                </a:ext>
              </a:extLst>
            </p:cNvPr>
            <p:cNvSpPr>
              <a:spLocks noChangeAspect="1"/>
            </p:cNvSpPr>
            <p:nvPr/>
          </p:nvSpPr>
          <p:spPr bwMode="auto">
            <a:xfrm>
              <a:off x="1423307" y="2427748"/>
              <a:ext cx="272148" cy="462872"/>
            </a:xfrm>
            <a:custGeom>
              <a:avLst/>
              <a:gdLst>
                <a:gd name="T0" fmla="*/ 32 w 43"/>
                <a:gd name="T1" fmla="*/ 0 h 75"/>
                <a:gd name="T2" fmla="*/ 32 w 43"/>
                <a:gd name="T3" fmla="*/ 0 h 75"/>
                <a:gd name="T4" fmla="*/ 11 w 43"/>
                <a:gd name="T5" fmla="*/ 0 h 75"/>
                <a:gd name="T6" fmla="*/ 11 w 43"/>
                <a:gd name="T7" fmla="*/ 0 h 75"/>
                <a:gd name="T8" fmla="*/ 0 w 43"/>
                <a:gd name="T9" fmla="*/ 16 h 75"/>
                <a:gd name="T10" fmla="*/ 0 w 43"/>
                <a:gd name="T11" fmla="*/ 34 h 75"/>
                <a:gd name="T12" fmla="*/ 4 w 43"/>
                <a:gd name="T13" fmla="*/ 39 h 75"/>
                <a:gd name="T14" fmla="*/ 9 w 43"/>
                <a:gd name="T15" fmla="*/ 34 h 75"/>
                <a:gd name="T16" fmla="*/ 9 w 43"/>
                <a:gd name="T17" fmla="*/ 12 h 75"/>
                <a:gd name="T18" fmla="*/ 11 w 43"/>
                <a:gd name="T19" fmla="*/ 12 h 75"/>
                <a:gd name="T20" fmla="*/ 11 w 43"/>
                <a:gd name="T21" fmla="*/ 36 h 75"/>
                <a:gd name="T22" fmla="*/ 11 w 43"/>
                <a:gd name="T23" fmla="*/ 39 h 75"/>
                <a:gd name="T24" fmla="*/ 11 w 43"/>
                <a:gd name="T25" fmla="*/ 71 h 75"/>
                <a:gd name="T26" fmla="*/ 15 w 43"/>
                <a:gd name="T27" fmla="*/ 75 h 75"/>
                <a:gd name="T28" fmla="*/ 20 w 43"/>
                <a:gd name="T29" fmla="*/ 71 h 75"/>
                <a:gd name="T30" fmla="*/ 20 w 43"/>
                <a:gd name="T31" fmla="*/ 39 h 75"/>
                <a:gd name="T32" fmla="*/ 23 w 43"/>
                <a:gd name="T33" fmla="*/ 39 h 75"/>
                <a:gd name="T34" fmla="*/ 23 w 43"/>
                <a:gd name="T35" fmla="*/ 71 h 75"/>
                <a:gd name="T36" fmla="*/ 28 w 43"/>
                <a:gd name="T37" fmla="*/ 75 h 75"/>
                <a:gd name="T38" fmla="*/ 32 w 43"/>
                <a:gd name="T39" fmla="*/ 71 h 75"/>
                <a:gd name="T40" fmla="*/ 32 w 43"/>
                <a:gd name="T41" fmla="*/ 39 h 75"/>
                <a:gd name="T42" fmla="*/ 32 w 43"/>
                <a:gd name="T43" fmla="*/ 36 h 75"/>
                <a:gd name="T44" fmla="*/ 32 w 43"/>
                <a:gd name="T45" fmla="*/ 12 h 75"/>
                <a:gd name="T46" fmla="*/ 34 w 43"/>
                <a:gd name="T47" fmla="*/ 12 h 75"/>
                <a:gd name="T48" fmla="*/ 34 w 43"/>
                <a:gd name="T49" fmla="*/ 34 h 75"/>
                <a:gd name="T50" fmla="*/ 39 w 43"/>
                <a:gd name="T51" fmla="*/ 39 h 75"/>
                <a:gd name="T52" fmla="*/ 43 w 43"/>
                <a:gd name="T53" fmla="*/ 34 h 75"/>
                <a:gd name="T54" fmla="*/ 43 w 43"/>
                <a:gd name="T55" fmla="*/ 16 h 75"/>
                <a:gd name="T56" fmla="*/ 32 w 43"/>
                <a:gd name="T5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 h="75">
                  <a:moveTo>
                    <a:pt x="32" y="0"/>
                  </a:moveTo>
                  <a:cubicBezTo>
                    <a:pt x="32" y="0"/>
                    <a:pt x="32" y="0"/>
                    <a:pt x="32" y="0"/>
                  </a:cubicBezTo>
                  <a:cubicBezTo>
                    <a:pt x="11" y="0"/>
                    <a:pt x="11" y="0"/>
                    <a:pt x="11" y="0"/>
                  </a:cubicBezTo>
                  <a:cubicBezTo>
                    <a:pt x="11" y="0"/>
                    <a:pt x="11" y="0"/>
                    <a:pt x="11" y="0"/>
                  </a:cubicBezTo>
                  <a:cubicBezTo>
                    <a:pt x="5" y="0"/>
                    <a:pt x="0" y="7"/>
                    <a:pt x="0" y="16"/>
                  </a:cubicBezTo>
                  <a:cubicBezTo>
                    <a:pt x="0" y="34"/>
                    <a:pt x="0" y="34"/>
                    <a:pt x="0" y="34"/>
                  </a:cubicBezTo>
                  <a:cubicBezTo>
                    <a:pt x="0" y="37"/>
                    <a:pt x="2" y="39"/>
                    <a:pt x="4" y="39"/>
                  </a:cubicBezTo>
                  <a:cubicBezTo>
                    <a:pt x="7" y="39"/>
                    <a:pt x="9" y="37"/>
                    <a:pt x="9" y="34"/>
                  </a:cubicBezTo>
                  <a:cubicBezTo>
                    <a:pt x="9" y="12"/>
                    <a:pt x="9" y="12"/>
                    <a:pt x="9" y="12"/>
                  </a:cubicBezTo>
                  <a:cubicBezTo>
                    <a:pt x="11" y="12"/>
                    <a:pt x="11" y="12"/>
                    <a:pt x="11" y="12"/>
                  </a:cubicBezTo>
                  <a:cubicBezTo>
                    <a:pt x="11" y="36"/>
                    <a:pt x="11" y="36"/>
                    <a:pt x="11" y="36"/>
                  </a:cubicBezTo>
                  <a:cubicBezTo>
                    <a:pt x="11" y="39"/>
                    <a:pt x="11" y="39"/>
                    <a:pt x="11" y="39"/>
                  </a:cubicBezTo>
                  <a:cubicBezTo>
                    <a:pt x="11" y="71"/>
                    <a:pt x="11" y="71"/>
                    <a:pt x="11" y="71"/>
                  </a:cubicBezTo>
                  <a:cubicBezTo>
                    <a:pt x="11" y="73"/>
                    <a:pt x="13" y="75"/>
                    <a:pt x="15" y="75"/>
                  </a:cubicBezTo>
                  <a:cubicBezTo>
                    <a:pt x="18" y="75"/>
                    <a:pt x="20" y="73"/>
                    <a:pt x="20" y="71"/>
                  </a:cubicBezTo>
                  <a:cubicBezTo>
                    <a:pt x="20" y="39"/>
                    <a:pt x="20" y="39"/>
                    <a:pt x="20" y="39"/>
                  </a:cubicBezTo>
                  <a:cubicBezTo>
                    <a:pt x="23" y="39"/>
                    <a:pt x="23" y="39"/>
                    <a:pt x="23" y="39"/>
                  </a:cubicBezTo>
                  <a:cubicBezTo>
                    <a:pt x="23" y="71"/>
                    <a:pt x="23" y="71"/>
                    <a:pt x="23" y="71"/>
                  </a:cubicBezTo>
                  <a:cubicBezTo>
                    <a:pt x="23" y="73"/>
                    <a:pt x="25" y="75"/>
                    <a:pt x="28" y="75"/>
                  </a:cubicBezTo>
                  <a:cubicBezTo>
                    <a:pt x="30" y="75"/>
                    <a:pt x="32" y="73"/>
                    <a:pt x="32" y="71"/>
                  </a:cubicBezTo>
                  <a:cubicBezTo>
                    <a:pt x="32" y="39"/>
                    <a:pt x="32" y="39"/>
                    <a:pt x="32" y="39"/>
                  </a:cubicBezTo>
                  <a:cubicBezTo>
                    <a:pt x="32" y="36"/>
                    <a:pt x="32" y="36"/>
                    <a:pt x="32" y="36"/>
                  </a:cubicBezTo>
                  <a:cubicBezTo>
                    <a:pt x="32" y="12"/>
                    <a:pt x="32" y="12"/>
                    <a:pt x="32" y="12"/>
                  </a:cubicBezTo>
                  <a:cubicBezTo>
                    <a:pt x="34" y="12"/>
                    <a:pt x="34" y="12"/>
                    <a:pt x="34" y="12"/>
                  </a:cubicBezTo>
                  <a:cubicBezTo>
                    <a:pt x="34" y="34"/>
                    <a:pt x="34" y="34"/>
                    <a:pt x="34" y="34"/>
                  </a:cubicBezTo>
                  <a:cubicBezTo>
                    <a:pt x="34" y="37"/>
                    <a:pt x="36" y="39"/>
                    <a:pt x="39" y="39"/>
                  </a:cubicBezTo>
                  <a:cubicBezTo>
                    <a:pt x="41" y="39"/>
                    <a:pt x="43" y="37"/>
                    <a:pt x="43" y="34"/>
                  </a:cubicBezTo>
                  <a:cubicBezTo>
                    <a:pt x="43" y="16"/>
                    <a:pt x="43" y="16"/>
                    <a:pt x="43" y="16"/>
                  </a:cubicBezTo>
                  <a:cubicBezTo>
                    <a:pt x="43" y="7"/>
                    <a:pt x="38" y="0"/>
                    <a:pt x="32" y="0"/>
                  </a:cubicBezTo>
                  <a:close/>
                </a:path>
              </a:pathLst>
            </a:custGeom>
            <a:solidFill>
              <a:srgbClr val="093A5F"/>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sp>
          <p:nvSpPr>
            <p:cNvPr id="64" name="Oval 117">
              <a:extLst>
                <a:ext uri="{FF2B5EF4-FFF2-40B4-BE49-F238E27FC236}">
                  <a16:creationId xmlns:a16="http://schemas.microsoft.com/office/drawing/2014/main" id="{31446CBE-FDEE-0A32-1943-EE48A7284D23}"/>
                </a:ext>
              </a:extLst>
            </p:cNvPr>
            <p:cNvSpPr>
              <a:spLocks noChangeAspect="1" noChangeArrowheads="1"/>
            </p:cNvSpPr>
            <p:nvPr/>
          </p:nvSpPr>
          <p:spPr bwMode="auto">
            <a:xfrm>
              <a:off x="1496057" y="2275994"/>
              <a:ext cx="121253" cy="117016"/>
            </a:xfrm>
            <a:prstGeom prst="ellipse">
              <a:avLst/>
            </a:prstGeom>
            <a:solidFill>
              <a:srgbClr val="093A5F"/>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sp>
          <p:nvSpPr>
            <p:cNvPr id="65" name="Freeform 118">
              <a:extLst>
                <a:ext uri="{FF2B5EF4-FFF2-40B4-BE49-F238E27FC236}">
                  <a16:creationId xmlns:a16="http://schemas.microsoft.com/office/drawing/2014/main" id="{BFA02310-7E3B-6E39-22BD-1EFB5A76141D}"/>
                </a:ext>
              </a:extLst>
            </p:cNvPr>
            <p:cNvSpPr>
              <a:spLocks noChangeAspect="1"/>
            </p:cNvSpPr>
            <p:nvPr/>
          </p:nvSpPr>
          <p:spPr bwMode="auto">
            <a:xfrm>
              <a:off x="2374290" y="2429061"/>
              <a:ext cx="272148" cy="462872"/>
            </a:xfrm>
            <a:custGeom>
              <a:avLst/>
              <a:gdLst>
                <a:gd name="T0" fmla="*/ 32 w 43"/>
                <a:gd name="T1" fmla="*/ 0 h 75"/>
                <a:gd name="T2" fmla="*/ 32 w 43"/>
                <a:gd name="T3" fmla="*/ 0 h 75"/>
                <a:gd name="T4" fmla="*/ 11 w 43"/>
                <a:gd name="T5" fmla="*/ 0 h 75"/>
                <a:gd name="T6" fmla="*/ 11 w 43"/>
                <a:gd name="T7" fmla="*/ 0 h 75"/>
                <a:gd name="T8" fmla="*/ 0 w 43"/>
                <a:gd name="T9" fmla="*/ 16 h 75"/>
                <a:gd name="T10" fmla="*/ 0 w 43"/>
                <a:gd name="T11" fmla="*/ 34 h 75"/>
                <a:gd name="T12" fmla="*/ 4 w 43"/>
                <a:gd name="T13" fmla="*/ 39 h 75"/>
                <a:gd name="T14" fmla="*/ 9 w 43"/>
                <a:gd name="T15" fmla="*/ 34 h 75"/>
                <a:gd name="T16" fmla="*/ 9 w 43"/>
                <a:gd name="T17" fmla="*/ 12 h 75"/>
                <a:gd name="T18" fmla="*/ 11 w 43"/>
                <a:gd name="T19" fmla="*/ 12 h 75"/>
                <a:gd name="T20" fmla="*/ 11 w 43"/>
                <a:gd name="T21" fmla="*/ 36 h 75"/>
                <a:gd name="T22" fmla="*/ 11 w 43"/>
                <a:gd name="T23" fmla="*/ 39 h 75"/>
                <a:gd name="T24" fmla="*/ 11 w 43"/>
                <a:gd name="T25" fmla="*/ 71 h 75"/>
                <a:gd name="T26" fmla="*/ 15 w 43"/>
                <a:gd name="T27" fmla="*/ 75 h 75"/>
                <a:gd name="T28" fmla="*/ 20 w 43"/>
                <a:gd name="T29" fmla="*/ 71 h 75"/>
                <a:gd name="T30" fmla="*/ 20 w 43"/>
                <a:gd name="T31" fmla="*/ 39 h 75"/>
                <a:gd name="T32" fmla="*/ 23 w 43"/>
                <a:gd name="T33" fmla="*/ 39 h 75"/>
                <a:gd name="T34" fmla="*/ 23 w 43"/>
                <a:gd name="T35" fmla="*/ 71 h 75"/>
                <a:gd name="T36" fmla="*/ 28 w 43"/>
                <a:gd name="T37" fmla="*/ 75 h 75"/>
                <a:gd name="T38" fmla="*/ 32 w 43"/>
                <a:gd name="T39" fmla="*/ 71 h 75"/>
                <a:gd name="T40" fmla="*/ 32 w 43"/>
                <a:gd name="T41" fmla="*/ 39 h 75"/>
                <a:gd name="T42" fmla="*/ 32 w 43"/>
                <a:gd name="T43" fmla="*/ 36 h 75"/>
                <a:gd name="T44" fmla="*/ 32 w 43"/>
                <a:gd name="T45" fmla="*/ 12 h 75"/>
                <a:gd name="T46" fmla="*/ 34 w 43"/>
                <a:gd name="T47" fmla="*/ 12 h 75"/>
                <a:gd name="T48" fmla="*/ 34 w 43"/>
                <a:gd name="T49" fmla="*/ 34 h 75"/>
                <a:gd name="T50" fmla="*/ 39 w 43"/>
                <a:gd name="T51" fmla="*/ 39 h 75"/>
                <a:gd name="T52" fmla="*/ 43 w 43"/>
                <a:gd name="T53" fmla="*/ 34 h 75"/>
                <a:gd name="T54" fmla="*/ 43 w 43"/>
                <a:gd name="T55" fmla="*/ 16 h 75"/>
                <a:gd name="T56" fmla="*/ 32 w 43"/>
                <a:gd name="T5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 h="75">
                  <a:moveTo>
                    <a:pt x="32" y="0"/>
                  </a:moveTo>
                  <a:cubicBezTo>
                    <a:pt x="32" y="0"/>
                    <a:pt x="32" y="0"/>
                    <a:pt x="32" y="0"/>
                  </a:cubicBezTo>
                  <a:cubicBezTo>
                    <a:pt x="11" y="0"/>
                    <a:pt x="11" y="0"/>
                    <a:pt x="11" y="0"/>
                  </a:cubicBezTo>
                  <a:cubicBezTo>
                    <a:pt x="11" y="0"/>
                    <a:pt x="11" y="0"/>
                    <a:pt x="11" y="0"/>
                  </a:cubicBezTo>
                  <a:cubicBezTo>
                    <a:pt x="5" y="0"/>
                    <a:pt x="0" y="7"/>
                    <a:pt x="0" y="16"/>
                  </a:cubicBezTo>
                  <a:cubicBezTo>
                    <a:pt x="0" y="34"/>
                    <a:pt x="0" y="34"/>
                    <a:pt x="0" y="34"/>
                  </a:cubicBezTo>
                  <a:cubicBezTo>
                    <a:pt x="0" y="37"/>
                    <a:pt x="2" y="39"/>
                    <a:pt x="4" y="39"/>
                  </a:cubicBezTo>
                  <a:cubicBezTo>
                    <a:pt x="7" y="39"/>
                    <a:pt x="9" y="37"/>
                    <a:pt x="9" y="34"/>
                  </a:cubicBezTo>
                  <a:cubicBezTo>
                    <a:pt x="9" y="12"/>
                    <a:pt x="9" y="12"/>
                    <a:pt x="9" y="12"/>
                  </a:cubicBezTo>
                  <a:cubicBezTo>
                    <a:pt x="11" y="12"/>
                    <a:pt x="11" y="12"/>
                    <a:pt x="11" y="12"/>
                  </a:cubicBezTo>
                  <a:cubicBezTo>
                    <a:pt x="11" y="36"/>
                    <a:pt x="11" y="36"/>
                    <a:pt x="11" y="36"/>
                  </a:cubicBezTo>
                  <a:cubicBezTo>
                    <a:pt x="11" y="39"/>
                    <a:pt x="11" y="39"/>
                    <a:pt x="11" y="39"/>
                  </a:cubicBezTo>
                  <a:cubicBezTo>
                    <a:pt x="11" y="71"/>
                    <a:pt x="11" y="71"/>
                    <a:pt x="11" y="71"/>
                  </a:cubicBezTo>
                  <a:cubicBezTo>
                    <a:pt x="11" y="73"/>
                    <a:pt x="13" y="75"/>
                    <a:pt x="15" y="75"/>
                  </a:cubicBezTo>
                  <a:cubicBezTo>
                    <a:pt x="18" y="75"/>
                    <a:pt x="20" y="73"/>
                    <a:pt x="20" y="71"/>
                  </a:cubicBezTo>
                  <a:cubicBezTo>
                    <a:pt x="20" y="39"/>
                    <a:pt x="20" y="39"/>
                    <a:pt x="20" y="39"/>
                  </a:cubicBezTo>
                  <a:cubicBezTo>
                    <a:pt x="23" y="39"/>
                    <a:pt x="23" y="39"/>
                    <a:pt x="23" y="39"/>
                  </a:cubicBezTo>
                  <a:cubicBezTo>
                    <a:pt x="23" y="71"/>
                    <a:pt x="23" y="71"/>
                    <a:pt x="23" y="71"/>
                  </a:cubicBezTo>
                  <a:cubicBezTo>
                    <a:pt x="23" y="73"/>
                    <a:pt x="25" y="75"/>
                    <a:pt x="28" y="75"/>
                  </a:cubicBezTo>
                  <a:cubicBezTo>
                    <a:pt x="30" y="75"/>
                    <a:pt x="32" y="73"/>
                    <a:pt x="32" y="71"/>
                  </a:cubicBezTo>
                  <a:cubicBezTo>
                    <a:pt x="32" y="39"/>
                    <a:pt x="32" y="39"/>
                    <a:pt x="32" y="39"/>
                  </a:cubicBezTo>
                  <a:cubicBezTo>
                    <a:pt x="32" y="36"/>
                    <a:pt x="32" y="36"/>
                    <a:pt x="32" y="36"/>
                  </a:cubicBezTo>
                  <a:cubicBezTo>
                    <a:pt x="32" y="12"/>
                    <a:pt x="32" y="12"/>
                    <a:pt x="32" y="12"/>
                  </a:cubicBezTo>
                  <a:cubicBezTo>
                    <a:pt x="34" y="12"/>
                    <a:pt x="34" y="12"/>
                    <a:pt x="34" y="12"/>
                  </a:cubicBezTo>
                  <a:cubicBezTo>
                    <a:pt x="34" y="34"/>
                    <a:pt x="34" y="34"/>
                    <a:pt x="34" y="34"/>
                  </a:cubicBezTo>
                  <a:cubicBezTo>
                    <a:pt x="34" y="37"/>
                    <a:pt x="36" y="39"/>
                    <a:pt x="39" y="39"/>
                  </a:cubicBezTo>
                  <a:cubicBezTo>
                    <a:pt x="41" y="39"/>
                    <a:pt x="43" y="37"/>
                    <a:pt x="43" y="34"/>
                  </a:cubicBezTo>
                  <a:cubicBezTo>
                    <a:pt x="43" y="16"/>
                    <a:pt x="43" y="16"/>
                    <a:pt x="43" y="16"/>
                  </a:cubicBezTo>
                  <a:cubicBezTo>
                    <a:pt x="43" y="7"/>
                    <a:pt x="38" y="0"/>
                    <a:pt x="32" y="0"/>
                  </a:cubicBezTo>
                  <a:close/>
                </a:path>
              </a:pathLst>
            </a:custGeom>
            <a:solidFill>
              <a:srgbClr val="093A5F"/>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sp>
          <p:nvSpPr>
            <p:cNvPr id="66" name="Oval 117">
              <a:extLst>
                <a:ext uri="{FF2B5EF4-FFF2-40B4-BE49-F238E27FC236}">
                  <a16:creationId xmlns:a16="http://schemas.microsoft.com/office/drawing/2014/main" id="{612B89BF-AE3E-23E5-B3AB-F71A9C0B6BA3}"/>
                </a:ext>
              </a:extLst>
            </p:cNvPr>
            <p:cNvSpPr>
              <a:spLocks noChangeAspect="1" noChangeArrowheads="1"/>
            </p:cNvSpPr>
            <p:nvPr/>
          </p:nvSpPr>
          <p:spPr bwMode="auto">
            <a:xfrm>
              <a:off x="2447033" y="2275994"/>
              <a:ext cx="121253" cy="117016"/>
            </a:xfrm>
            <a:prstGeom prst="ellipse">
              <a:avLst/>
            </a:prstGeom>
            <a:solidFill>
              <a:srgbClr val="093A5F"/>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sp>
          <p:nvSpPr>
            <p:cNvPr id="77" name="Oval 76">
              <a:extLst>
                <a:ext uri="{FF2B5EF4-FFF2-40B4-BE49-F238E27FC236}">
                  <a16:creationId xmlns:a16="http://schemas.microsoft.com/office/drawing/2014/main" id="{F2DCD21E-2CB1-F081-FFAB-EA2BCAF5CDF8}"/>
                </a:ext>
              </a:extLst>
            </p:cNvPr>
            <p:cNvSpPr>
              <a:spLocks noChangeAspect="1" noChangeArrowheads="1"/>
            </p:cNvSpPr>
            <p:nvPr/>
          </p:nvSpPr>
          <p:spPr bwMode="auto">
            <a:xfrm>
              <a:off x="989361" y="3049294"/>
              <a:ext cx="121252" cy="117016"/>
            </a:xfrm>
            <a:prstGeom prst="ellipse">
              <a:avLst/>
            </a:prstGeom>
            <a:solidFill>
              <a:srgbClr val="093A5F"/>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sp>
          <p:nvSpPr>
            <p:cNvPr id="78" name="Freeform 77">
              <a:extLst>
                <a:ext uri="{FF2B5EF4-FFF2-40B4-BE49-F238E27FC236}">
                  <a16:creationId xmlns:a16="http://schemas.microsoft.com/office/drawing/2014/main" id="{6B8C687A-6806-0C94-8FF3-E276360BA9F0}"/>
                </a:ext>
              </a:extLst>
            </p:cNvPr>
            <p:cNvSpPr>
              <a:spLocks noChangeAspect="1"/>
            </p:cNvSpPr>
            <p:nvPr/>
          </p:nvSpPr>
          <p:spPr bwMode="auto">
            <a:xfrm>
              <a:off x="876197" y="3195626"/>
              <a:ext cx="336815" cy="462872"/>
            </a:xfrm>
            <a:custGeom>
              <a:avLst/>
              <a:gdLst>
                <a:gd name="T0" fmla="*/ 52 w 53"/>
                <a:gd name="T1" fmla="*/ 25 h 75"/>
                <a:gd name="T2" fmla="*/ 48 w 53"/>
                <a:gd name="T3" fmla="*/ 12 h 75"/>
                <a:gd name="T4" fmla="*/ 48 w 53"/>
                <a:gd name="T5" fmla="*/ 12 h 75"/>
                <a:gd name="T6" fmla="*/ 43 w 53"/>
                <a:gd name="T7" fmla="*/ 4 h 75"/>
                <a:gd name="T8" fmla="*/ 35 w 53"/>
                <a:gd name="T9" fmla="*/ 0 h 75"/>
                <a:gd name="T10" fmla="*/ 32 w 53"/>
                <a:gd name="T11" fmla="*/ 0 h 75"/>
                <a:gd name="T12" fmla="*/ 21 w 53"/>
                <a:gd name="T13" fmla="*/ 0 h 75"/>
                <a:gd name="T14" fmla="*/ 18 w 53"/>
                <a:gd name="T15" fmla="*/ 0 h 75"/>
                <a:gd name="T16" fmla="*/ 10 w 53"/>
                <a:gd name="T17" fmla="*/ 4 h 75"/>
                <a:gd name="T18" fmla="*/ 5 w 53"/>
                <a:gd name="T19" fmla="*/ 12 h 75"/>
                <a:gd name="T20" fmla="*/ 5 w 53"/>
                <a:gd name="T21" fmla="*/ 12 h 75"/>
                <a:gd name="T22" fmla="*/ 1 w 53"/>
                <a:gd name="T23" fmla="*/ 25 h 75"/>
                <a:gd name="T24" fmla="*/ 4 w 53"/>
                <a:gd name="T25" fmla="*/ 31 h 75"/>
                <a:gd name="T26" fmla="*/ 5 w 53"/>
                <a:gd name="T27" fmla="*/ 31 h 75"/>
                <a:gd name="T28" fmla="*/ 9 w 53"/>
                <a:gd name="T29" fmla="*/ 28 h 75"/>
                <a:gd name="T30" fmla="*/ 14 w 53"/>
                <a:gd name="T31" fmla="*/ 12 h 75"/>
                <a:gd name="T32" fmla="*/ 16 w 53"/>
                <a:gd name="T33" fmla="*/ 12 h 75"/>
                <a:gd name="T34" fmla="*/ 11 w 53"/>
                <a:gd name="T35" fmla="*/ 39 h 75"/>
                <a:gd name="T36" fmla="*/ 16 w 53"/>
                <a:gd name="T37" fmla="*/ 39 h 75"/>
                <a:gd name="T38" fmla="*/ 16 w 53"/>
                <a:gd name="T39" fmla="*/ 71 h 75"/>
                <a:gd name="T40" fmla="*/ 20 w 53"/>
                <a:gd name="T41" fmla="*/ 75 h 75"/>
                <a:gd name="T42" fmla="*/ 25 w 53"/>
                <a:gd name="T43" fmla="*/ 71 h 75"/>
                <a:gd name="T44" fmla="*/ 25 w 53"/>
                <a:gd name="T45" fmla="*/ 39 h 75"/>
                <a:gd name="T46" fmla="*/ 28 w 53"/>
                <a:gd name="T47" fmla="*/ 39 h 75"/>
                <a:gd name="T48" fmla="*/ 28 w 53"/>
                <a:gd name="T49" fmla="*/ 71 h 75"/>
                <a:gd name="T50" fmla="*/ 33 w 53"/>
                <a:gd name="T51" fmla="*/ 75 h 75"/>
                <a:gd name="T52" fmla="*/ 37 w 53"/>
                <a:gd name="T53" fmla="*/ 71 h 75"/>
                <a:gd name="T54" fmla="*/ 37 w 53"/>
                <a:gd name="T55" fmla="*/ 39 h 75"/>
                <a:gd name="T56" fmla="*/ 42 w 53"/>
                <a:gd name="T57" fmla="*/ 39 h 75"/>
                <a:gd name="T58" fmla="*/ 37 w 53"/>
                <a:gd name="T59" fmla="*/ 12 h 75"/>
                <a:gd name="T60" fmla="*/ 39 w 53"/>
                <a:gd name="T61" fmla="*/ 12 h 75"/>
                <a:gd name="T62" fmla="*/ 44 w 53"/>
                <a:gd name="T63" fmla="*/ 28 h 75"/>
                <a:gd name="T64" fmla="*/ 48 w 53"/>
                <a:gd name="T65" fmla="*/ 31 h 75"/>
                <a:gd name="T66" fmla="*/ 49 w 53"/>
                <a:gd name="T67" fmla="*/ 31 h 75"/>
                <a:gd name="T68" fmla="*/ 52 w 53"/>
                <a:gd name="T69" fmla="*/ 2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3" h="75">
                  <a:moveTo>
                    <a:pt x="52" y="25"/>
                  </a:moveTo>
                  <a:cubicBezTo>
                    <a:pt x="48" y="12"/>
                    <a:pt x="48" y="12"/>
                    <a:pt x="48" y="12"/>
                  </a:cubicBezTo>
                  <a:cubicBezTo>
                    <a:pt x="48" y="12"/>
                    <a:pt x="48" y="12"/>
                    <a:pt x="48" y="12"/>
                  </a:cubicBezTo>
                  <a:cubicBezTo>
                    <a:pt x="47" y="9"/>
                    <a:pt x="45" y="6"/>
                    <a:pt x="43" y="4"/>
                  </a:cubicBezTo>
                  <a:cubicBezTo>
                    <a:pt x="41" y="2"/>
                    <a:pt x="38" y="1"/>
                    <a:pt x="35" y="0"/>
                  </a:cubicBezTo>
                  <a:cubicBezTo>
                    <a:pt x="34" y="0"/>
                    <a:pt x="33" y="0"/>
                    <a:pt x="32" y="0"/>
                  </a:cubicBezTo>
                  <a:cubicBezTo>
                    <a:pt x="21" y="0"/>
                    <a:pt x="21" y="0"/>
                    <a:pt x="21" y="0"/>
                  </a:cubicBezTo>
                  <a:cubicBezTo>
                    <a:pt x="20" y="0"/>
                    <a:pt x="19" y="0"/>
                    <a:pt x="18" y="0"/>
                  </a:cubicBezTo>
                  <a:cubicBezTo>
                    <a:pt x="15" y="1"/>
                    <a:pt x="12" y="2"/>
                    <a:pt x="10" y="4"/>
                  </a:cubicBezTo>
                  <a:cubicBezTo>
                    <a:pt x="8" y="6"/>
                    <a:pt x="6" y="9"/>
                    <a:pt x="5" y="12"/>
                  </a:cubicBezTo>
                  <a:cubicBezTo>
                    <a:pt x="5" y="12"/>
                    <a:pt x="5" y="12"/>
                    <a:pt x="5" y="12"/>
                  </a:cubicBezTo>
                  <a:cubicBezTo>
                    <a:pt x="1" y="25"/>
                    <a:pt x="1" y="25"/>
                    <a:pt x="1" y="25"/>
                  </a:cubicBezTo>
                  <a:cubicBezTo>
                    <a:pt x="0" y="28"/>
                    <a:pt x="2" y="30"/>
                    <a:pt x="4" y="31"/>
                  </a:cubicBezTo>
                  <a:cubicBezTo>
                    <a:pt x="4" y="31"/>
                    <a:pt x="5" y="31"/>
                    <a:pt x="5" y="31"/>
                  </a:cubicBezTo>
                  <a:cubicBezTo>
                    <a:pt x="7" y="31"/>
                    <a:pt x="9" y="30"/>
                    <a:pt x="9" y="28"/>
                  </a:cubicBezTo>
                  <a:cubicBezTo>
                    <a:pt x="14" y="12"/>
                    <a:pt x="14" y="12"/>
                    <a:pt x="14" y="12"/>
                  </a:cubicBezTo>
                  <a:cubicBezTo>
                    <a:pt x="15" y="12"/>
                    <a:pt x="15" y="12"/>
                    <a:pt x="16" y="12"/>
                  </a:cubicBezTo>
                  <a:cubicBezTo>
                    <a:pt x="11" y="39"/>
                    <a:pt x="11" y="39"/>
                    <a:pt x="11" y="39"/>
                  </a:cubicBezTo>
                  <a:cubicBezTo>
                    <a:pt x="16" y="39"/>
                    <a:pt x="16" y="39"/>
                    <a:pt x="16" y="39"/>
                  </a:cubicBezTo>
                  <a:cubicBezTo>
                    <a:pt x="16" y="71"/>
                    <a:pt x="16" y="71"/>
                    <a:pt x="16" y="71"/>
                  </a:cubicBezTo>
                  <a:cubicBezTo>
                    <a:pt x="16" y="73"/>
                    <a:pt x="18" y="75"/>
                    <a:pt x="20" y="75"/>
                  </a:cubicBezTo>
                  <a:cubicBezTo>
                    <a:pt x="23" y="75"/>
                    <a:pt x="25" y="73"/>
                    <a:pt x="25" y="71"/>
                  </a:cubicBezTo>
                  <a:cubicBezTo>
                    <a:pt x="25" y="39"/>
                    <a:pt x="25" y="39"/>
                    <a:pt x="25" y="39"/>
                  </a:cubicBezTo>
                  <a:cubicBezTo>
                    <a:pt x="28" y="39"/>
                    <a:pt x="28" y="39"/>
                    <a:pt x="28" y="39"/>
                  </a:cubicBezTo>
                  <a:cubicBezTo>
                    <a:pt x="28" y="71"/>
                    <a:pt x="28" y="71"/>
                    <a:pt x="28" y="71"/>
                  </a:cubicBezTo>
                  <a:cubicBezTo>
                    <a:pt x="28" y="73"/>
                    <a:pt x="30" y="75"/>
                    <a:pt x="33" y="75"/>
                  </a:cubicBezTo>
                  <a:cubicBezTo>
                    <a:pt x="35" y="75"/>
                    <a:pt x="37" y="73"/>
                    <a:pt x="37" y="71"/>
                  </a:cubicBezTo>
                  <a:cubicBezTo>
                    <a:pt x="37" y="39"/>
                    <a:pt x="37" y="39"/>
                    <a:pt x="37" y="39"/>
                  </a:cubicBezTo>
                  <a:cubicBezTo>
                    <a:pt x="42" y="39"/>
                    <a:pt x="42" y="39"/>
                    <a:pt x="42" y="39"/>
                  </a:cubicBezTo>
                  <a:cubicBezTo>
                    <a:pt x="37" y="12"/>
                    <a:pt x="37" y="12"/>
                    <a:pt x="37" y="12"/>
                  </a:cubicBezTo>
                  <a:cubicBezTo>
                    <a:pt x="38" y="12"/>
                    <a:pt x="38" y="12"/>
                    <a:pt x="39" y="12"/>
                  </a:cubicBezTo>
                  <a:cubicBezTo>
                    <a:pt x="44" y="28"/>
                    <a:pt x="44" y="28"/>
                    <a:pt x="44" y="28"/>
                  </a:cubicBezTo>
                  <a:cubicBezTo>
                    <a:pt x="44" y="30"/>
                    <a:pt x="46" y="31"/>
                    <a:pt x="48" y="31"/>
                  </a:cubicBezTo>
                  <a:cubicBezTo>
                    <a:pt x="48" y="31"/>
                    <a:pt x="49" y="31"/>
                    <a:pt x="49" y="31"/>
                  </a:cubicBezTo>
                  <a:cubicBezTo>
                    <a:pt x="51" y="30"/>
                    <a:pt x="53" y="28"/>
                    <a:pt x="52" y="25"/>
                  </a:cubicBezTo>
                  <a:close/>
                </a:path>
              </a:pathLst>
            </a:custGeom>
            <a:solidFill>
              <a:srgbClr val="093A5F"/>
            </a:solidFill>
            <a:ln>
              <a:noFill/>
            </a:ln>
          </p:spPr>
          <p:txBody>
            <a:bodyPr vert="horz" wrap="square" lIns="91440" tIns="45720" rIns="91440" bIns="45720" numCol="1" anchor="t" anchorCtr="0" compatLnSpc="1">
              <a:prstTxWarp prst="textNoShape">
                <a:avLst/>
              </a:prstTxWarp>
            </a:bodyPr>
            <a:lstStyle/>
            <a:p>
              <a:endParaRPr lang="ru-RU" dirty="0">
                <a:solidFill>
                  <a:srgbClr val="093A5F"/>
                </a:solidFill>
              </a:endParaRPr>
            </a:p>
          </p:txBody>
        </p:sp>
        <p:sp>
          <p:nvSpPr>
            <p:cNvPr id="79" name="Freeform 118">
              <a:extLst>
                <a:ext uri="{FF2B5EF4-FFF2-40B4-BE49-F238E27FC236}">
                  <a16:creationId xmlns:a16="http://schemas.microsoft.com/office/drawing/2014/main" id="{0E2C40E9-86C5-F402-7506-A7FDC830598E}"/>
                </a:ext>
              </a:extLst>
            </p:cNvPr>
            <p:cNvSpPr>
              <a:spLocks noChangeAspect="1"/>
            </p:cNvSpPr>
            <p:nvPr/>
          </p:nvSpPr>
          <p:spPr bwMode="auto">
            <a:xfrm>
              <a:off x="440831" y="3196205"/>
              <a:ext cx="272148" cy="462872"/>
            </a:xfrm>
            <a:custGeom>
              <a:avLst/>
              <a:gdLst>
                <a:gd name="T0" fmla="*/ 32 w 43"/>
                <a:gd name="T1" fmla="*/ 0 h 75"/>
                <a:gd name="T2" fmla="*/ 32 w 43"/>
                <a:gd name="T3" fmla="*/ 0 h 75"/>
                <a:gd name="T4" fmla="*/ 11 w 43"/>
                <a:gd name="T5" fmla="*/ 0 h 75"/>
                <a:gd name="T6" fmla="*/ 11 w 43"/>
                <a:gd name="T7" fmla="*/ 0 h 75"/>
                <a:gd name="T8" fmla="*/ 0 w 43"/>
                <a:gd name="T9" fmla="*/ 16 h 75"/>
                <a:gd name="T10" fmla="*/ 0 w 43"/>
                <a:gd name="T11" fmla="*/ 34 h 75"/>
                <a:gd name="T12" fmla="*/ 4 w 43"/>
                <a:gd name="T13" fmla="*/ 39 h 75"/>
                <a:gd name="T14" fmla="*/ 9 w 43"/>
                <a:gd name="T15" fmla="*/ 34 h 75"/>
                <a:gd name="T16" fmla="*/ 9 w 43"/>
                <a:gd name="T17" fmla="*/ 12 h 75"/>
                <a:gd name="T18" fmla="*/ 11 w 43"/>
                <a:gd name="T19" fmla="*/ 12 h 75"/>
                <a:gd name="T20" fmla="*/ 11 w 43"/>
                <a:gd name="T21" fmla="*/ 36 h 75"/>
                <a:gd name="T22" fmla="*/ 11 w 43"/>
                <a:gd name="T23" fmla="*/ 39 h 75"/>
                <a:gd name="T24" fmla="*/ 11 w 43"/>
                <a:gd name="T25" fmla="*/ 71 h 75"/>
                <a:gd name="T26" fmla="*/ 15 w 43"/>
                <a:gd name="T27" fmla="*/ 75 h 75"/>
                <a:gd name="T28" fmla="*/ 20 w 43"/>
                <a:gd name="T29" fmla="*/ 71 h 75"/>
                <a:gd name="T30" fmla="*/ 20 w 43"/>
                <a:gd name="T31" fmla="*/ 39 h 75"/>
                <a:gd name="T32" fmla="*/ 23 w 43"/>
                <a:gd name="T33" fmla="*/ 39 h 75"/>
                <a:gd name="T34" fmla="*/ 23 w 43"/>
                <a:gd name="T35" fmla="*/ 71 h 75"/>
                <a:gd name="T36" fmla="*/ 28 w 43"/>
                <a:gd name="T37" fmla="*/ 75 h 75"/>
                <a:gd name="T38" fmla="*/ 32 w 43"/>
                <a:gd name="T39" fmla="*/ 71 h 75"/>
                <a:gd name="T40" fmla="*/ 32 w 43"/>
                <a:gd name="T41" fmla="*/ 39 h 75"/>
                <a:gd name="T42" fmla="*/ 32 w 43"/>
                <a:gd name="T43" fmla="*/ 36 h 75"/>
                <a:gd name="T44" fmla="*/ 32 w 43"/>
                <a:gd name="T45" fmla="*/ 12 h 75"/>
                <a:gd name="T46" fmla="*/ 34 w 43"/>
                <a:gd name="T47" fmla="*/ 12 h 75"/>
                <a:gd name="T48" fmla="*/ 34 w 43"/>
                <a:gd name="T49" fmla="*/ 34 h 75"/>
                <a:gd name="T50" fmla="*/ 39 w 43"/>
                <a:gd name="T51" fmla="*/ 39 h 75"/>
                <a:gd name="T52" fmla="*/ 43 w 43"/>
                <a:gd name="T53" fmla="*/ 34 h 75"/>
                <a:gd name="T54" fmla="*/ 43 w 43"/>
                <a:gd name="T55" fmla="*/ 16 h 75"/>
                <a:gd name="T56" fmla="*/ 32 w 43"/>
                <a:gd name="T5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 h="75">
                  <a:moveTo>
                    <a:pt x="32" y="0"/>
                  </a:moveTo>
                  <a:cubicBezTo>
                    <a:pt x="32" y="0"/>
                    <a:pt x="32" y="0"/>
                    <a:pt x="32" y="0"/>
                  </a:cubicBezTo>
                  <a:cubicBezTo>
                    <a:pt x="11" y="0"/>
                    <a:pt x="11" y="0"/>
                    <a:pt x="11" y="0"/>
                  </a:cubicBezTo>
                  <a:cubicBezTo>
                    <a:pt x="11" y="0"/>
                    <a:pt x="11" y="0"/>
                    <a:pt x="11" y="0"/>
                  </a:cubicBezTo>
                  <a:cubicBezTo>
                    <a:pt x="5" y="0"/>
                    <a:pt x="0" y="7"/>
                    <a:pt x="0" y="16"/>
                  </a:cubicBezTo>
                  <a:cubicBezTo>
                    <a:pt x="0" y="34"/>
                    <a:pt x="0" y="34"/>
                    <a:pt x="0" y="34"/>
                  </a:cubicBezTo>
                  <a:cubicBezTo>
                    <a:pt x="0" y="37"/>
                    <a:pt x="2" y="39"/>
                    <a:pt x="4" y="39"/>
                  </a:cubicBezTo>
                  <a:cubicBezTo>
                    <a:pt x="7" y="39"/>
                    <a:pt x="9" y="37"/>
                    <a:pt x="9" y="34"/>
                  </a:cubicBezTo>
                  <a:cubicBezTo>
                    <a:pt x="9" y="12"/>
                    <a:pt x="9" y="12"/>
                    <a:pt x="9" y="12"/>
                  </a:cubicBezTo>
                  <a:cubicBezTo>
                    <a:pt x="11" y="12"/>
                    <a:pt x="11" y="12"/>
                    <a:pt x="11" y="12"/>
                  </a:cubicBezTo>
                  <a:cubicBezTo>
                    <a:pt x="11" y="36"/>
                    <a:pt x="11" y="36"/>
                    <a:pt x="11" y="36"/>
                  </a:cubicBezTo>
                  <a:cubicBezTo>
                    <a:pt x="11" y="39"/>
                    <a:pt x="11" y="39"/>
                    <a:pt x="11" y="39"/>
                  </a:cubicBezTo>
                  <a:cubicBezTo>
                    <a:pt x="11" y="71"/>
                    <a:pt x="11" y="71"/>
                    <a:pt x="11" y="71"/>
                  </a:cubicBezTo>
                  <a:cubicBezTo>
                    <a:pt x="11" y="73"/>
                    <a:pt x="13" y="75"/>
                    <a:pt x="15" y="75"/>
                  </a:cubicBezTo>
                  <a:cubicBezTo>
                    <a:pt x="18" y="75"/>
                    <a:pt x="20" y="73"/>
                    <a:pt x="20" y="71"/>
                  </a:cubicBezTo>
                  <a:cubicBezTo>
                    <a:pt x="20" y="39"/>
                    <a:pt x="20" y="39"/>
                    <a:pt x="20" y="39"/>
                  </a:cubicBezTo>
                  <a:cubicBezTo>
                    <a:pt x="23" y="39"/>
                    <a:pt x="23" y="39"/>
                    <a:pt x="23" y="39"/>
                  </a:cubicBezTo>
                  <a:cubicBezTo>
                    <a:pt x="23" y="71"/>
                    <a:pt x="23" y="71"/>
                    <a:pt x="23" y="71"/>
                  </a:cubicBezTo>
                  <a:cubicBezTo>
                    <a:pt x="23" y="73"/>
                    <a:pt x="25" y="75"/>
                    <a:pt x="28" y="75"/>
                  </a:cubicBezTo>
                  <a:cubicBezTo>
                    <a:pt x="30" y="75"/>
                    <a:pt x="32" y="73"/>
                    <a:pt x="32" y="71"/>
                  </a:cubicBezTo>
                  <a:cubicBezTo>
                    <a:pt x="32" y="39"/>
                    <a:pt x="32" y="39"/>
                    <a:pt x="32" y="39"/>
                  </a:cubicBezTo>
                  <a:cubicBezTo>
                    <a:pt x="32" y="36"/>
                    <a:pt x="32" y="36"/>
                    <a:pt x="32" y="36"/>
                  </a:cubicBezTo>
                  <a:cubicBezTo>
                    <a:pt x="32" y="12"/>
                    <a:pt x="32" y="12"/>
                    <a:pt x="32" y="12"/>
                  </a:cubicBezTo>
                  <a:cubicBezTo>
                    <a:pt x="34" y="12"/>
                    <a:pt x="34" y="12"/>
                    <a:pt x="34" y="12"/>
                  </a:cubicBezTo>
                  <a:cubicBezTo>
                    <a:pt x="34" y="34"/>
                    <a:pt x="34" y="34"/>
                    <a:pt x="34" y="34"/>
                  </a:cubicBezTo>
                  <a:cubicBezTo>
                    <a:pt x="34" y="37"/>
                    <a:pt x="36" y="39"/>
                    <a:pt x="39" y="39"/>
                  </a:cubicBezTo>
                  <a:cubicBezTo>
                    <a:pt x="41" y="39"/>
                    <a:pt x="43" y="37"/>
                    <a:pt x="43" y="34"/>
                  </a:cubicBezTo>
                  <a:cubicBezTo>
                    <a:pt x="43" y="16"/>
                    <a:pt x="43" y="16"/>
                    <a:pt x="43" y="16"/>
                  </a:cubicBezTo>
                  <a:cubicBezTo>
                    <a:pt x="43" y="7"/>
                    <a:pt x="38" y="0"/>
                    <a:pt x="32" y="0"/>
                  </a:cubicBezTo>
                  <a:close/>
                </a:path>
              </a:pathLst>
            </a:custGeom>
            <a:solidFill>
              <a:srgbClr val="093A5F"/>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sp>
          <p:nvSpPr>
            <p:cNvPr id="80" name="Oval 117">
              <a:extLst>
                <a:ext uri="{FF2B5EF4-FFF2-40B4-BE49-F238E27FC236}">
                  <a16:creationId xmlns:a16="http://schemas.microsoft.com/office/drawing/2014/main" id="{2792EC5D-DBEE-9780-6DF6-8F60F3C2D48C}"/>
                </a:ext>
              </a:extLst>
            </p:cNvPr>
            <p:cNvSpPr>
              <a:spLocks noChangeAspect="1" noChangeArrowheads="1"/>
            </p:cNvSpPr>
            <p:nvPr/>
          </p:nvSpPr>
          <p:spPr bwMode="auto">
            <a:xfrm>
              <a:off x="513581" y="3040138"/>
              <a:ext cx="121253" cy="117016"/>
            </a:xfrm>
            <a:prstGeom prst="ellipse">
              <a:avLst/>
            </a:prstGeom>
            <a:solidFill>
              <a:srgbClr val="093A5F"/>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sp>
          <p:nvSpPr>
            <p:cNvPr id="85" name="Freeform 118">
              <a:extLst>
                <a:ext uri="{FF2B5EF4-FFF2-40B4-BE49-F238E27FC236}">
                  <a16:creationId xmlns:a16="http://schemas.microsoft.com/office/drawing/2014/main" id="{084ACE9A-F9F8-6EAE-AAB1-61533CC29AE4}"/>
                </a:ext>
              </a:extLst>
            </p:cNvPr>
            <p:cNvSpPr>
              <a:spLocks noChangeAspect="1"/>
            </p:cNvSpPr>
            <p:nvPr/>
          </p:nvSpPr>
          <p:spPr bwMode="auto">
            <a:xfrm>
              <a:off x="2379366" y="3197518"/>
              <a:ext cx="272148" cy="462872"/>
            </a:xfrm>
            <a:custGeom>
              <a:avLst/>
              <a:gdLst>
                <a:gd name="T0" fmla="*/ 32 w 43"/>
                <a:gd name="T1" fmla="*/ 0 h 75"/>
                <a:gd name="T2" fmla="*/ 32 w 43"/>
                <a:gd name="T3" fmla="*/ 0 h 75"/>
                <a:gd name="T4" fmla="*/ 11 w 43"/>
                <a:gd name="T5" fmla="*/ 0 h 75"/>
                <a:gd name="T6" fmla="*/ 11 w 43"/>
                <a:gd name="T7" fmla="*/ 0 h 75"/>
                <a:gd name="T8" fmla="*/ 0 w 43"/>
                <a:gd name="T9" fmla="*/ 16 h 75"/>
                <a:gd name="T10" fmla="*/ 0 w 43"/>
                <a:gd name="T11" fmla="*/ 34 h 75"/>
                <a:gd name="T12" fmla="*/ 4 w 43"/>
                <a:gd name="T13" fmla="*/ 39 h 75"/>
                <a:gd name="T14" fmla="*/ 9 w 43"/>
                <a:gd name="T15" fmla="*/ 34 h 75"/>
                <a:gd name="T16" fmla="*/ 9 w 43"/>
                <a:gd name="T17" fmla="*/ 12 h 75"/>
                <a:gd name="T18" fmla="*/ 11 w 43"/>
                <a:gd name="T19" fmla="*/ 12 h 75"/>
                <a:gd name="T20" fmla="*/ 11 w 43"/>
                <a:gd name="T21" fmla="*/ 36 h 75"/>
                <a:gd name="T22" fmla="*/ 11 w 43"/>
                <a:gd name="T23" fmla="*/ 39 h 75"/>
                <a:gd name="T24" fmla="*/ 11 w 43"/>
                <a:gd name="T25" fmla="*/ 71 h 75"/>
                <a:gd name="T26" fmla="*/ 15 w 43"/>
                <a:gd name="T27" fmla="*/ 75 h 75"/>
                <a:gd name="T28" fmla="*/ 20 w 43"/>
                <a:gd name="T29" fmla="*/ 71 h 75"/>
                <a:gd name="T30" fmla="*/ 20 w 43"/>
                <a:gd name="T31" fmla="*/ 39 h 75"/>
                <a:gd name="T32" fmla="*/ 23 w 43"/>
                <a:gd name="T33" fmla="*/ 39 h 75"/>
                <a:gd name="T34" fmla="*/ 23 w 43"/>
                <a:gd name="T35" fmla="*/ 71 h 75"/>
                <a:gd name="T36" fmla="*/ 28 w 43"/>
                <a:gd name="T37" fmla="*/ 75 h 75"/>
                <a:gd name="T38" fmla="*/ 32 w 43"/>
                <a:gd name="T39" fmla="*/ 71 h 75"/>
                <a:gd name="T40" fmla="*/ 32 w 43"/>
                <a:gd name="T41" fmla="*/ 39 h 75"/>
                <a:gd name="T42" fmla="*/ 32 w 43"/>
                <a:gd name="T43" fmla="*/ 36 h 75"/>
                <a:gd name="T44" fmla="*/ 32 w 43"/>
                <a:gd name="T45" fmla="*/ 12 h 75"/>
                <a:gd name="T46" fmla="*/ 34 w 43"/>
                <a:gd name="T47" fmla="*/ 12 h 75"/>
                <a:gd name="T48" fmla="*/ 34 w 43"/>
                <a:gd name="T49" fmla="*/ 34 h 75"/>
                <a:gd name="T50" fmla="*/ 39 w 43"/>
                <a:gd name="T51" fmla="*/ 39 h 75"/>
                <a:gd name="T52" fmla="*/ 43 w 43"/>
                <a:gd name="T53" fmla="*/ 34 h 75"/>
                <a:gd name="T54" fmla="*/ 43 w 43"/>
                <a:gd name="T55" fmla="*/ 16 h 75"/>
                <a:gd name="T56" fmla="*/ 32 w 43"/>
                <a:gd name="T5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 h="75">
                  <a:moveTo>
                    <a:pt x="32" y="0"/>
                  </a:moveTo>
                  <a:cubicBezTo>
                    <a:pt x="32" y="0"/>
                    <a:pt x="32" y="0"/>
                    <a:pt x="32" y="0"/>
                  </a:cubicBezTo>
                  <a:cubicBezTo>
                    <a:pt x="11" y="0"/>
                    <a:pt x="11" y="0"/>
                    <a:pt x="11" y="0"/>
                  </a:cubicBezTo>
                  <a:cubicBezTo>
                    <a:pt x="11" y="0"/>
                    <a:pt x="11" y="0"/>
                    <a:pt x="11" y="0"/>
                  </a:cubicBezTo>
                  <a:cubicBezTo>
                    <a:pt x="5" y="0"/>
                    <a:pt x="0" y="7"/>
                    <a:pt x="0" y="16"/>
                  </a:cubicBezTo>
                  <a:cubicBezTo>
                    <a:pt x="0" y="34"/>
                    <a:pt x="0" y="34"/>
                    <a:pt x="0" y="34"/>
                  </a:cubicBezTo>
                  <a:cubicBezTo>
                    <a:pt x="0" y="37"/>
                    <a:pt x="2" y="39"/>
                    <a:pt x="4" y="39"/>
                  </a:cubicBezTo>
                  <a:cubicBezTo>
                    <a:pt x="7" y="39"/>
                    <a:pt x="9" y="37"/>
                    <a:pt x="9" y="34"/>
                  </a:cubicBezTo>
                  <a:cubicBezTo>
                    <a:pt x="9" y="12"/>
                    <a:pt x="9" y="12"/>
                    <a:pt x="9" y="12"/>
                  </a:cubicBezTo>
                  <a:cubicBezTo>
                    <a:pt x="11" y="12"/>
                    <a:pt x="11" y="12"/>
                    <a:pt x="11" y="12"/>
                  </a:cubicBezTo>
                  <a:cubicBezTo>
                    <a:pt x="11" y="36"/>
                    <a:pt x="11" y="36"/>
                    <a:pt x="11" y="36"/>
                  </a:cubicBezTo>
                  <a:cubicBezTo>
                    <a:pt x="11" y="39"/>
                    <a:pt x="11" y="39"/>
                    <a:pt x="11" y="39"/>
                  </a:cubicBezTo>
                  <a:cubicBezTo>
                    <a:pt x="11" y="71"/>
                    <a:pt x="11" y="71"/>
                    <a:pt x="11" y="71"/>
                  </a:cubicBezTo>
                  <a:cubicBezTo>
                    <a:pt x="11" y="73"/>
                    <a:pt x="13" y="75"/>
                    <a:pt x="15" y="75"/>
                  </a:cubicBezTo>
                  <a:cubicBezTo>
                    <a:pt x="18" y="75"/>
                    <a:pt x="20" y="73"/>
                    <a:pt x="20" y="71"/>
                  </a:cubicBezTo>
                  <a:cubicBezTo>
                    <a:pt x="20" y="39"/>
                    <a:pt x="20" y="39"/>
                    <a:pt x="20" y="39"/>
                  </a:cubicBezTo>
                  <a:cubicBezTo>
                    <a:pt x="23" y="39"/>
                    <a:pt x="23" y="39"/>
                    <a:pt x="23" y="39"/>
                  </a:cubicBezTo>
                  <a:cubicBezTo>
                    <a:pt x="23" y="71"/>
                    <a:pt x="23" y="71"/>
                    <a:pt x="23" y="71"/>
                  </a:cubicBezTo>
                  <a:cubicBezTo>
                    <a:pt x="23" y="73"/>
                    <a:pt x="25" y="75"/>
                    <a:pt x="28" y="75"/>
                  </a:cubicBezTo>
                  <a:cubicBezTo>
                    <a:pt x="30" y="75"/>
                    <a:pt x="32" y="73"/>
                    <a:pt x="32" y="71"/>
                  </a:cubicBezTo>
                  <a:cubicBezTo>
                    <a:pt x="32" y="39"/>
                    <a:pt x="32" y="39"/>
                    <a:pt x="32" y="39"/>
                  </a:cubicBezTo>
                  <a:cubicBezTo>
                    <a:pt x="32" y="36"/>
                    <a:pt x="32" y="36"/>
                    <a:pt x="32" y="36"/>
                  </a:cubicBezTo>
                  <a:cubicBezTo>
                    <a:pt x="32" y="12"/>
                    <a:pt x="32" y="12"/>
                    <a:pt x="32" y="12"/>
                  </a:cubicBezTo>
                  <a:cubicBezTo>
                    <a:pt x="34" y="12"/>
                    <a:pt x="34" y="12"/>
                    <a:pt x="34" y="12"/>
                  </a:cubicBezTo>
                  <a:cubicBezTo>
                    <a:pt x="34" y="34"/>
                    <a:pt x="34" y="34"/>
                    <a:pt x="34" y="34"/>
                  </a:cubicBezTo>
                  <a:cubicBezTo>
                    <a:pt x="34" y="37"/>
                    <a:pt x="36" y="39"/>
                    <a:pt x="39" y="39"/>
                  </a:cubicBezTo>
                  <a:cubicBezTo>
                    <a:pt x="41" y="39"/>
                    <a:pt x="43" y="37"/>
                    <a:pt x="43" y="34"/>
                  </a:cubicBezTo>
                  <a:cubicBezTo>
                    <a:pt x="43" y="16"/>
                    <a:pt x="43" y="16"/>
                    <a:pt x="43" y="16"/>
                  </a:cubicBezTo>
                  <a:cubicBezTo>
                    <a:pt x="43" y="7"/>
                    <a:pt x="38" y="0"/>
                    <a:pt x="32" y="0"/>
                  </a:cubicBezTo>
                  <a:close/>
                </a:path>
              </a:pathLst>
            </a:custGeom>
            <a:solidFill>
              <a:srgbClr val="093A5F"/>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sp>
          <p:nvSpPr>
            <p:cNvPr id="86" name="Oval 117">
              <a:extLst>
                <a:ext uri="{FF2B5EF4-FFF2-40B4-BE49-F238E27FC236}">
                  <a16:creationId xmlns:a16="http://schemas.microsoft.com/office/drawing/2014/main" id="{1B32BAE9-1F0E-5276-B6DB-91541D7FDC0E}"/>
                </a:ext>
              </a:extLst>
            </p:cNvPr>
            <p:cNvSpPr>
              <a:spLocks noChangeAspect="1" noChangeArrowheads="1"/>
            </p:cNvSpPr>
            <p:nvPr/>
          </p:nvSpPr>
          <p:spPr bwMode="auto">
            <a:xfrm>
              <a:off x="2452109" y="3040138"/>
              <a:ext cx="121253" cy="117016"/>
            </a:xfrm>
            <a:prstGeom prst="ellipse">
              <a:avLst/>
            </a:prstGeom>
            <a:solidFill>
              <a:srgbClr val="093A5F"/>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sp>
          <p:nvSpPr>
            <p:cNvPr id="5" name="Freeform 118">
              <a:extLst>
                <a:ext uri="{FF2B5EF4-FFF2-40B4-BE49-F238E27FC236}">
                  <a16:creationId xmlns:a16="http://schemas.microsoft.com/office/drawing/2014/main" id="{6E410E64-4C66-B358-1A6B-2F8AFEF835C1}"/>
                </a:ext>
              </a:extLst>
            </p:cNvPr>
            <p:cNvSpPr>
              <a:spLocks noChangeAspect="1"/>
            </p:cNvSpPr>
            <p:nvPr/>
          </p:nvSpPr>
          <p:spPr bwMode="auto">
            <a:xfrm>
              <a:off x="440831" y="3979776"/>
              <a:ext cx="272148" cy="462872"/>
            </a:xfrm>
            <a:custGeom>
              <a:avLst/>
              <a:gdLst>
                <a:gd name="T0" fmla="*/ 32 w 43"/>
                <a:gd name="T1" fmla="*/ 0 h 75"/>
                <a:gd name="T2" fmla="*/ 32 w 43"/>
                <a:gd name="T3" fmla="*/ 0 h 75"/>
                <a:gd name="T4" fmla="*/ 11 w 43"/>
                <a:gd name="T5" fmla="*/ 0 h 75"/>
                <a:gd name="T6" fmla="*/ 11 w 43"/>
                <a:gd name="T7" fmla="*/ 0 h 75"/>
                <a:gd name="T8" fmla="*/ 0 w 43"/>
                <a:gd name="T9" fmla="*/ 16 h 75"/>
                <a:gd name="T10" fmla="*/ 0 w 43"/>
                <a:gd name="T11" fmla="*/ 34 h 75"/>
                <a:gd name="T12" fmla="*/ 4 w 43"/>
                <a:gd name="T13" fmla="*/ 39 h 75"/>
                <a:gd name="T14" fmla="*/ 9 w 43"/>
                <a:gd name="T15" fmla="*/ 34 h 75"/>
                <a:gd name="T16" fmla="*/ 9 w 43"/>
                <a:gd name="T17" fmla="*/ 12 h 75"/>
                <a:gd name="T18" fmla="*/ 11 w 43"/>
                <a:gd name="T19" fmla="*/ 12 h 75"/>
                <a:gd name="T20" fmla="*/ 11 w 43"/>
                <a:gd name="T21" fmla="*/ 36 h 75"/>
                <a:gd name="T22" fmla="*/ 11 w 43"/>
                <a:gd name="T23" fmla="*/ 39 h 75"/>
                <a:gd name="T24" fmla="*/ 11 w 43"/>
                <a:gd name="T25" fmla="*/ 71 h 75"/>
                <a:gd name="T26" fmla="*/ 15 w 43"/>
                <a:gd name="T27" fmla="*/ 75 h 75"/>
                <a:gd name="T28" fmla="*/ 20 w 43"/>
                <a:gd name="T29" fmla="*/ 71 h 75"/>
                <a:gd name="T30" fmla="*/ 20 w 43"/>
                <a:gd name="T31" fmla="*/ 39 h 75"/>
                <a:gd name="T32" fmla="*/ 23 w 43"/>
                <a:gd name="T33" fmla="*/ 39 h 75"/>
                <a:gd name="T34" fmla="*/ 23 w 43"/>
                <a:gd name="T35" fmla="*/ 71 h 75"/>
                <a:gd name="T36" fmla="*/ 28 w 43"/>
                <a:gd name="T37" fmla="*/ 75 h 75"/>
                <a:gd name="T38" fmla="*/ 32 w 43"/>
                <a:gd name="T39" fmla="*/ 71 h 75"/>
                <a:gd name="T40" fmla="*/ 32 w 43"/>
                <a:gd name="T41" fmla="*/ 39 h 75"/>
                <a:gd name="T42" fmla="*/ 32 w 43"/>
                <a:gd name="T43" fmla="*/ 36 h 75"/>
                <a:gd name="T44" fmla="*/ 32 w 43"/>
                <a:gd name="T45" fmla="*/ 12 h 75"/>
                <a:gd name="T46" fmla="*/ 34 w 43"/>
                <a:gd name="T47" fmla="*/ 12 h 75"/>
                <a:gd name="T48" fmla="*/ 34 w 43"/>
                <a:gd name="T49" fmla="*/ 34 h 75"/>
                <a:gd name="T50" fmla="*/ 39 w 43"/>
                <a:gd name="T51" fmla="*/ 39 h 75"/>
                <a:gd name="T52" fmla="*/ 43 w 43"/>
                <a:gd name="T53" fmla="*/ 34 h 75"/>
                <a:gd name="T54" fmla="*/ 43 w 43"/>
                <a:gd name="T55" fmla="*/ 16 h 75"/>
                <a:gd name="T56" fmla="*/ 32 w 43"/>
                <a:gd name="T5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 h="75">
                  <a:moveTo>
                    <a:pt x="32" y="0"/>
                  </a:moveTo>
                  <a:cubicBezTo>
                    <a:pt x="32" y="0"/>
                    <a:pt x="32" y="0"/>
                    <a:pt x="32" y="0"/>
                  </a:cubicBezTo>
                  <a:cubicBezTo>
                    <a:pt x="11" y="0"/>
                    <a:pt x="11" y="0"/>
                    <a:pt x="11" y="0"/>
                  </a:cubicBezTo>
                  <a:cubicBezTo>
                    <a:pt x="11" y="0"/>
                    <a:pt x="11" y="0"/>
                    <a:pt x="11" y="0"/>
                  </a:cubicBezTo>
                  <a:cubicBezTo>
                    <a:pt x="5" y="0"/>
                    <a:pt x="0" y="7"/>
                    <a:pt x="0" y="16"/>
                  </a:cubicBezTo>
                  <a:cubicBezTo>
                    <a:pt x="0" y="34"/>
                    <a:pt x="0" y="34"/>
                    <a:pt x="0" y="34"/>
                  </a:cubicBezTo>
                  <a:cubicBezTo>
                    <a:pt x="0" y="37"/>
                    <a:pt x="2" y="39"/>
                    <a:pt x="4" y="39"/>
                  </a:cubicBezTo>
                  <a:cubicBezTo>
                    <a:pt x="7" y="39"/>
                    <a:pt x="9" y="37"/>
                    <a:pt x="9" y="34"/>
                  </a:cubicBezTo>
                  <a:cubicBezTo>
                    <a:pt x="9" y="12"/>
                    <a:pt x="9" y="12"/>
                    <a:pt x="9" y="12"/>
                  </a:cubicBezTo>
                  <a:cubicBezTo>
                    <a:pt x="11" y="12"/>
                    <a:pt x="11" y="12"/>
                    <a:pt x="11" y="12"/>
                  </a:cubicBezTo>
                  <a:cubicBezTo>
                    <a:pt x="11" y="36"/>
                    <a:pt x="11" y="36"/>
                    <a:pt x="11" y="36"/>
                  </a:cubicBezTo>
                  <a:cubicBezTo>
                    <a:pt x="11" y="39"/>
                    <a:pt x="11" y="39"/>
                    <a:pt x="11" y="39"/>
                  </a:cubicBezTo>
                  <a:cubicBezTo>
                    <a:pt x="11" y="71"/>
                    <a:pt x="11" y="71"/>
                    <a:pt x="11" y="71"/>
                  </a:cubicBezTo>
                  <a:cubicBezTo>
                    <a:pt x="11" y="73"/>
                    <a:pt x="13" y="75"/>
                    <a:pt x="15" y="75"/>
                  </a:cubicBezTo>
                  <a:cubicBezTo>
                    <a:pt x="18" y="75"/>
                    <a:pt x="20" y="73"/>
                    <a:pt x="20" y="71"/>
                  </a:cubicBezTo>
                  <a:cubicBezTo>
                    <a:pt x="20" y="39"/>
                    <a:pt x="20" y="39"/>
                    <a:pt x="20" y="39"/>
                  </a:cubicBezTo>
                  <a:cubicBezTo>
                    <a:pt x="23" y="39"/>
                    <a:pt x="23" y="39"/>
                    <a:pt x="23" y="39"/>
                  </a:cubicBezTo>
                  <a:cubicBezTo>
                    <a:pt x="23" y="71"/>
                    <a:pt x="23" y="71"/>
                    <a:pt x="23" y="71"/>
                  </a:cubicBezTo>
                  <a:cubicBezTo>
                    <a:pt x="23" y="73"/>
                    <a:pt x="25" y="75"/>
                    <a:pt x="28" y="75"/>
                  </a:cubicBezTo>
                  <a:cubicBezTo>
                    <a:pt x="30" y="75"/>
                    <a:pt x="32" y="73"/>
                    <a:pt x="32" y="71"/>
                  </a:cubicBezTo>
                  <a:cubicBezTo>
                    <a:pt x="32" y="39"/>
                    <a:pt x="32" y="39"/>
                    <a:pt x="32" y="39"/>
                  </a:cubicBezTo>
                  <a:cubicBezTo>
                    <a:pt x="32" y="36"/>
                    <a:pt x="32" y="36"/>
                    <a:pt x="32" y="36"/>
                  </a:cubicBezTo>
                  <a:cubicBezTo>
                    <a:pt x="32" y="12"/>
                    <a:pt x="32" y="12"/>
                    <a:pt x="32" y="12"/>
                  </a:cubicBezTo>
                  <a:cubicBezTo>
                    <a:pt x="34" y="12"/>
                    <a:pt x="34" y="12"/>
                    <a:pt x="34" y="12"/>
                  </a:cubicBezTo>
                  <a:cubicBezTo>
                    <a:pt x="34" y="34"/>
                    <a:pt x="34" y="34"/>
                    <a:pt x="34" y="34"/>
                  </a:cubicBezTo>
                  <a:cubicBezTo>
                    <a:pt x="34" y="37"/>
                    <a:pt x="36" y="39"/>
                    <a:pt x="39" y="39"/>
                  </a:cubicBezTo>
                  <a:cubicBezTo>
                    <a:pt x="41" y="39"/>
                    <a:pt x="43" y="37"/>
                    <a:pt x="43" y="34"/>
                  </a:cubicBezTo>
                  <a:cubicBezTo>
                    <a:pt x="43" y="16"/>
                    <a:pt x="43" y="16"/>
                    <a:pt x="43" y="16"/>
                  </a:cubicBezTo>
                  <a:cubicBezTo>
                    <a:pt x="43" y="7"/>
                    <a:pt x="38" y="0"/>
                    <a:pt x="32" y="0"/>
                  </a:cubicBezTo>
                  <a:close/>
                </a:path>
              </a:pathLst>
            </a:custGeom>
            <a:solidFill>
              <a:srgbClr val="093A5F"/>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sp>
          <p:nvSpPr>
            <p:cNvPr id="6" name="Oval 117">
              <a:extLst>
                <a:ext uri="{FF2B5EF4-FFF2-40B4-BE49-F238E27FC236}">
                  <a16:creationId xmlns:a16="http://schemas.microsoft.com/office/drawing/2014/main" id="{4417BCCF-80A4-88D6-708B-0298114FE5DF}"/>
                </a:ext>
              </a:extLst>
            </p:cNvPr>
            <p:cNvSpPr>
              <a:spLocks noChangeAspect="1" noChangeArrowheads="1"/>
            </p:cNvSpPr>
            <p:nvPr/>
          </p:nvSpPr>
          <p:spPr bwMode="auto">
            <a:xfrm>
              <a:off x="513581" y="3823709"/>
              <a:ext cx="121253" cy="117016"/>
            </a:xfrm>
            <a:prstGeom prst="ellipse">
              <a:avLst/>
            </a:prstGeom>
            <a:solidFill>
              <a:srgbClr val="093A5F"/>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sp>
          <p:nvSpPr>
            <p:cNvPr id="11" name="Freeform 118">
              <a:extLst>
                <a:ext uri="{FF2B5EF4-FFF2-40B4-BE49-F238E27FC236}">
                  <a16:creationId xmlns:a16="http://schemas.microsoft.com/office/drawing/2014/main" id="{0ACC3BAA-3A80-683C-EFF9-2BE3DFB0298F}"/>
                </a:ext>
              </a:extLst>
            </p:cNvPr>
            <p:cNvSpPr>
              <a:spLocks noChangeAspect="1"/>
            </p:cNvSpPr>
            <p:nvPr/>
          </p:nvSpPr>
          <p:spPr bwMode="auto">
            <a:xfrm>
              <a:off x="2379366" y="3981089"/>
              <a:ext cx="272148" cy="462872"/>
            </a:xfrm>
            <a:custGeom>
              <a:avLst/>
              <a:gdLst>
                <a:gd name="T0" fmla="*/ 32 w 43"/>
                <a:gd name="T1" fmla="*/ 0 h 75"/>
                <a:gd name="T2" fmla="*/ 32 w 43"/>
                <a:gd name="T3" fmla="*/ 0 h 75"/>
                <a:gd name="T4" fmla="*/ 11 w 43"/>
                <a:gd name="T5" fmla="*/ 0 h 75"/>
                <a:gd name="T6" fmla="*/ 11 w 43"/>
                <a:gd name="T7" fmla="*/ 0 h 75"/>
                <a:gd name="T8" fmla="*/ 0 w 43"/>
                <a:gd name="T9" fmla="*/ 16 h 75"/>
                <a:gd name="T10" fmla="*/ 0 w 43"/>
                <a:gd name="T11" fmla="*/ 34 h 75"/>
                <a:gd name="T12" fmla="*/ 4 w 43"/>
                <a:gd name="T13" fmla="*/ 39 h 75"/>
                <a:gd name="T14" fmla="*/ 9 w 43"/>
                <a:gd name="T15" fmla="*/ 34 h 75"/>
                <a:gd name="T16" fmla="*/ 9 w 43"/>
                <a:gd name="T17" fmla="*/ 12 h 75"/>
                <a:gd name="T18" fmla="*/ 11 w 43"/>
                <a:gd name="T19" fmla="*/ 12 h 75"/>
                <a:gd name="T20" fmla="*/ 11 w 43"/>
                <a:gd name="T21" fmla="*/ 36 h 75"/>
                <a:gd name="T22" fmla="*/ 11 w 43"/>
                <a:gd name="T23" fmla="*/ 39 h 75"/>
                <a:gd name="T24" fmla="*/ 11 w 43"/>
                <a:gd name="T25" fmla="*/ 71 h 75"/>
                <a:gd name="T26" fmla="*/ 15 w 43"/>
                <a:gd name="T27" fmla="*/ 75 h 75"/>
                <a:gd name="T28" fmla="*/ 20 w 43"/>
                <a:gd name="T29" fmla="*/ 71 h 75"/>
                <a:gd name="T30" fmla="*/ 20 w 43"/>
                <a:gd name="T31" fmla="*/ 39 h 75"/>
                <a:gd name="T32" fmla="*/ 23 w 43"/>
                <a:gd name="T33" fmla="*/ 39 h 75"/>
                <a:gd name="T34" fmla="*/ 23 w 43"/>
                <a:gd name="T35" fmla="*/ 71 h 75"/>
                <a:gd name="T36" fmla="*/ 28 w 43"/>
                <a:gd name="T37" fmla="*/ 75 h 75"/>
                <a:gd name="T38" fmla="*/ 32 w 43"/>
                <a:gd name="T39" fmla="*/ 71 h 75"/>
                <a:gd name="T40" fmla="*/ 32 w 43"/>
                <a:gd name="T41" fmla="*/ 39 h 75"/>
                <a:gd name="T42" fmla="*/ 32 w 43"/>
                <a:gd name="T43" fmla="*/ 36 h 75"/>
                <a:gd name="T44" fmla="*/ 32 w 43"/>
                <a:gd name="T45" fmla="*/ 12 h 75"/>
                <a:gd name="T46" fmla="*/ 34 w 43"/>
                <a:gd name="T47" fmla="*/ 12 h 75"/>
                <a:gd name="T48" fmla="*/ 34 w 43"/>
                <a:gd name="T49" fmla="*/ 34 h 75"/>
                <a:gd name="T50" fmla="*/ 39 w 43"/>
                <a:gd name="T51" fmla="*/ 39 h 75"/>
                <a:gd name="T52" fmla="*/ 43 w 43"/>
                <a:gd name="T53" fmla="*/ 34 h 75"/>
                <a:gd name="T54" fmla="*/ 43 w 43"/>
                <a:gd name="T55" fmla="*/ 16 h 75"/>
                <a:gd name="T56" fmla="*/ 32 w 43"/>
                <a:gd name="T5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 h="75">
                  <a:moveTo>
                    <a:pt x="32" y="0"/>
                  </a:moveTo>
                  <a:cubicBezTo>
                    <a:pt x="32" y="0"/>
                    <a:pt x="32" y="0"/>
                    <a:pt x="32" y="0"/>
                  </a:cubicBezTo>
                  <a:cubicBezTo>
                    <a:pt x="11" y="0"/>
                    <a:pt x="11" y="0"/>
                    <a:pt x="11" y="0"/>
                  </a:cubicBezTo>
                  <a:cubicBezTo>
                    <a:pt x="11" y="0"/>
                    <a:pt x="11" y="0"/>
                    <a:pt x="11" y="0"/>
                  </a:cubicBezTo>
                  <a:cubicBezTo>
                    <a:pt x="5" y="0"/>
                    <a:pt x="0" y="7"/>
                    <a:pt x="0" y="16"/>
                  </a:cubicBezTo>
                  <a:cubicBezTo>
                    <a:pt x="0" y="34"/>
                    <a:pt x="0" y="34"/>
                    <a:pt x="0" y="34"/>
                  </a:cubicBezTo>
                  <a:cubicBezTo>
                    <a:pt x="0" y="37"/>
                    <a:pt x="2" y="39"/>
                    <a:pt x="4" y="39"/>
                  </a:cubicBezTo>
                  <a:cubicBezTo>
                    <a:pt x="7" y="39"/>
                    <a:pt x="9" y="37"/>
                    <a:pt x="9" y="34"/>
                  </a:cubicBezTo>
                  <a:cubicBezTo>
                    <a:pt x="9" y="12"/>
                    <a:pt x="9" y="12"/>
                    <a:pt x="9" y="12"/>
                  </a:cubicBezTo>
                  <a:cubicBezTo>
                    <a:pt x="11" y="12"/>
                    <a:pt x="11" y="12"/>
                    <a:pt x="11" y="12"/>
                  </a:cubicBezTo>
                  <a:cubicBezTo>
                    <a:pt x="11" y="36"/>
                    <a:pt x="11" y="36"/>
                    <a:pt x="11" y="36"/>
                  </a:cubicBezTo>
                  <a:cubicBezTo>
                    <a:pt x="11" y="39"/>
                    <a:pt x="11" y="39"/>
                    <a:pt x="11" y="39"/>
                  </a:cubicBezTo>
                  <a:cubicBezTo>
                    <a:pt x="11" y="71"/>
                    <a:pt x="11" y="71"/>
                    <a:pt x="11" y="71"/>
                  </a:cubicBezTo>
                  <a:cubicBezTo>
                    <a:pt x="11" y="73"/>
                    <a:pt x="13" y="75"/>
                    <a:pt x="15" y="75"/>
                  </a:cubicBezTo>
                  <a:cubicBezTo>
                    <a:pt x="18" y="75"/>
                    <a:pt x="20" y="73"/>
                    <a:pt x="20" y="71"/>
                  </a:cubicBezTo>
                  <a:cubicBezTo>
                    <a:pt x="20" y="39"/>
                    <a:pt x="20" y="39"/>
                    <a:pt x="20" y="39"/>
                  </a:cubicBezTo>
                  <a:cubicBezTo>
                    <a:pt x="23" y="39"/>
                    <a:pt x="23" y="39"/>
                    <a:pt x="23" y="39"/>
                  </a:cubicBezTo>
                  <a:cubicBezTo>
                    <a:pt x="23" y="71"/>
                    <a:pt x="23" y="71"/>
                    <a:pt x="23" y="71"/>
                  </a:cubicBezTo>
                  <a:cubicBezTo>
                    <a:pt x="23" y="73"/>
                    <a:pt x="25" y="75"/>
                    <a:pt x="28" y="75"/>
                  </a:cubicBezTo>
                  <a:cubicBezTo>
                    <a:pt x="30" y="75"/>
                    <a:pt x="32" y="73"/>
                    <a:pt x="32" y="71"/>
                  </a:cubicBezTo>
                  <a:cubicBezTo>
                    <a:pt x="32" y="39"/>
                    <a:pt x="32" y="39"/>
                    <a:pt x="32" y="39"/>
                  </a:cubicBezTo>
                  <a:cubicBezTo>
                    <a:pt x="32" y="36"/>
                    <a:pt x="32" y="36"/>
                    <a:pt x="32" y="36"/>
                  </a:cubicBezTo>
                  <a:cubicBezTo>
                    <a:pt x="32" y="12"/>
                    <a:pt x="32" y="12"/>
                    <a:pt x="32" y="12"/>
                  </a:cubicBezTo>
                  <a:cubicBezTo>
                    <a:pt x="34" y="12"/>
                    <a:pt x="34" y="12"/>
                    <a:pt x="34" y="12"/>
                  </a:cubicBezTo>
                  <a:cubicBezTo>
                    <a:pt x="34" y="34"/>
                    <a:pt x="34" y="34"/>
                    <a:pt x="34" y="34"/>
                  </a:cubicBezTo>
                  <a:cubicBezTo>
                    <a:pt x="34" y="37"/>
                    <a:pt x="36" y="39"/>
                    <a:pt x="39" y="39"/>
                  </a:cubicBezTo>
                  <a:cubicBezTo>
                    <a:pt x="41" y="39"/>
                    <a:pt x="43" y="37"/>
                    <a:pt x="43" y="34"/>
                  </a:cubicBezTo>
                  <a:cubicBezTo>
                    <a:pt x="43" y="16"/>
                    <a:pt x="43" y="16"/>
                    <a:pt x="43" y="16"/>
                  </a:cubicBezTo>
                  <a:cubicBezTo>
                    <a:pt x="43" y="7"/>
                    <a:pt x="38" y="0"/>
                    <a:pt x="32" y="0"/>
                  </a:cubicBezTo>
                  <a:close/>
                </a:path>
              </a:pathLst>
            </a:custGeom>
            <a:solidFill>
              <a:srgbClr val="093A5F"/>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sp>
          <p:nvSpPr>
            <p:cNvPr id="12" name="Oval 117">
              <a:extLst>
                <a:ext uri="{FF2B5EF4-FFF2-40B4-BE49-F238E27FC236}">
                  <a16:creationId xmlns:a16="http://schemas.microsoft.com/office/drawing/2014/main" id="{B40161EA-BEE3-BD11-81D4-D0A5B54FF5B3}"/>
                </a:ext>
              </a:extLst>
            </p:cNvPr>
            <p:cNvSpPr>
              <a:spLocks noChangeAspect="1" noChangeArrowheads="1"/>
            </p:cNvSpPr>
            <p:nvPr/>
          </p:nvSpPr>
          <p:spPr bwMode="auto">
            <a:xfrm>
              <a:off x="2452109" y="3823709"/>
              <a:ext cx="121253" cy="117016"/>
            </a:xfrm>
            <a:prstGeom prst="ellipse">
              <a:avLst/>
            </a:prstGeom>
            <a:solidFill>
              <a:srgbClr val="093A5F"/>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sp>
          <p:nvSpPr>
            <p:cNvPr id="15" name="Freeform 118">
              <a:extLst>
                <a:ext uri="{FF2B5EF4-FFF2-40B4-BE49-F238E27FC236}">
                  <a16:creationId xmlns:a16="http://schemas.microsoft.com/office/drawing/2014/main" id="{A0AC3A72-B2FC-8D39-D946-C8BAC1A8FDF2}"/>
                </a:ext>
              </a:extLst>
            </p:cNvPr>
            <p:cNvSpPr>
              <a:spLocks noChangeAspect="1"/>
            </p:cNvSpPr>
            <p:nvPr/>
          </p:nvSpPr>
          <p:spPr bwMode="auto">
            <a:xfrm>
              <a:off x="440831" y="4748233"/>
              <a:ext cx="272148" cy="462872"/>
            </a:xfrm>
            <a:custGeom>
              <a:avLst/>
              <a:gdLst>
                <a:gd name="T0" fmla="*/ 32 w 43"/>
                <a:gd name="T1" fmla="*/ 0 h 75"/>
                <a:gd name="T2" fmla="*/ 32 w 43"/>
                <a:gd name="T3" fmla="*/ 0 h 75"/>
                <a:gd name="T4" fmla="*/ 11 w 43"/>
                <a:gd name="T5" fmla="*/ 0 h 75"/>
                <a:gd name="T6" fmla="*/ 11 w 43"/>
                <a:gd name="T7" fmla="*/ 0 h 75"/>
                <a:gd name="T8" fmla="*/ 0 w 43"/>
                <a:gd name="T9" fmla="*/ 16 h 75"/>
                <a:gd name="T10" fmla="*/ 0 w 43"/>
                <a:gd name="T11" fmla="*/ 34 h 75"/>
                <a:gd name="T12" fmla="*/ 4 w 43"/>
                <a:gd name="T13" fmla="*/ 39 h 75"/>
                <a:gd name="T14" fmla="*/ 9 w 43"/>
                <a:gd name="T15" fmla="*/ 34 h 75"/>
                <a:gd name="T16" fmla="*/ 9 w 43"/>
                <a:gd name="T17" fmla="*/ 12 h 75"/>
                <a:gd name="T18" fmla="*/ 11 w 43"/>
                <a:gd name="T19" fmla="*/ 12 h 75"/>
                <a:gd name="T20" fmla="*/ 11 w 43"/>
                <a:gd name="T21" fmla="*/ 36 h 75"/>
                <a:gd name="T22" fmla="*/ 11 w 43"/>
                <a:gd name="T23" fmla="*/ 39 h 75"/>
                <a:gd name="T24" fmla="*/ 11 w 43"/>
                <a:gd name="T25" fmla="*/ 71 h 75"/>
                <a:gd name="T26" fmla="*/ 15 w 43"/>
                <a:gd name="T27" fmla="*/ 75 h 75"/>
                <a:gd name="T28" fmla="*/ 20 w 43"/>
                <a:gd name="T29" fmla="*/ 71 h 75"/>
                <a:gd name="T30" fmla="*/ 20 w 43"/>
                <a:gd name="T31" fmla="*/ 39 h 75"/>
                <a:gd name="T32" fmla="*/ 23 w 43"/>
                <a:gd name="T33" fmla="*/ 39 h 75"/>
                <a:gd name="T34" fmla="*/ 23 w 43"/>
                <a:gd name="T35" fmla="*/ 71 h 75"/>
                <a:gd name="T36" fmla="*/ 28 w 43"/>
                <a:gd name="T37" fmla="*/ 75 h 75"/>
                <a:gd name="T38" fmla="*/ 32 w 43"/>
                <a:gd name="T39" fmla="*/ 71 h 75"/>
                <a:gd name="T40" fmla="*/ 32 w 43"/>
                <a:gd name="T41" fmla="*/ 39 h 75"/>
                <a:gd name="T42" fmla="*/ 32 w 43"/>
                <a:gd name="T43" fmla="*/ 36 h 75"/>
                <a:gd name="T44" fmla="*/ 32 w 43"/>
                <a:gd name="T45" fmla="*/ 12 h 75"/>
                <a:gd name="T46" fmla="*/ 34 w 43"/>
                <a:gd name="T47" fmla="*/ 12 h 75"/>
                <a:gd name="T48" fmla="*/ 34 w 43"/>
                <a:gd name="T49" fmla="*/ 34 h 75"/>
                <a:gd name="T50" fmla="*/ 39 w 43"/>
                <a:gd name="T51" fmla="*/ 39 h 75"/>
                <a:gd name="T52" fmla="*/ 43 w 43"/>
                <a:gd name="T53" fmla="*/ 34 h 75"/>
                <a:gd name="T54" fmla="*/ 43 w 43"/>
                <a:gd name="T55" fmla="*/ 16 h 75"/>
                <a:gd name="T56" fmla="*/ 32 w 43"/>
                <a:gd name="T5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 h="75">
                  <a:moveTo>
                    <a:pt x="32" y="0"/>
                  </a:moveTo>
                  <a:cubicBezTo>
                    <a:pt x="32" y="0"/>
                    <a:pt x="32" y="0"/>
                    <a:pt x="32" y="0"/>
                  </a:cubicBezTo>
                  <a:cubicBezTo>
                    <a:pt x="11" y="0"/>
                    <a:pt x="11" y="0"/>
                    <a:pt x="11" y="0"/>
                  </a:cubicBezTo>
                  <a:cubicBezTo>
                    <a:pt x="11" y="0"/>
                    <a:pt x="11" y="0"/>
                    <a:pt x="11" y="0"/>
                  </a:cubicBezTo>
                  <a:cubicBezTo>
                    <a:pt x="5" y="0"/>
                    <a:pt x="0" y="7"/>
                    <a:pt x="0" y="16"/>
                  </a:cubicBezTo>
                  <a:cubicBezTo>
                    <a:pt x="0" y="34"/>
                    <a:pt x="0" y="34"/>
                    <a:pt x="0" y="34"/>
                  </a:cubicBezTo>
                  <a:cubicBezTo>
                    <a:pt x="0" y="37"/>
                    <a:pt x="2" y="39"/>
                    <a:pt x="4" y="39"/>
                  </a:cubicBezTo>
                  <a:cubicBezTo>
                    <a:pt x="7" y="39"/>
                    <a:pt x="9" y="37"/>
                    <a:pt x="9" y="34"/>
                  </a:cubicBezTo>
                  <a:cubicBezTo>
                    <a:pt x="9" y="12"/>
                    <a:pt x="9" y="12"/>
                    <a:pt x="9" y="12"/>
                  </a:cubicBezTo>
                  <a:cubicBezTo>
                    <a:pt x="11" y="12"/>
                    <a:pt x="11" y="12"/>
                    <a:pt x="11" y="12"/>
                  </a:cubicBezTo>
                  <a:cubicBezTo>
                    <a:pt x="11" y="36"/>
                    <a:pt x="11" y="36"/>
                    <a:pt x="11" y="36"/>
                  </a:cubicBezTo>
                  <a:cubicBezTo>
                    <a:pt x="11" y="39"/>
                    <a:pt x="11" y="39"/>
                    <a:pt x="11" y="39"/>
                  </a:cubicBezTo>
                  <a:cubicBezTo>
                    <a:pt x="11" y="71"/>
                    <a:pt x="11" y="71"/>
                    <a:pt x="11" y="71"/>
                  </a:cubicBezTo>
                  <a:cubicBezTo>
                    <a:pt x="11" y="73"/>
                    <a:pt x="13" y="75"/>
                    <a:pt x="15" y="75"/>
                  </a:cubicBezTo>
                  <a:cubicBezTo>
                    <a:pt x="18" y="75"/>
                    <a:pt x="20" y="73"/>
                    <a:pt x="20" y="71"/>
                  </a:cubicBezTo>
                  <a:cubicBezTo>
                    <a:pt x="20" y="39"/>
                    <a:pt x="20" y="39"/>
                    <a:pt x="20" y="39"/>
                  </a:cubicBezTo>
                  <a:cubicBezTo>
                    <a:pt x="23" y="39"/>
                    <a:pt x="23" y="39"/>
                    <a:pt x="23" y="39"/>
                  </a:cubicBezTo>
                  <a:cubicBezTo>
                    <a:pt x="23" y="71"/>
                    <a:pt x="23" y="71"/>
                    <a:pt x="23" y="71"/>
                  </a:cubicBezTo>
                  <a:cubicBezTo>
                    <a:pt x="23" y="73"/>
                    <a:pt x="25" y="75"/>
                    <a:pt x="28" y="75"/>
                  </a:cubicBezTo>
                  <a:cubicBezTo>
                    <a:pt x="30" y="75"/>
                    <a:pt x="32" y="73"/>
                    <a:pt x="32" y="71"/>
                  </a:cubicBezTo>
                  <a:cubicBezTo>
                    <a:pt x="32" y="39"/>
                    <a:pt x="32" y="39"/>
                    <a:pt x="32" y="39"/>
                  </a:cubicBezTo>
                  <a:cubicBezTo>
                    <a:pt x="32" y="36"/>
                    <a:pt x="32" y="36"/>
                    <a:pt x="32" y="36"/>
                  </a:cubicBezTo>
                  <a:cubicBezTo>
                    <a:pt x="32" y="12"/>
                    <a:pt x="32" y="12"/>
                    <a:pt x="32" y="12"/>
                  </a:cubicBezTo>
                  <a:cubicBezTo>
                    <a:pt x="34" y="12"/>
                    <a:pt x="34" y="12"/>
                    <a:pt x="34" y="12"/>
                  </a:cubicBezTo>
                  <a:cubicBezTo>
                    <a:pt x="34" y="34"/>
                    <a:pt x="34" y="34"/>
                    <a:pt x="34" y="34"/>
                  </a:cubicBezTo>
                  <a:cubicBezTo>
                    <a:pt x="34" y="37"/>
                    <a:pt x="36" y="39"/>
                    <a:pt x="39" y="39"/>
                  </a:cubicBezTo>
                  <a:cubicBezTo>
                    <a:pt x="41" y="39"/>
                    <a:pt x="43" y="37"/>
                    <a:pt x="43" y="34"/>
                  </a:cubicBezTo>
                  <a:cubicBezTo>
                    <a:pt x="43" y="16"/>
                    <a:pt x="43" y="16"/>
                    <a:pt x="43" y="16"/>
                  </a:cubicBezTo>
                  <a:cubicBezTo>
                    <a:pt x="43" y="7"/>
                    <a:pt x="38" y="0"/>
                    <a:pt x="32" y="0"/>
                  </a:cubicBezTo>
                  <a:close/>
                </a:path>
              </a:pathLst>
            </a:custGeom>
            <a:solidFill>
              <a:srgbClr val="093A5F"/>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sp>
          <p:nvSpPr>
            <p:cNvPr id="16" name="Oval 117">
              <a:extLst>
                <a:ext uri="{FF2B5EF4-FFF2-40B4-BE49-F238E27FC236}">
                  <a16:creationId xmlns:a16="http://schemas.microsoft.com/office/drawing/2014/main" id="{DE220ACA-33DC-BED6-20C7-0885FCC61F2F}"/>
                </a:ext>
              </a:extLst>
            </p:cNvPr>
            <p:cNvSpPr>
              <a:spLocks noChangeAspect="1" noChangeArrowheads="1"/>
            </p:cNvSpPr>
            <p:nvPr/>
          </p:nvSpPr>
          <p:spPr bwMode="auto">
            <a:xfrm>
              <a:off x="513581" y="4592166"/>
              <a:ext cx="121253" cy="117016"/>
            </a:xfrm>
            <a:prstGeom prst="ellipse">
              <a:avLst/>
            </a:prstGeom>
            <a:solidFill>
              <a:srgbClr val="093A5F"/>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sp>
          <p:nvSpPr>
            <p:cNvPr id="21" name="Freeform 118">
              <a:extLst>
                <a:ext uri="{FF2B5EF4-FFF2-40B4-BE49-F238E27FC236}">
                  <a16:creationId xmlns:a16="http://schemas.microsoft.com/office/drawing/2014/main" id="{0B66880D-C144-0F09-5499-29D633E37E85}"/>
                </a:ext>
              </a:extLst>
            </p:cNvPr>
            <p:cNvSpPr>
              <a:spLocks noChangeAspect="1"/>
            </p:cNvSpPr>
            <p:nvPr/>
          </p:nvSpPr>
          <p:spPr bwMode="auto">
            <a:xfrm>
              <a:off x="2379366" y="4749546"/>
              <a:ext cx="272148" cy="462872"/>
            </a:xfrm>
            <a:custGeom>
              <a:avLst/>
              <a:gdLst>
                <a:gd name="T0" fmla="*/ 32 w 43"/>
                <a:gd name="T1" fmla="*/ 0 h 75"/>
                <a:gd name="T2" fmla="*/ 32 w 43"/>
                <a:gd name="T3" fmla="*/ 0 h 75"/>
                <a:gd name="T4" fmla="*/ 11 w 43"/>
                <a:gd name="T5" fmla="*/ 0 h 75"/>
                <a:gd name="T6" fmla="*/ 11 w 43"/>
                <a:gd name="T7" fmla="*/ 0 h 75"/>
                <a:gd name="T8" fmla="*/ 0 w 43"/>
                <a:gd name="T9" fmla="*/ 16 h 75"/>
                <a:gd name="T10" fmla="*/ 0 w 43"/>
                <a:gd name="T11" fmla="*/ 34 h 75"/>
                <a:gd name="T12" fmla="*/ 4 w 43"/>
                <a:gd name="T13" fmla="*/ 39 h 75"/>
                <a:gd name="T14" fmla="*/ 9 w 43"/>
                <a:gd name="T15" fmla="*/ 34 h 75"/>
                <a:gd name="T16" fmla="*/ 9 w 43"/>
                <a:gd name="T17" fmla="*/ 12 h 75"/>
                <a:gd name="T18" fmla="*/ 11 w 43"/>
                <a:gd name="T19" fmla="*/ 12 h 75"/>
                <a:gd name="T20" fmla="*/ 11 w 43"/>
                <a:gd name="T21" fmla="*/ 36 h 75"/>
                <a:gd name="T22" fmla="*/ 11 w 43"/>
                <a:gd name="T23" fmla="*/ 39 h 75"/>
                <a:gd name="T24" fmla="*/ 11 w 43"/>
                <a:gd name="T25" fmla="*/ 71 h 75"/>
                <a:gd name="T26" fmla="*/ 15 w 43"/>
                <a:gd name="T27" fmla="*/ 75 h 75"/>
                <a:gd name="T28" fmla="*/ 20 w 43"/>
                <a:gd name="T29" fmla="*/ 71 h 75"/>
                <a:gd name="T30" fmla="*/ 20 w 43"/>
                <a:gd name="T31" fmla="*/ 39 h 75"/>
                <a:gd name="T32" fmla="*/ 23 w 43"/>
                <a:gd name="T33" fmla="*/ 39 h 75"/>
                <a:gd name="T34" fmla="*/ 23 w 43"/>
                <a:gd name="T35" fmla="*/ 71 h 75"/>
                <a:gd name="T36" fmla="*/ 28 w 43"/>
                <a:gd name="T37" fmla="*/ 75 h 75"/>
                <a:gd name="T38" fmla="*/ 32 w 43"/>
                <a:gd name="T39" fmla="*/ 71 h 75"/>
                <a:gd name="T40" fmla="*/ 32 w 43"/>
                <a:gd name="T41" fmla="*/ 39 h 75"/>
                <a:gd name="T42" fmla="*/ 32 w 43"/>
                <a:gd name="T43" fmla="*/ 36 h 75"/>
                <a:gd name="T44" fmla="*/ 32 w 43"/>
                <a:gd name="T45" fmla="*/ 12 h 75"/>
                <a:gd name="T46" fmla="*/ 34 w 43"/>
                <a:gd name="T47" fmla="*/ 12 h 75"/>
                <a:gd name="T48" fmla="*/ 34 w 43"/>
                <a:gd name="T49" fmla="*/ 34 h 75"/>
                <a:gd name="T50" fmla="*/ 39 w 43"/>
                <a:gd name="T51" fmla="*/ 39 h 75"/>
                <a:gd name="T52" fmla="*/ 43 w 43"/>
                <a:gd name="T53" fmla="*/ 34 h 75"/>
                <a:gd name="T54" fmla="*/ 43 w 43"/>
                <a:gd name="T55" fmla="*/ 16 h 75"/>
                <a:gd name="T56" fmla="*/ 32 w 43"/>
                <a:gd name="T5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 h="75">
                  <a:moveTo>
                    <a:pt x="32" y="0"/>
                  </a:moveTo>
                  <a:cubicBezTo>
                    <a:pt x="32" y="0"/>
                    <a:pt x="32" y="0"/>
                    <a:pt x="32" y="0"/>
                  </a:cubicBezTo>
                  <a:cubicBezTo>
                    <a:pt x="11" y="0"/>
                    <a:pt x="11" y="0"/>
                    <a:pt x="11" y="0"/>
                  </a:cubicBezTo>
                  <a:cubicBezTo>
                    <a:pt x="11" y="0"/>
                    <a:pt x="11" y="0"/>
                    <a:pt x="11" y="0"/>
                  </a:cubicBezTo>
                  <a:cubicBezTo>
                    <a:pt x="5" y="0"/>
                    <a:pt x="0" y="7"/>
                    <a:pt x="0" y="16"/>
                  </a:cubicBezTo>
                  <a:cubicBezTo>
                    <a:pt x="0" y="34"/>
                    <a:pt x="0" y="34"/>
                    <a:pt x="0" y="34"/>
                  </a:cubicBezTo>
                  <a:cubicBezTo>
                    <a:pt x="0" y="37"/>
                    <a:pt x="2" y="39"/>
                    <a:pt x="4" y="39"/>
                  </a:cubicBezTo>
                  <a:cubicBezTo>
                    <a:pt x="7" y="39"/>
                    <a:pt x="9" y="37"/>
                    <a:pt x="9" y="34"/>
                  </a:cubicBezTo>
                  <a:cubicBezTo>
                    <a:pt x="9" y="12"/>
                    <a:pt x="9" y="12"/>
                    <a:pt x="9" y="12"/>
                  </a:cubicBezTo>
                  <a:cubicBezTo>
                    <a:pt x="11" y="12"/>
                    <a:pt x="11" y="12"/>
                    <a:pt x="11" y="12"/>
                  </a:cubicBezTo>
                  <a:cubicBezTo>
                    <a:pt x="11" y="36"/>
                    <a:pt x="11" y="36"/>
                    <a:pt x="11" y="36"/>
                  </a:cubicBezTo>
                  <a:cubicBezTo>
                    <a:pt x="11" y="39"/>
                    <a:pt x="11" y="39"/>
                    <a:pt x="11" y="39"/>
                  </a:cubicBezTo>
                  <a:cubicBezTo>
                    <a:pt x="11" y="71"/>
                    <a:pt x="11" y="71"/>
                    <a:pt x="11" y="71"/>
                  </a:cubicBezTo>
                  <a:cubicBezTo>
                    <a:pt x="11" y="73"/>
                    <a:pt x="13" y="75"/>
                    <a:pt x="15" y="75"/>
                  </a:cubicBezTo>
                  <a:cubicBezTo>
                    <a:pt x="18" y="75"/>
                    <a:pt x="20" y="73"/>
                    <a:pt x="20" y="71"/>
                  </a:cubicBezTo>
                  <a:cubicBezTo>
                    <a:pt x="20" y="39"/>
                    <a:pt x="20" y="39"/>
                    <a:pt x="20" y="39"/>
                  </a:cubicBezTo>
                  <a:cubicBezTo>
                    <a:pt x="23" y="39"/>
                    <a:pt x="23" y="39"/>
                    <a:pt x="23" y="39"/>
                  </a:cubicBezTo>
                  <a:cubicBezTo>
                    <a:pt x="23" y="71"/>
                    <a:pt x="23" y="71"/>
                    <a:pt x="23" y="71"/>
                  </a:cubicBezTo>
                  <a:cubicBezTo>
                    <a:pt x="23" y="73"/>
                    <a:pt x="25" y="75"/>
                    <a:pt x="28" y="75"/>
                  </a:cubicBezTo>
                  <a:cubicBezTo>
                    <a:pt x="30" y="75"/>
                    <a:pt x="32" y="73"/>
                    <a:pt x="32" y="71"/>
                  </a:cubicBezTo>
                  <a:cubicBezTo>
                    <a:pt x="32" y="39"/>
                    <a:pt x="32" y="39"/>
                    <a:pt x="32" y="39"/>
                  </a:cubicBezTo>
                  <a:cubicBezTo>
                    <a:pt x="32" y="36"/>
                    <a:pt x="32" y="36"/>
                    <a:pt x="32" y="36"/>
                  </a:cubicBezTo>
                  <a:cubicBezTo>
                    <a:pt x="32" y="12"/>
                    <a:pt x="32" y="12"/>
                    <a:pt x="32" y="12"/>
                  </a:cubicBezTo>
                  <a:cubicBezTo>
                    <a:pt x="34" y="12"/>
                    <a:pt x="34" y="12"/>
                    <a:pt x="34" y="12"/>
                  </a:cubicBezTo>
                  <a:cubicBezTo>
                    <a:pt x="34" y="34"/>
                    <a:pt x="34" y="34"/>
                    <a:pt x="34" y="34"/>
                  </a:cubicBezTo>
                  <a:cubicBezTo>
                    <a:pt x="34" y="37"/>
                    <a:pt x="36" y="39"/>
                    <a:pt x="39" y="39"/>
                  </a:cubicBezTo>
                  <a:cubicBezTo>
                    <a:pt x="41" y="39"/>
                    <a:pt x="43" y="37"/>
                    <a:pt x="43" y="34"/>
                  </a:cubicBezTo>
                  <a:cubicBezTo>
                    <a:pt x="43" y="16"/>
                    <a:pt x="43" y="16"/>
                    <a:pt x="43" y="16"/>
                  </a:cubicBezTo>
                  <a:cubicBezTo>
                    <a:pt x="43" y="7"/>
                    <a:pt x="38" y="0"/>
                    <a:pt x="32" y="0"/>
                  </a:cubicBezTo>
                  <a:close/>
                </a:path>
              </a:pathLst>
            </a:custGeom>
            <a:solidFill>
              <a:srgbClr val="093A5F"/>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sp>
          <p:nvSpPr>
            <p:cNvPr id="22" name="Oval 117">
              <a:extLst>
                <a:ext uri="{FF2B5EF4-FFF2-40B4-BE49-F238E27FC236}">
                  <a16:creationId xmlns:a16="http://schemas.microsoft.com/office/drawing/2014/main" id="{1C63A2D7-ACC8-8D1C-BF4D-B6E87B58CFAC}"/>
                </a:ext>
              </a:extLst>
            </p:cNvPr>
            <p:cNvSpPr>
              <a:spLocks noChangeAspect="1" noChangeArrowheads="1"/>
            </p:cNvSpPr>
            <p:nvPr/>
          </p:nvSpPr>
          <p:spPr bwMode="auto">
            <a:xfrm>
              <a:off x="2452109" y="4592166"/>
              <a:ext cx="121253" cy="117016"/>
            </a:xfrm>
            <a:prstGeom prst="ellipse">
              <a:avLst/>
            </a:prstGeom>
            <a:solidFill>
              <a:srgbClr val="093A5F"/>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sp>
          <p:nvSpPr>
            <p:cNvPr id="33" name="Oval 32">
              <a:extLst>
                <a:ext uri="{FF2B5EF4-FFF2-40B4-BE49-F238E27FC236}">
                  <a16:creationId xmlns:a16="http://schemas.microsoft.com/office/drawing/2014/main" id="{88A22F9C-7950-12FB-3566-CD6A5111FAAB}"/>
                </a:ext>
              </a:extLst>
            </p:cNvPr>
            <p:cNvSpPr>
              <a:spLocks noChangeAspect="1" noChangeArrowheads="1"/>
            </p:cNvSpPr>
            <p:nvPr/>
          </p:nvSpPr>
          <p:spPr bwMode="auto">
            <a:xfrm>
              <a:off x="989361" y="5367887"/>
              <a:ext cx="121252" cy="117016"/>
            </a:xfrm>
            <a:prstGeom prst="ellipse">
              <a:avLst/>
            </a:prstGeom>
            <a:solidFill>
              <a:srgbClr val="093A5F"/>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sp>
          <p:nvSpPr>
            <p:cNvPr id="34" name="Freeform 33">
              <a:extLst>
                <a:ext uri="{FF2B5EF4-FFF2-40B4-BE49-F238E27FC236}">
                  <a16:creationId xmlns:a16="http://schemas.microsoft.com/office/drawing/2014/main" id="{61C8DD50-31DE-91C1-AB19-8EBC212A616C}"/>
                </a:ext>
              </a:extLst>
            </p:cNvPr>
            <p:cNvSpPr>
              <a:spLocks noChangeAspect="1"/>
            </p:cNvSpPr>
            <p:nvPr/>
          </p:nvSpPr>
          <p:spPr bwMode="auto">
            <a:xfrm>
              <a:off x="876197" y="5514219"/>
              <a:ext cx="336815" cy="462872"/>
            </a:xfrm>
            <a:custGeom>
              <a:avLst/>
              <a:gdLst>
                <a:gd name="T0" fmla="*/ 52 w 53"/>
                <a:gd name="T1" fmla="*/ 25 h 75"/>
                <a:gd name="T2" fmla="*/ 48 w 53"/>
                <a:gd name="T3" fmla="*/ 12 h 75"/>
                <a:gd name="T4" fmla="*/ 48 w 53"/>
                <a:gd name="T5" fmla="*/ 12 h 75"/>
                <a:gd name="T6" fmla="*/ 43 w 53"/>
                <a:gd name="T7" fmla="*/ 4 h 75"/>
                <a:gd name="T8" fmla="*/ 35 w 53"/>
                <a:gd name="T9" fmla="*/ 0 h 75"/>
                <a:gd name="T10" fmla="*/ 32 w 53"/>
                <a:gd name="T11" fmla="*/ 0 h 75"/>
                <a:gd name="T12" fmla="*/ 21 w 53"/>
                <a:gd name="T13" fmla="*/ 0 h 75"/>
                <a:gd name="T14" fmla="*/ 18 w 53"/>
                <a:gd name="T15" fmla="*/ 0 h 75"/>
                <a:gd name="T16" fmla="*/ 10 w 53"/>
                <a:gd name="T17" fmla="*/ 4 h 75"/>
                <a:gd name="T18" fmla="*/ 5 w 53"/>
                <a:gd name="T19" fmla="*/ 12 h 75"/>
                <a:gd name="T20" fmla="*/ 5 w 53"/>
                <a:gd name="T21" fmla="*/ 12 h 75"/>
                <a:gd name="T22" fmla="*/ 1 w 53"/>
                <a:gd name="T23" fmla="*/ 25 h 75"/>
                <a:gd name="T24" fmla="*/ 4 w 53"/>
                <a:gd name="T25" fmla="*/ 31 h 75"/>
                <a:gd name="T26" fmla="*/ 5 w 53"/>
                <a:gd name="T27" fmla="*/ 31 h 75"/>
                <a:gd name="T28" fmla="*/ 9 w 53"/>
                <a:gd name="T29" fmla="*/ 28 h 75"/>
                <a:gd name="T30" fmla="*/ 14 w 53"/>
                <a:gd name="T31" fmla="*/ 12 h 75"/>
                <a:gd name="T32" fmla="*/ 16 w 53"/>
                <a:gd name="T33" fmla="*/ 12 h 75"/>
                <a:gd name="T34" fmla="*/ 11 w 53"/>
                <a:gd name="T35" fmla="*/ 39 h 75"/>
                <a:gd name="T36" fmla="*/ 16 w 53"/>
                <a:gd name="T37" fmla="*/ 39 h 75"/>
                <a:gd name="T38" fmla="*/ 16 w 53"/>
                <a:gd name="T39" fmla="*/ 71 h 75"/>
                <a:gd name="T40" fmla="*/ 20 w 53"/>
                <a:gd name="T41" fmla="*/ 75 h 75"/>
                <a:gd name="T42" fmla="*/ 25 w 53"/>
                <a:gd name="T43" fmla="*/ 71 h 75"/>
                <a:gd name="T44" fmla="*/ 25 w 53"/>
                <a:gd name="T45" fmla="*/ 39 h 75"/>
                <a:gd name="T46" fmla="*/ 28 w 53"/>
                <a:gd name="T47" fmla="*/ 39 h 75"/>
                <a:gd name="T48" fmla="*/ 28 w 53"/>
                <a:gd name="T49" fmla="*/ 71 h 75"/>
                <a:gd name="T50" fmla="*/ 33 w 53"/>
                <a:gd name="T51" fmla="*/ 75 h 75"/>
                <a:gd name="T52" fmla="*/ 37 w 53"/>
                <a:gd name="T53" fmla="*/ 71 h 75"/>
                <a:gd name="T54" fmla="*/ 37 w 53"/>
                <a:gd name="T55" fmla="*/ 39 h 75"/>
                <a:gd name="T56" fmla="*/ 42 w 53"/>
                <a:gd name="T57" fmla="*/ 39 h 75"/>
                <a:gd name="T58" fmla="*/ 37 w 53"/>
                <a:gd name="T59" fmla="*/ 12 h 75"/>
                <a:gd name="T60" fmla="*/ 39 w 53"/>
                <a:gd name="T61" fmla="*/ 12 h 75"/>
                <a:gd name="T62" fmla="*/ 44 w 53"/>
                <a:gd name="T63" fmla="*/ 28 h 75"/>
                <a:gd name="T64" fmla="*/ 48 w 53"/>
                <a:gd name="T65" fmla="*/ 31 h 75"/>
                <a:gd name="T66" fmla="*/ 49 w 53"/>
                <a:gd name="T67" fmla="*/ 31 h 75"/>
                <a:gd name="T68" fmla="*/ 52 w 53"/>
                <a:gd name="T69" fmla="*/ 2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3" h="75">
                  <a:moveTo>
                    <a:pt x="52" y="25"/>
                  </a:moveTo>
                  <a:cubicBezTo>
                    <a:pt x="48" y="12"/>
                    <a:pt x="48" y="12"/>
                    <a:pt x="48" y="12"/>
                  </a:cubicBezTo>
                  <a:cubicBezTo>
                    <a:pt x="48" y="12"/>
                    <a:pt x="48" y="12"/>
                    <a:pt x="48" y="12"/>
                  </a:cubicBezTo>
                  <a:cubicBezTo>
                    <a:pt x="47" y="9"/>
                    <a:pt x="45" y="6"/>
                    <a:pt x="43" y="4"/>
                  </a:cubicBezTo>
                  <a:cubicBezTo>
                    <a:pt x="41" y="2"/>
                    <a:pt x="38" y="1"/>
                    <a:pt x="35" y="0"/>
                  </a:cubicBezTo>
                  <a:cubicBezTo>
                    <a:pt x="34" y="0"/>
                    <a:pt x="33" y="0"/>
                    <a:pt x="32" y="0"/>
                  </a:cubicBezTo>
                  <a:cubicBezTo>
                    <a:pt x="21" y="0"/>
                    <a:pt x="21" y="0"/>
                    <a:pt x="21" y="0"/>
                  </a:cubicBezTo>
                  <a:cubicBezTo>
                    <a:pt x="20" y="0"/>
                    <a:pt x="19" y="0"/>
                    <a:pt x="18" y="0"/>
                  </a:cubicBezTo>
                  <a:cubicBezTo>
                    <a:pt x="15" y="1"/>
                    <a:pt x="12" y="2"/>
                    <a:pt x="10" y="4"/>
                  </a:cubicBezTo>
                  <a:cubicBezTo>
                    <a:pt x="8" y="6"/>
                    <a:pt x="6" y="9"/>
                    <a:pt x="5" y="12"/>
                  </a:cubicBezTo>
                  <a:cubicBezTo>
                    <a:pt x="5" y="12"/>
                    <a:pt x="5" y="12"/>
                    <a:pt x="5" y="12"/>
                  </a:cubicBezTo>
                  <a:cubicBezTo>
                    <a:pt x="1" y="25"/>
                    <a:pt x="1" y="25"/>
                    <a:pt x="1" y="25"/>
                  </a:cubicBezTo>
                  <a:cubicBezTo>
                    <a:pt x="0" y="28"/>
                    <a:pt x="2" y="30"/>
                    <a:pt x="4" y="31"/>
                  </a:cubicBezTo>
                  <a:cubicBezTo>
                    <a:pt x="4" y="31"/>
                    <a:pt x="5" y="31"/>
                    <a:pt x="5" y="31"/>
                  </a:cubicBezTo>
                  <a:cubicBezTo>
                    <a:pt x="7" y="31"/>
                    <a:pt x="9" y="30"/>
                    <a:pt x="9" y="28"/>
                  </a:cubicBezTo>
                  <a:cubicBezTo>
                    <a:pt x="14" y="12"/>
                    <a:pt x="14" y="12"/>
                    <a:pt x="14" y="12"/>
                  </a:cubicBezTo>
                  <a:cubicBezTo>
                    <a:pt x="15" y="12"/>
                    <a:pt x="15" y="12"/>
                    <a:pt x="16" y="12"/>
                  </a:cubicBezTo>
                  <a:cubicBezTo>
                    <a:pt x="11" y="39"/>
                    <a:pt x="11" y="39"/>
                    <a:pt x="11" y="39"/>
                  </a:cubicBezTo>
                  <a:cubicBezTo>
                    <a:pt x="16" y="39"/>
                    <a:pt x="16" y="39"/>
                    <a:pt x="16" y="39"/>
                  </a:cubicBezTo>
                  <a:cubicBezTo>
                    <a:pt x="16" y="71"/>
                    <a:pt x="16" y="71"/>
                    <a:pt x="16" y="71"/>
                  </a:cubicBezTo>
                  <a:cubicBezTo>
                    <a:pt x="16" y="73"/>
                    <a:pt x="18" y="75"/>
                    <a:pt x="20" y="75"/>
                  </a:cubicBezTo>
                  <a:cubicBezTo>
                    <a:pt x="23" y="75"/>
                    <a:pt x="25" y="73"/>
                    <a:pt x="25" y="71"/>
                  </a:cubicBezTo>
                  <a:cubicBezTo>
                    <a:pt x="25" y="39"/>
                    <a:pt x="25" y="39"/>
                    <a:pt x="25" y="39"/>
                  </a:cubicBezTo>
                  <a:cubicBezTo>
                    <a:pt x="28" y="39"/>
                    <a:pt x="28" y="39"/>
                    <a:pt x="28" y="39"/>
                  </a:cubicBezTo>
                  <a:cubicBezTo>
                    <a:pt x="28" y="71"/>
                    <a:pt x="28" y="71"/>
                    <a:pt x="28" y="71"/>
                  </a:cubicBezTo>
                  <a:cubicBezTo>
                    <a:pt x="28" y="73"/>
                    <a:pt x="30" y="75"/>
                    <a:pt x="33" y="75"/>
                  </a:cubicBezTo>
                  <a:cubicBezTo>
                    <a:pt x="35" y="75"/>
                    <a:pt x="37" y="73"/>
                    <a:pt x="37" y="71"/>
                  </a:cubicBezTo>
                  <a:cubicBezTo>
                    <a:pt x="37" y="39"/>
                    <a:pt x="37" y="39"/>
                    <a:pt x="37" y="39"/>
                  </a:cubicBezTo>
                  <a:cubicBezTo>
                    <a:pt x="42" y="39"/>
                    <a:pt x="42" y="39"/>
                    <a:pt x="42" y="39"/>
                  </a:cubicBezTo>
                  <a:cubicBezTo>
                    <a:pt x="37" y="12"/>
                    <a:pt x="37" y="12"/>
                    <a:pt x="37" y="12"/>
                  </a:cubicBezTo>
                  <a:cubicBezTo>
                    <a:pt x="38" y="12"/>
                    <a:pt x="38" y="12"/>
                    <a:pt x="39" y="12"/>
                  </a:cubicBezTo>
                  <a:cubicBezTo>
                    <a:pt x="44" y="28"/>
                    <a:pt x="44" y="28"/>
                    <a:pt x="44" y="28"/>
                  </a:cubicBezTo>
                  <a:cubicBezTo>
                    <a:pt x="44" y="30"/>
                    <a:pt x="46" y="31"/>
                    <a:pt x="48" y="31"/>
                  </a:cubicBezTo>
                  <a:cubicBezTo>
                    <a:pt x="48" y="31"/>
                    <a:pt x="49" y="31"/>
                    <a:pt x="49" y="31"/>
                  </a:cubicBezTo>
                  <a:cubicBezTo>
                    <a:pt x="51" y="30"/>
                    <a:pt x="53" y="28"/>
                    <a:pt x="52" y="25"/>
                  </a:cubicBezTo>
                  <a:close/>
                </a:path>
              </a:pathLst>
            </a:custGeom>
            <a:solidFill>
              <a:srgbClr val="093A5F"/>
            </a:solidFill>
            <a:ln>
              <a:noFill/>
            </a:ln>
          </p:spPr>
          <p:txBody>
            <a:bodyPr vert="horz" wrap="square" lIns="91440" tIns="45720" rIns="91440" bIns="45720" numCol="1" anchor="t" anchorCtr="0" compatLnSpc="1">
              <a:prstTxWarp prst="textNoShape">
                <a:avLst/>
              </a:prstTxWarp>
            </a:bodyPr>
            <a:lstStyle/>
            <a:p>
              <a:endParaRPr lang="ru-RU" dirty="0">
                <a:solidFill>
                  <a:srgbClr val="093A5F"/>
                </a:solidFill>
              </a:endParaRPr>
            </a:p>
          </p:txBody>
        </p:sp>
        <p:sp>
          <p:nvSpPr>
            <p:cNvPr id="35" name="Freeform 118">
              <a:extLst>
                <a:ext uri="{FF2B5EF4-FFF2-40B4-BE49-F238E27FC236}">
                  <a16:creationId xmlns:a16="http://schemas.microsoft.com/office/drawing/2014/main" id="{658C819A-22E4-C567-A4C6-70A486018F90}"/>
                </a:ext>
              </a:extLst>
            </p:cNvPr>
            <p:cNvSpPr>
              <a:spLocks noChangeAspect="1"/>
            </p:cNvSpPr>
            <p:nvPr/>
          </p:nvSpPr>
          <p:spPr bwMode="auto">
            <a:xfrm>
              <a:off x="440831" y="5514798"/>
              <a:ext cx="272148" cy="462872"/>
            </a:xfrm>
            <a:custGeom>
              <a:avLst/>
              <a:gdLst>
                <a:gd name="T0" fmla="*/ 32 w 43"/>
                <a:gd name="T1" fmla="*/ 0 h 75"/>
                <a:gd name="T2" fmla="*/ 32 w 43"/>
                <a:gd name="T3" fmla="*/ 0 h 75"/>
                <a:gd name="T4" fmla="*/ 11 w 43"/>
                <a:gd name="T5" fmla="*/ 0 h 75"/>
                <a:gd name="T6" fmla="*/ 11 w 43"/>
                <a:gd name="T7" fmla="*/ 0 h 75"/>
                <a:gd name="T8" fmla="*/ 0 w 43"/>
                <a:gd name="T9" fmla="*/ 16 h 75"/>
                <a:gd name="T10" fmla="*/ 0 w 43"/>
                <a:gd name="T11" fmla="*/ 34 h 75"/>
                <a:gd name="T12" fmla="*/ 4 w 43"/>
                <a:gd name="T13" fmla="*/ 39 h 75"/>
                <a:gd name="T14" fmla="*/ 9 w 43"/>
                <a:gd name="T15" fmla="*/ 34 h 75"/>
                <a:gd name="T16" fmla="*/ 9 w 43"/>
                <a:gd name="T17" fmla="*/ 12 h 75"/>
                <a:gd name="T18" fmla="*/ 11 w 43"/>
                <a:gd name="T19" fmla="*/ 12 h 75"/>
                <a:gd name="T20" fmla="*/ 11 w 43"/>
                <a:gd name="T21" fmla="*/ 36 h 75"/>
                <a:gd name="T22" fmla="*/ 11 w 43"/>
                <a:gd name="T23" fmla="*/ 39 h 75"/>
                <a:gd name="T24" fmla="*/ 11 w 43"/>
                <a:gd name="T25" fmla="*/ 71 h 75"/>
                <a:gd name="T26" fmla="*/ 15 w 43"/>
                <a:gd name="T27" fmla="*/ 75 h 75"/>
                <a:gd name="T28" fmla="*/ 20 w 43"/>
                <a:gd name="T29" fmla="*/ 71 h 75"/>
                <a:gd name="T30" fmla="*/ 20 w 43"/>
                <a:gd name="T31" fmla="*/ 39 h 75"/>
                <a:gd name="T32" fmla="*/ 23 w 43"/>
                <a:gd name="T33" fmla="*/ 39 h 75"/>
                <a:gd name="T34" fmla="*/ 23 w 43"/>
                <a:gd name="T35" fmla="*/ 71 h 75"/>
                <a:gd name="T36" fmla="*/ 28 w 43"/>
                <a:gd name="T37" fmla="*/ 75 h 75"/>
                <a:gd name="T38" fmla="*/ 32 w 43"/>
                <a:gd name="T39" fmla="*/ 71 h 75"/>
                <a:gd name="T40" fmla="*/ 32 w 43"/>
                <a:gd name="T41" fmla="*/ 39 h 75"/>
                <a:gd name="T42" fmla="*/ 32 w 43"/>
                <a:gd name="T43" fmla="*/ 36 h 75"/>
                <a:gd name="T44" fmla="*/ 32 w 43"/>
                <a:gd name="T45" fmla="*/ 12 h 75"/>
                <a:gd name="T46" fmla="*/ 34 w 43"/>
                <a:gd name="T47" fmla="*/ 12 h 75"/>
                <a:gd name="T48" fmla="*/ 34 w 43"/>
                <a:gd name="T49" fmla="*/ 34 h 75"/>
                <a:gd name="T50" fmla="*/ 39 w 43"/>
                <a:gd name="T51" fmla="*/ 39 h 75"/>
                <a:gd name="T52" fmla="*/ 43 w 43"/>
                <a:gd name="T53" fmla="*/ 34 h 75"/>
                <a:gd name="T54" fmla="*/ 43 w 43"/>
                <a:gd name="T55" fmla="*/ 16 h 75"/>
                <a:gd name="T56" fmla="*/ 32 w 43"/>
                <a:gd name="T5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 h="75">
                  <a:moveTo>
                    <a:pt x="32" y="0"/>
                  </a:moveTo>
                  <a:cubicBezTo>
                    <a:pt x="32" y="0"/>
                    <a:pt x="32" y="0"/>
                    <a:pt x="32" y="0"/>
                  </a:cubicBezTo>
                  <a:cubicBezTo>
                    <a:pt x="11" y="0"/>
                    <a:pt x="11" y="0"/>
                    <a:pt x="11" y="0"/>
                  </a:cubicBezTo>
                  <a:cubicBezTo>
                    <a:pt x="11" y="0"/>
                    <a:pt x="11" y="0"/>
                    <a:pt x="11" y="0"/>
                  </a:cubicBezTo>
                  <a:cubicBezTo>
                    <a:pt x="5" y="0"/>
                    <a:pt x="0" y="7"/>
                    <a:pt x="0" y="16"/>
                  </a:cubicBezTo>
                  <a:cubicBezTo>
                    <a:pt x="0" y="34"/>
                    <a:pt x="0" y="34"/>
                    <a:pt x="0" y="34"/>
                  </a:cubicBezTo>
                  <a:cubicBezTo>
                    <a:pt x="0" y="37"/>
                    <a:pt x="2" y="39"/>
                    <a:pt x="4" y="39"/>
                  </a:cubicBezTo>
                  <a:cubicBezTo>
                    <a:pt x="7" y="39"/>
                    <a:pt x="9" y="37"/>
                    <a:pt x="9" y="34"/>
                  </a:cubicBezTo>
                  <a:cubicBezTo>
                    <a:pt x="9" y="12"/>
                    <a:pt x="9" y="12"/>
                    <a:pt x="9" y="12"/>
                  </a:cubicBezTo>
                  <a:cubicBezTo>
                    <a:pt x="11" y="12"/>
                    <a:pt x="11" y="12"/>
                    <a:pt x="11" y="12"/>
                  </a:cubicBezTo>
                  <a:cubicBezTo>
                    <a:pt x="11" y="36"/>
                    <a:pt x="11" y="36"/>
                    <a:pt x="11" y="36"/>
                  </a:cubicBezTo>
                  <a:cubicBezTo>
                    <a:pt x="11" y="39"/>
                    <a:pt x="11" y="39"/>
                    <a:pt x="11" y="39"/>
                  </a:cubicBezTo>
                  <a:cubicBezTo>
                    <a:pt x="11" y="71"/>
                    <a:pt x="11" y="71"/>
                    <a:pt x="11" y="71"/>
                  </a:cubicBezTo>
                  <a:cubicBezTo>
                    <a:pt x="11" y="73"/>
                    <a:pt x="13" y="75"/>
                    <a:pt x="15" y="75"/>
                  </a:cubicBezTo>
                  <a:cubicBezTo>
                    <a:pt x="18" y="75"/>
                    <a:pt x="20" y="73"/>
                    <a:pt x="20" y="71"/>
                  </a:cubicBezTo>
                  <a:cubicBezTo>
                    <a:pt x="20" y="39"/>
                    <a:pt x="20" y="39"/>
                    <a:pt x="20" y="39"/>
                  </a:cubicBezTo>
                  <a:cubicBezTo>
                    <a:pt x="23" y="39"/>
                    <a:pt x="23" y="39"/>
                    <a:pt x="23" y="39"/>
                  </a:cubicBezTo>
                  <a:cubicBezTo>
                    <a:pt x="23" y="71"/>
                    <a:pt x="23" y="71"/>
                    <a:pt x="23" y="71"/>
                  </a:cubicBezTo>
                  <a:cubicBezTo>
                    <a:pt x="23" y="73"/>
                    <a:pt x="25" y="75"/>
                    <a:pt x="28" y="75"/>
                  </a:cubicBezTo>
                  <a:cubicBezTo>
                    <a:pt x="30" y="75"/>
                    <a:pt x="32" y="73"/>
                    <a:pt x="32" y="71"/>
                  </a:cubicBezTo>
                  <a:cubicBezTo>
                    <a:pt x="32" y="39"/>
                    <a:pt x="32" y="39"/>
                    <a:pt x="32" y="39"/>
                  </a:cubicBezTo>
                  <a:cubicBezTo>
                    <a:pt x="32" y="36"/>
                    <a:pt x="32" y="36"/>
                    <a:pt x="32" y="36"/>
                  </a:cubicBezTo>
                  <a:cubicBezTo>
                    <a:pt x="32" y="12"/>
                    <a:pt x="32" y="12"/>
                    <a:pt x="32" y="12"/>
                  </a:cubicBezTo>
                  <a:cubicBezTo>
                    <a:pt x="34" y="12"/>
                    <a:pt x="34" y="12"/>
                    <a:pt x="34" y="12"/>
                  </a:cubicBezTo>
                  <a:cubicBezTo>
                    <a:pt x="34" y="34"/>
                    <a:pt x="34" y="34"/>
                    <a:pt x="34" y="34"/>
                  </a:cubicBezTo>
                  <a:cubicBezTo>
                    <a:pt x="34" y="37"/>
                    <a:pt x="36" y="39"/>
                    <a:pt x="39" y="39"/>
                  </a:cubicBezTo>
                  <a:cubicBezTo>
                    <a:pt x="41" y="39"/>
                    <a:pt x="43" y="37"/>
                    <a:pt x="43" y="34"/>
                  </a:cubicBezTo>
                  <a:cubicBezTo>
                    <a:pt x="43" y="16"/>
                    <a:pt x="43" y="16"/>
                    <a:pt x="43" y="16"/>
                  </a:cubicBezTo>
                  <a:cubicBezTo>
                    <a:pt x="43" y="7"/>
                    <a:pt x="38" y="0"/>
                    <a:pt x="32" y="0"/>
                  </a:cubicBezTo>
                  <a:close/>
                </a:path>
              </a:pathLst>
            </a:custGeom>
            <a:solidFill>
              <a:srgbClr val="093A5F"/>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sp>
          <p:nvSpPr>
            <p:cNvPr id="39" name="Oval 117">
              <a:extLst>
                <a:ext uri="{FF2B5EF4-FFF2-40B4-BE49-F238E27FC236}">
                  <a16:creationId xmlns:a16="http://schemas.microsoft.com/office/drawing/2014/main" id="{1B5F8F13-86BB-8208-6901-B1ACB042B784}"/>
                </a:ext>
              </a:extLst>
            </p:cNvPr>
            <p:cNvSpPr>
              <a:spLocks noChangeAspect="1" noChangeArrowheads="1"/>
            </p:cNvSpPr>
            <p:nvPr/>
          </p:nvSpPr>
          <p:spPr bwMode="auto">
            <a:xfrm>
              <a:off x="513581" y="5358731"/>
              <a:ext cx="121253" cy="117016"/>
            </a:xfrm>
            <a:prstGeom prst="ellipse">
              <a:avLst/>
            </a:prstGeom>
            <a:solidFill>
              <a:srgbClr val="093A5F"/>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sp>
          <p:nvSpPr>
            <p:cNvPr id="40" name="Oval 39">
              <a:extLst>
                <a:ext uri="{FF2B5EF4-FFF2-40B4-BE49-F238E27FC236}">
                  <a16:creationId xmlns:a16="http://schemas.microsoft.com/office/drawing/2014/main" id="{A52603D9-B341-D5EB-8986-DC2EBCF4B454}"/>
                </a:ext>
              </a:extLst>
            </p:cNvPr>
            <p:cNvSpPr>
              <a:spLocks noChangeAspect="1" noChangeArrowheads="1"/>
            </p:cNvSpPr>
            <p:nvPr/>
          </p:nvSpPr>
          <p:spPr bwMode="auto">
            <a:xfrm>
              <a:off x="1976913" y="5367887"/>
              <a:ext cx="121252" cy="117016"/>
            </a:xfrm>
            <a:prstGeom prst="ellipse">
              <a:avLst/>
            </a:prstGeom>
            <a:solidFill>
              <a:srgbClr val="093A5F"/>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sp>
          <p:nvSpPr>
            <p:cNvPr id="42" name="Freeform 41">
              <a:extLst>
                <a:ext uri="{FF2B5EF4-FFF2-40B4-BE49-F238E27FC236}">
                  <a16:creationId xmlns:a16="http://schemas.microsoft.com/office/drawing/2014/main" id="{AE3E0C76-6240-5779-E67F-7EC5FEE92AE9}"/>
                </a:ext>
              </a:extLst>
            </p:cNvPr>
            <p:cNvSpPr>
              <a:spLocks noChangeAspect="1"/>
            </p:cNvSpPr>
            <p:nvPr/>
          </p:nvSpPr>
          <p:spPr bwMode="auto">
            <a:xfrm>
              <a:off x="1863749" y="5514219"/>
              <a:ext cx="336815" cy="462872"/>
            </a:xfrm>
            <a:custGeom>
              <a:avLst/>
              <a:gdLst>
                <a:gd name="T0" fmla="*/ 52 w 53"/>
                <a:gd name="T1" fmla="*/ 25 h 75"/>
                <a:gd name="T2" fmla="*/ 48 w 53"/>
                <a:gd name="T3" fmla="*/ 12 h 75"/>
                <a:gd name="T4" fmla="*/ 48 w 53"/>
                <a:gd name="T5" fmla="*/ 12 h 75"/>
                <a:gd name="T6" fmla="*/ 43 w 53"/>
                <a:gd name="T7" fmla="*/ 4 h 75"/>
                <a:gd name="T8" fmla="*/ 35 w 53"/>
                <a:gd name="T9" fmla="*/ 0 h 75"/>
                <a:gd name="T10" fmla="*/ 32 w 53"/>
                <a:gd name="T11" fmla="*/ 0 h 75"/>
                <a:gd name="T12" fmla="*/ 21 w 53"/>
                <a:gd name="T13" fmla="*/ 0 h 75"/>
                <a:gd name="T14" fmla="*/ 18 w 53"/>
                <a:gd name="T15" fmla="*/ 0 h 75"/>
                <a:gd name="T16" fmla="*/ 10 w 53"/>
                <a:gd name="T17" fmla="*/ 4 h 75"/>
                <a:gd name="T18" fmla="*/ 5 w 53"/>
                <a:gd name="T19" fmla="*/ 12 h 75"/>
                <a:gd name="T20" fmla="*/ 5 w 53"/>
                <a:gd name="T21" fmla="*/ 12 h 75"/>
                <a:gd name="T22" fmla="*/ 1 w 53"/>
                <a:gd name="T23" fmla="*/ 25 h 75"/>
                <a:gd name="T24" fmla="*/ 4 w 53"/>
                <a:gd name="T25" fmla="*/ 31 h 75"/>
                <a:gd name="T26" fmla="*/ 5 w 53"/>
                <a:gd name="T27" fmla="*/ 31 h 75"/>
                <a:gd name="T28" fmla="*/ 9 w 53"/>
                <a:gd name="T29" fmla="*/ 28 h 75"/>
                <a:gd name="T30" fmla="*/ 14 w 53"/>
                <a:gd name="T31" fmla="*/ 12 h 75"/>
                <a:gd name="T32" fmla="*/ 16 w 53"/>
                <a:gd name="T33" fmla="*/ 12 h 75"/>
                <a:gd name="T34" fmla="*/ 11 w 53"/>
                <a:gd name="T35" fmla="*/ 39 h 75"/>
                <a:gd name="T36" fmla="*/ 16 w 53"/>
                <a:gd name="T37" fmla="*/ 39 h 75"/>
                <a:gd name="T38" fmla="*/ 16 w 53"/>
                <a:gd name="T39" fmla="*/ 71 h 75"/>
                <a:gd name="T40" fmla="*/ 20 w 53"/>
                <a:gd name="T41" fmla="*/ 75 h 75"/>
                <a:gd name="T42" fmla="*/ 25 w 53"/>
                <a:gd name="T43" fmla="*/ 71 h 75"/>
                <a:gd name="T44" fmla="*/ 25 w 53"/>
                <a:gd name="T45" fmla="*/ 39 h 75"/>
                <a:gd name="T46" fmla="*/ 28 w 53"/>
                <a:gd name="T47" fmla="*/ 39 h 75"/>
                <a:gd name="T48" fmla="*/ 28 w 53"/>
                <a:gd name="T49" fmla="*/ 71 h 75"/>
                <a:gd name="T50" fmla="*/ 33 w 53"/>
                <a:gd name="T51" fmla="*/ 75 h 75"/>
                <a:gd name="T52" fmla="*/ 37 w 53"/>
                <a:gd name="T53" fmla="*/ 71 h 75"/>
                <a:gd name="T54" fmla="*/ 37 w 53"/>
                <a:gd name="T55" fmla="*/ 39 h 75"/>
                <a:gd name="T56" fmla="*/ 42 w 53"/>
                <a:gd name="T57" fmla="*/ 39 h 75"/>
                <a:gd name="T58" fmla="*/ 37 w 53"/>
                <a:gd name="T59" fmla="*/ 12 h 75"/>
                <a:gd name="T60" fmla="*/ 39 w 53"/>
                <a:gd name="T61" fmla="*/ 12 h 75"/>
                <a:gd name="T62" fmla="*/ 44 w 53"/>
                <a:gd name="T63" fmla="*/ 28 h 75"/>
                <a:gd name="T64" fmla="*/ 48 w 53"/>
                <a:gd name="T65" fmla="*/ 31 h 75"/>
                <a:gd name="T66" fmla="*/ 49 w 53"/>
                <a:gd name="T67" fmla="*/ 31 h 75"/>
                <a:gd name="T68" fmla="*/ 52 w 53"/>
                <a:gd name="T69" fmla="*/ 25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3" h="75">
                  <a:moveTo>
                    <a:pt x="52" y="25"/>
                  </a:moveTo>
                  <a:cubicBezTo>
                    <a:pt x="48" y="12"/>
                    <a:pt x="48" y="12"/>
                    <a:pt x="48" y="12"/>
                  </a:cubicBezTo>
                  <a:cubicBezTo>
                    <a:pt x="48" y="12"/>
                    <a:pt x="48" y="12"/>
                    <a:pt x="48" y="12"/>
                  </a:cubicBezTo>
                  <a:cubicBezTo>
                    <a:pt x="47" y="9"/>
                    <a:pt x="45" y="6"/>
                    <a:pt x="43" y="4"/>
                  </a:cubicBezTo>
                  <a:cubicBezTo>
                    <a:pt x="41" y="2"/>
                    <a:pt x="38" y="1"/>
                    <a:pt x="35" y="0"/>
                  </a:cubicBezTo>
                  <a:cubicBezTo>
                    <a:pt x="34" y="0"/>
                    <a:pt x="33" y="0"/>
                    <a:pt x="32" y="0"/>
                  </a:cubicBezTo>
                  <a:cubicBezTo>
                    <a:pt x="21" y="0"/>
                    <a:pt x="21" y="0"/>
                    <a:pt x="21" y="0"/>
                  </a:cubicBezTo>
                  <a:cubicBezTo>
                    <a:pt x="20" y="0"/>
                    <a:pt x="19" y="0"/>
                    <a:pt x="18" y="0"/>
                  </a:cubicBezTo>
                  <a:cubicBezTo>
                    <a:pt x="15" y="1"/>
                    <a:pt x="12" y="2"/>
                    <a:pt x="10" y="4"/>
                  </a:cubicBezTo>
                  <a:cubicBezTo>
                    <a:pt x="8" y="6"/>
                    <a:pt x="6" y="9"/>
                    <a:pt x="5" y="12"/>
                  </a:cubicBezTo>
                  <a:cubicBezTo>
                    <a:pt x="5" y="12"/>
                    <a:pt x="5" y="12"/>
                    <a:pt x="5" y="12"/>
                  </a:cubicBezTo>
                  <a:cubicBezTo>
                    <a:pt x="1" y="25"/>
                    <a:pt x="1" y="25"/>
                    <a:pt x="1" y="25"/>
                  </a:cubicBezTo>
                  <a:cubicBezTo>
                    <a:pt x="0" y="28"/>
                    <a:pt x="2" y="30"/>
                    <a:pt x="4" y="31"/>
                  </a:cubicBezTo>
                  <a:cubicBezTo>
                    <a:pt x="4" y="31"/>
                    <a:pt x="5" y="31"/>
                    <a:pt x="5" y="31"/>
                  </a:cubicBezTo>
                  <a:cubicBezTo>
                    <a:pt x="7" y="31"/>
                    <a:pt x="9" y="30"/>
                    <a:pt x="9" y="28"/>
                  </a:cubicBezTo>
                  <a:cubicBezTo>
                    <a:pt x="14" y="12"/>
                    <a:pt x="14" y="12"/>
                    <a:pt x="14" y="12"/>
                  </a:cubicBezTo>
                  <a:cubicBezTo>
                    <a:pt x="15" y="12"/>
                    <a:pt x="15" y="12"/>
                    <a:pt x="16" y="12"/>
                  </a:cubicBezTo>
                  <a:cubicBezTo>
                    <a:pt x="11" y="39"/>
                    <a:pt x="11" y="39"/>
                    <a:pt x="11" y="39"/>
                  </a:cubicBezTo>
                  <a:cubicBezTo>
                    <a:pt x="16" y="39"/>
                    <a:pt x="16" y="39"/>
                    <a:pt x="16" y="39"/>
                  </a:cubicBezTo>
                  <a:cubicBezTo>
                    <a:pt x="16" y="71"/>
                    <a:pt x="16" y="71"/>
                    <a:pt x="16" y="71"/>
                  </a:cubicBezTo>
                  <a:cubicBezTo>
                    <a:pt x="16" y="73"/>
                    <a:pt x="18" y="75"/>
                    <a:pt x="20" y="75"/>
                  </a:cubicBezTo>
                  <a:cubicBezTo>
                    <a:pt x="23" y="75"/>
                    <a:pt x="25" y="73"/>
                    <a:pt x="25" y="71"/>
                  </a:cubicBezTo>
                  <a:cubicBezTo>
                    <a:pt x="25" y="39"/>
                    <a:pt x="25" y="39"/>
                    <a:pt x="25" y="39"/>
                  </a:cubicBezTo>
                  <a:cubicBezTo>
                    <a:pt x="28" y="39"/>
                    <a:pt x="28" y="39"/>
                    <a:pt x="28" y="39"/>
                  </a:cubicBezTo>
                  <a:cubicBezTo>
                    <a:pt x="28" y="71"/>
                    <a:pt x="28" y="71"/>
                    <a:pt x="28" y="71"/>
                  </a:cubicBezTo>
                  <a:cubicBezTo>
                    <a:pt x="28" y="73"/>
                    <a:pt x="30" y="75"/>
                    <a:pt x="33" y="75"/>
                  </a:cubicBezTo>
                  <a:cubicBezTo>
                    <a:pt x="35" y="75"/>
                    <a:pt x="37" y="73"/>
                    <a:pt x="37" y="71"/>
                  </a:cubicBezTo>
                  <a:cubicBezTo>
                    <a:pt x="37" y="39"/>
                    <a:pt x="37" y="39"/>
                    <a:pt x="37" y="39"/>
                  </a:cubicBezTo>
                  <a:cubicBezTo>
                    <a:pt x="42" y="39"/>
                    <a:pt x="42" y="39"/>
                    <a:pt x="42" y="39"/>
                  </a:cubicBezTo>
                  <a:cubicBezTo>
                    <a:pt x="37" y="12"/>
                    <a:pt x="37" y="12"/>
                    <a:pt x="37" y="12"/>
                  </a:cubicBezTo>
                  <a:cubicBezTo>
                    <a:pt x="38" y="12"/>
                    <a:pt x="38" y="12"/>
                    <a:pt x="39" y="12"/>
                  </a:cubicBezTo>
                  <a:cubicBezTo>
                    <a:pt x="44" y="28"/>
                    <a:pt x="44" y="28"/>
                    <a:pt x="44" y="28"/>
                  </a:cubicBezTo>
                  <a:cubicBezTo>
                    <a:pt x="44" y="30"/>
                    <a:pt x="46" y="31"/>
                    <a:pt x="48" y="31"/>
                  </a:cubicBezTo>
                  <a:cubicBezTo>
                    <a:pt x="48" y="31"/>
                    <a:pt x="49" y="31"/>
                    <a:pt x="49" y="31"/>
                  </a:cubicBezTo>
                  <a:cubicBezTo>
                    <a:pt x="51" y="30"/>
                    <a:pt x="53" y="28"/>
                    <a:pt x="52" y="25"/>
                  </a:cubicBezTo>
                  <a:close/>
                </a:path>
              </a:pathLst>
            </a:custGeom>
            <a:solidFill>
              <a:srgbClr val="093A5F"/>
            </a:solidFill>
            <a:ln>
              <a:noFill/>
            </a:ln>
          </p:spPr>
          <p:txBody>
            <a:bodyPr vert="horz" wrap="square" lIns="91440" tIns="45720" rIns="91440" bIns="45720" numCol="1" anchor="t" anchorCtr="0" compatLnSpc="1">
              <a:prstTxWarp prst="textNoShape">
                <a:avLst/>
              </a:prstTxWarp>
            </a:bodyPr>
            <a:lstStyle/>
            <a:p>
              <a:endParaRPr lang="ru-RU" dirty="0">
                <a:solidFill>
                  <a:srgbClr val="093A5F"/>
                </a:solidFill>
              </a:endParaRPr>
            </a:p>
          </p:txBody>
        </p:sp>
        <p:sp>
          <p:nvSpPr>
            <p:cNvPr id="43" name="Freeform 118">
              <a:extLst>
                <a:ext uri="{FF2B5EF4-FFF2-40B4-BE49-F238E27FC236}">
                  <a16:creationId xmlns:a16="http://schemas.microsoft.com/office/drawing/2014/main" id="{048F7A3D-2EF2-77E3-8069-7481E47ADE2D}"/>
                </a:ext>
              </a:extLst>
            </p:cNvPr>
            <p:cNvSpPr>
              <a:spLocks noChangeAspect="1"/>
            </p:cNvSpPr>
            <p:nvPr/>
          </p:nvSpPr>
          <p:spPr bwMode="auto">
            <a:xfrm>
              <a:off x="1428383" y="5514798"/>
              <a:ext cx="272148" cy="462872"/>
            </a:xfrm>
            <a:custGeom>
              <a:avLst/>
              <a:gdLst>
                <a:gd name="T0" fmla="*/ 32 w 43"/>
                <a:gd name="T1" fmla="*/ 0 h 75"/>
                <a:gd name="T2" fmla="*/ 32 w 43"/>
                <a:gd name="T3" fmla="*/ 0 h 75"/>
                <a:gd name="T4" fmla="*/ 11 w 43"/>
                <a:gd name="T5" fmla="*/ 0 h 75"/>
                <a:gd name="T6" fmla="*/ 11 w 43"/>
                <a:gd name="T7" fmla="*/ 0 h 75"/>
                <a:gd name="T8" fmla="*/ 0 w 43"/>
                <a:gd name="T9" fmla="*/ 16 h 75"/>
                <a:gd name="T10" fmla="*/ 0 w 43"/>
                <a:gd name="T11" fmla="*/ 34 h 75"/>
                <a:gd name="T12" fmla="*/ 4 w 43"/>
                <a:gd name="T13" fmla="*/ 39 h 75"/>
                <a:gd name="T14" fmla="*/ 9 w 43"/>
                <a:gd name="T15" fmla="*/ 34 h 75"/>
                <a:gd name="T16" fmla="*/ 9 w 43"/>
                <a:gd name="T17" fmla="*/ 12 h 75"/>
                <a:gd name="T18" fmla="*/ 11 w 43"/>
                <a:gd name="T19" fmla="*/ 12 h 75"/>
                <a:gd name="T20" fmla="*/ 11 w 43"/>
                <a:gd name="T21" fmla="*/ 36 h 75"/>
                <a:gd name="T22" fmla="*/ 11 w 43"/>
                <a:gd name="T23" fmla="*/ 39 h 75"/>
                <a:gd name="T24" fmla="*/ 11 w 43"/>
                <a:gd name="T25" fmla="*/ 71 h 75"/>
                <a:gd name="T26" fmla="*/ 15 w 43"/>
                <a:gd name="T27" fmla="*/ 75 h 75"/>
                <a:gd name="T28" fmla="*/ 20 w 43"/>
                <a:gd name="T29" fmla="*/ 71 h 75"/>
                <a:gd name="T30" fmla="*/ 20 w 43"/>
                <a:gd name="T31" fmla="*/ 39 h 75"/>
                <a:gd name="T32" fmla="*/ 23 w 43"/>
                <a:gd name="T33" fmla="*/ 39 h 75"/>
                <a:gd name="T34" fmla="*/ 23 w 43"/>
                <a:gd name="T35" fmla="*/ 71 h 75"/>
                <a:gd name="T36" fmla="*/ 28 w 43"/>
                <a:gd name="T37" fmla="*/ 75 h 75"/>
                <a:gd name="T38" fmla="*/ 32 w 43"/>
                <a:gd name="T39" fmla="*/ 71 h 75"/>
                <a:gd name="T40" fmla="*/ 32 w 43"/>
                <a:gd name="T41" fmla="*/ 39 h 75"/>
                <a:gd name="T42" fmla="*/ 32 w 43"/>
                <a:gd name="T43" fmla="*/ 36 h 75"/>
                <a:gd name="T44" fmla="*/ 32 w 43"/>
                <a:gd name="T45" fmla="*/ 12 h 75"/>
                <a:gd name="T46" fmla="*/ 34 w 43"/>
                <a:gd name="T47" fmla="*/ 12 h 75"/>
                <a:gd name="T48" fmla="*/ 34 w 43"/>
                <a:gd name="T49" fmla="*/ 34 h 75"/>
                <a:gd name="T50" fmla="*/ 39 w 43"/>
                <a:gd name="T51" fmla="*/ 39 h 75"/>
                <a:gd name="T52" fmla="*/ 43 w 43"/>
                <a:gd name="T53" fmla="*/ 34 h 75"/>
                <a:gd name="T54" fmla="*/ 43 w 43"/>
                <a:gd name="T55" fmla="*/ 16 h 75"/>
                <a:gd name="T56" fmla="*/ 32 w 43"/>
                <a:gd name="T5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 h="75">
                  <a:moveTo>
                    <a:pt x="32" y="0"/>
                  </a:moveTo>
                  <a:cubicBezTo>
                    <a:pt x="32" y="0"/>
                    <a:pt x="32" y="0"/>
                    <a:pt x="32" y="0"/>
                  </a:cubicBezTo>
                  <a:cubicBezTo>
                    <a:pt x="11" y="0"/>
                    <a:pt x="11" y="0"/>
                    <a:pt x="11" y="0"/>
                  </a:cubicBezTo>
                  <a:cubicBezTo>
                    <a:pt x="11" y="0"/>
                    <a:pt x="11" y="0"/>
                    <a:pt x="11" y="0"/>
                  </a:cubicBezTo>
                  <a:cubicBezTo>
                    <a:pt x="5" y="0"/>
                    <a:pt x="0" y="7"/>
                    <a:pt x="0" y="16"/>
                  </a:cubicBezTo>
                  <a:cubicBezTo>
                    <a:pt x="0" y="34"/>
                    <a:pt x="0" y="34"/>
                    <a:pt x="0" y="34"/>
                  </a:cubicBezTo>
                  <a:cubicBezTo>
                    <a:pt x="0" y="37"/>
                    <a:pt x="2" y="39"/>
                    <a:pt x="4" y="39"/>
                  </a:cubicBezTo>
                  <a:cubicBezTo>
                    <a:pt x="7" y="39"/>
                    <a:pt x="9" y="37"/>
                    <a:pt x="9" y="34"/>
                  </a:cubicBezTo>
                  <a:cubicBezTo>
                    <a:pt x="9" y="12"/>
                    <a:pt x="9" y="12"/>
                    <a:pt x="9" y="12"/>
                  </a:cubicBezTo>
                  <a:cubicBezTo>
                    <a:pt x="11" y="12"/>
                    <a:pt x="11" y="12"/>
                    <a:pt x="11" y="12"/>
                  </a:cubicBezTo>
                  <a:cubicBezTo>
                    <a:pt x="11" y="36"/>
                    <a:pt x="11" y="36"/>
                    <a:pt x="11" y="36"/>
                  </a:cubicBezTo>
                  <a:cubicBezTo>
                    <a:pt x="11" y="39"/>
                    <a:pt x="11" y="39"/>
                    <a:pt x="11" y="39"/>
                  </a:cubicBezTo>
                  <a:cubicBezTo>
                    <a:pt x="11" y="71"/>
                    <a:pt x="11" y="71"/>
                    <a:pt x="11" y="71"/>
                  </a:cubicBezTo>
                  <a:cubicBezTo>
                    <a:pt x="11" y="73"/>
                    <a:pt x="13" y="75"/>
                    <a:pt x="15" y="75"/>
                  </a:cubicBezTo>
                  <a:cubicBezTo>
                    <a:pt x="18" y="75"/>
                    <a:pt x="20" y="73"/>
                    <a:pt x="20" y="71"/>
                  </a:cubicBezTo>
                  <a:cubicBezTo>
                    <a:pt x="20" y="39"/>
                    <a:pt x="20" y="39"/>
                    <a:pt x="20" y="39"/>
                  </a:cubicBezTo>
                  <a:cubicBezTo>
                    <a:pt x="23" y="39"/>
                    <a:pt x="23" y="39"/>
                    <a:pt x="23" y="39"/>
                  </a:cubicBezTo>
                  <a:cubicBezTo>
                    <a:pt x="23" y="71"/>
                    <a:pt x="23" y="71"/>
                    <a:pt x="23" y="71"/>
                  </a:cubicBezTo>
                  <a:cubicBezTo>
                    <a:pt x="23" y="73"/>
                    <a:pt x="25" y="75"/>
                    <a:pt x="28" y="75"/>
                  </a:cubicBezTo>
                  <a:cubicBezTo>
                    <a:pt x="30" y="75"/>
                    <a:pt x="32" y="73"/>
                    <a:pt x="32" y="71"/>
                  </a:cubicBezTo>
                  <a:cubicBezTo>
                    <a:pt x="32" y="39"/>
                    <a:pt x="32" y="39"/>
                    <a:pt x="32" y="39"/>
                  </a:cubicBezTo>
                  <a:cubicBezTo>
                    <a:pt x="32" y="36"/>
                    <a:pt x="32" y="36"/>
                    <a:pt x="32" y="36"/>
                  </a:cubicBezTo>
                  <a:cubicBezTo>
                    <a:pt x="32" y="12"/>
                    <a:pt x="32" y="12"/>
                    <a:pt x="32" y="12"/>
                  </a:cubicBezTo>
                  <a:cubicBezTo>
                    <a:pt x="34" y="12"/>
                    <a:pt x="34" y="12"/>
                    <a:pt x="34" y="12"/>
                  </a:cubicBezTo>
                  <a:cubicBezTo>
                    <a:pt x="34" y="34"/>
                    <a:pt x="34" y="34"/>
                    <a:pt x="34" y="34"/>
                  </a:cubicBezTo>
                  <a:cubicBezTo>
                    <a:pt x="34" y="37"/>
                    <a:pt x="36" y="39"/>
                    <a:pt x="39" y="39"/>
                  </a:cubicBezTo>
                  <a:cubicBezTo>
                    <a:pt x="41" y="39"/>
                    <a:pt x="43" y="37"/>
                    <a:pt x="43" y="34"/>
                  </a:cubicBezTo>
                  <a:cubicBezTo>
                    <a:pt x="43" y="16"/>
                    <a:pt x="43" y="16"/>
                    <a:pt x="43" y="16"/>
                  </a:cubicBezTo>
                  <a:cubicBezTo>
                    <a:pt x="43" y="7"/>
                    <a:pt x="38" y="0"/>
                    <a:pt x="32" y="0"/>
                  </a:cubicBezTo>
                  <a:close/>
                </a:path>
              </a:pathLst>
            </a:custGeom>
            <a:solidFill>
              <a:srgbClr val="093A5F"/>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sp>
          <p:nvSpPr>
            <p:cNvPr id="44" name="Oval 117">
              <a:extLst>
                <a:ext uri="{FF2B5EF4-FFF2-40B4-BE49-F238E27FC236}">
                  <a16:creationId xmlns:a16="http://schemas.microsoft.com/office/drawing/2014/main" id="{FB8372D9-BCDB-EFD3-2E1F-E5B0B641AE21}"/>
                </a:ext>
              </a:extLst>
            </p:cNvPr>
            <p:cNvSpPr>
              <a:spLocks noChangeAspect="1" noChangeArrowheads="1"/>
            </p:cNvSpPr>
            <p:nvPr/>
          </p:nvSpPr>
          <p:spPr bwMode="auto">
            <a:xfrm>
              <a:off x="1501133" y="5358731"/>
              <a:ext cx="121253" cy="117016"/>
            </a:xfrm>
            <a:prstGeom prst="ellipse">
              <a:avLst/>
            </a:prstGeom>
            <a:solidFill>
              <a:srgbClr val="093A5F"/>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sp>
          <p:nvSpPr>
            <p:cNvPr id="45" name="Freeform 118">
              <a:extLst>
                <a:ext uri="{FF2B5EF4-FFF2-40B4-BE49-F238E27FC236}">
                  <a16:creationId xmlns:a16="http://schemas.microsoft.com/office/drawing/2014/main" id="{0113D4E1-FD03-2519-0C03-BF44FFC5D5B6}"/>
                </a:ext>
              </a:extLst>
            </p:cNvPr>
            <p:cNvSpPr>
              <a:spLocks noChangeAspect="1"/>
            </p:cNvSpPr>
            <p:nvPr/>
          </p:nvSpPr>
          <p:spPr bwMode="auto">
            <a:xfrm>
              <a:off x="2379366" y="5516111"/>
              <a:ext cx="272148" cy="462872"/>
            </a:xfrm>
            <a:custGeom>
              <a:avLst/>
              <a:gdLst>
                <a:gd name="T0" fmla="*/ 32 w 43"/>
                <a:gd name="T1" fmla="*/ 0 h 75"/>
                <a:gd name="T2" fmla="*/ 32 w 43"/>
                <a:gd name="T3" fmla="*/ 0 h 75"/>
                <a:gd name="T4" fmla="*/ 11 w 43"/>
                <a:gd name="T5" fmla="*/ 0 h 75"/>
                <a:gd name="T6" fmla="*/ 11 w 43"/>
                <a:gd name="T7" fmla="*/ 0 h 75"/>
                <a:gd name="T8" fmla="*/ 0 w 43"/>
                <a:gd name="T9" fmla="*/ 16 h 75"/>
                <a:gd name="T10" fmla="*/ 0 w 43"/>
                <a:gd name="T11" fmla="*/ 34 h 75"/>
                <a:gd name="T12" fmla="*/ 4 w 43"/>
                <a:gd name="T13" fmla="*/ 39 h 75"/>
                <a:gd name="T14" fmla="*/ 9 w 43"/>
                <a:gd name="T15" fmla="*/ 34 h 75"/>
                <a:gd name="T16" fmla="*/ 9 w 43"/>
                <a:gd name="T17" fmla="*/ 12 h 75"/>
                <a:gd name="T18" fmla="*/ 11 w 43"/>
                <a:gd name="T19" fmla="*/ 12 h 75"/>
                <a:gd name="T20" fmla="*/ 11 w 43"/>
                <a:gd name="T21" fmla="*/ 36 h 75"/>
                <a:gd name="T22" fmla="*/ 11 w 43"/>
                <a:gd name="T23" fmla="*/ 39 h 75"/>
                <a:gd name="T24" fmla="*/ 11 w 43"/>
                <a:gd name="T25" fmla="*/ 71 h 75"/>
                <a:gd name="T26" fmla="*/ 15 w 43"/>
                <a:gd name="T27" fmla="*/ 75 h 75"/>
                <a:gd name="T28" fmla="*/ 20 w 43"/>
                <a:gd name="T29" fmla="*/ 71 h 75"/>
                <a:gd name="T30" fmla="*/ 20 w 43"/>
                <a:gd name="T31" fmla="*/ 39 h 75"/>
                <a:gd name="T32" fmla="*/ 23 w 43"/>
                <a:gd name="T33" fmla="*/ 39 h 75"/>
                <a:gd name="T34" fmla="*/ 23 w 43"/>
                <a:gd name="T35" fmla="*/ 71 h 75"/>
                <a:gd name="T36" fmla="*/ 28 w 43"/>
                <a:gd name="T37" fmla="*/ 75 h 75"/>
                <a:gd name="T38" fmla="*/ 32 w 43"/>
                <a:gd name="T39" fmla="*/ 71 h 75"/>
                <a:gd name="T40" fmla="*/ 32 w 43"/>
                <a:gd name="T41" fmla="*/ 39 h 75"/>
                <a:gd name="T42" fmla="*/ 32 w 43"/>
                <a:gd name="T43" fmla="*/ 36 h 75"/>
                <a:gd name="T44" fmla="*/ 32 w 43"/>
                <a:gd name="T45" fmla="*/ 12 h 75"/>
                <a:gd name="T46" fmla="*/ 34 w 43"/>
                <a:gd name="T47" fmla="*/ 12 h 75"/>
                <a:gd name="T48" fmla="*/ 34 w 43"/>
                <a:gd name="T49" fmla="*/ 34 h 75"/>
                <a:gd name="T50" fmla="*/ 39 w 43"/>
                <a:gd name="T51" fmla="*/ 39 h 75"/>
                <a:gd name="T52" fmla="*/ 43 w 43"/>
                <a:gd name="T53" fmla="*/ 34 h 75"/>
                <a:gd name="T54" fmla="*/ 43 w 43"/>
                <a:gd name="T55" fmla="*/ 16 h 75"/>
                <a:gd name="T56" fmla="*/ 32 w 43"/>
                <a:gd name="T57"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3" h="75">
                  <a:moveTo>
                    <a:pt x="32" y="0"/>
                  </a:moveTo>
                  <a:cubicBezTo>
                    <a:pt x="32" y="0"/>
                    <a:pt x="32" y="0"/>
                    <a:pt x="32" y="0"/>
                  </a:cubicBezTo>
                  <a:cubicBezTo>
                    <a:pt x="11" y="0"/>
                    <a:pt x="11" y="0"/>
                    <a:pt x="11" y="0"/>
                  </a:cubicBezTo>
                  <a:cubicBezTo>
                    <a:pt x="11" y="0"/>
                    <a:pt x="11" y="0"/>
                    <a:pt x="11" y="0"/>
                  </a:cubicBezTo>
                  <a:cubicBezTo>
                    <a:pt x="5" y="0"/>
                    <a:pt x="0" y="7"/>
                    <a:pt x="0" y="16"/>
                  </a:cubicBezTo>
                  <a:cubicBezTo>
                    <a:pt x="0" y="34"/>
                    <a:pt x="0" y="34"/>
                    <a:pt x="0" y="34"/>
                  </a:cubicBezTo>
                  <a:cubicBezTo>
                    <a:pt x="0" y="37"/>
                    <a:pt x="2" y="39"/>
                    <a:pt x="4" y="39"/>
                  </a:cubicBezTo>
                  <a:cubicBezTo>
                    <a:pt x="7" y="39"/>
                    <a:pt x="9" y="37"/>
                    <a:pt x="9" y="34"/>
                  </a:cubicBezTo>
                  <a:cubicBezTo>
                    <a:pt x="9" y="12"/>
                    <a:pt x="9" y="12"/>
                    <a:pt x="9" y="12"/>
                  </a:cubicBezTo>
                  <a:cubicBezTo>
                    <a:pt x="11" y="12"/>
                    <a:pt x="11" y="12"/>
                    <a:pt x="11" y="12"/>
                  </a:cubicBezTo>
                  <a:cubicBezTo>
                    <a:pt x="11" y="36"/>
                    <a:pt x="11" y="36"/>
                    <a:pt x="11" y="36"/>
                  </a:cubicBezTo>
                  <a:cubicBezTo>
                    <a:pt x="11" y="39"/>
                    <a:pt x="11" y="39"/>
                    <a:pt x="11" y="39"/>
                  </a:cubicBezTo>
                  <a:cubicBezTo>
                    <a:pt x="11" y="71"/>
                    <a:pt x="11" y="71"/>
                    <a:pt x="11" y="71"/>
                  </a:cubicBezTo>
                  <a:cubicBezTo>
                    <a:pt x="11" y="73"/>
                    <a:pt x="13" y="75"/>
                    <a:pt x="15" y="75"/>
                  </a:cubicBezTo>
                  <a:cubicBezTo>
                    <a:pt x="18" y="75"/>
                    <a:pt x="20" y="73"/>
                    <a:pt x="20" y="71"/>
                  </a:cubicBezTo>
                  <a:cubicBezTo>
                    <a:pt x="20" y="39"/>
                    <a:pt x="20" y="39"/>
                    <a:pt x="20" y="39"/>
                  </a:cubicBezTo>
                  <a:cubicBezTo>
                    <a:pt x="23" y="39"/>
                    <a:pt x="23" y="39"/>
                    <a:pt x="23" y="39"/>
                  </a:cubicBezTo>
                  <a:cubicBezTo>
                    <a:pt x="23" y="71"/>
                    <a:pt x="23" y="71"/>
                    <a:pt x="23" y="71"/>
                  </a:cubicBezTo>
                  <a:cubicBezTo>
                    <a:pt x="23" y="73"/>
                    <a:pt x="25" y="75"/>
                    <a:pt x="28" y="75"/>
                  </a:cubicBezTo>
                  <a:cubicBezTo>
                    <a:pt x="30" y="75"/>
                    <a:pt x="32" y="73"/>
                    <a:pt x="32" y="71"/>
                  </a:cubicBezTo>
                  <a:cubicBezTo>
                    <a:pt x="32" y="39"/>
                    <a:pt x="32" y="39"/>
                    <a:pt x="32" y="39"/>
                  </a:cubicBezTo>
                  <a:cubicBezTo>
                    <a:pt x="32" y="36"/>
                    <a:pt x="32" y="36"/>
                    <a:pt x="32" y="36"/>
                  </a:cubicBezTo>
                  <a:cubicBezTo>
                    <a:pt x="32" y="12"/>
                    <a:pt x="32" y="12"/>
                    <a:pt x="32" y="12"/>
                  </a:cubicBezTo>
                  <a:cubicBezTo>
                    <a:pt x="34" y="12"/>
                    <a:pt x="34" y="12"/>
                    <a:pt x="34" y="12"/>
                  </a:cubicBezTo>
                  <a:cubicBezTo>
                    <a:pt x="34" y="34"/>
                    <a:pt x="34" y="34"/>
                    <a:pt x="34" y="34"/>
                  </a:cubicBezTo>
                  <a:cubicBezTo>
                    <a:pt x="34" y="37"/>
                    <a:pt x="36" y="39"/>
                    <a:pt x="39" y="39"/>
                  </a:cubicBezTo>
                  <a:cubicBezTo>
                    <a:pt x="41" y="39"/>
                    <a:pt x="43" y="37"/>
                    <a:pt x="43" y="34"/>
                  </a:cubicBezTo>
                  <a:cubicBezTo>
                    <a:pt x="43" y="16"/>
                    <a:pt x="43" y="16"/>
                    <a:pt x="43" y="16"/>
                  </a:cubicBezTo>
                  <a:cubicBezTo>
                    <a:pt x="43" y="7"/>
                    <a:pt x="38" y="0"/>
                    <a:pt x="32" y="0"/>
                  </a:cubicBezTo>
                  <a:close/>
                </a:path>
              </a:pathLst>
            </a:custGeom>
            <a:solidFill>
              <a:srgbClr val="093A5F"/>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sp>
          <p:nvSpPr>
            <p:cNvPr id="49" name="Oval 117">
              <a:extLst>
                <a:ext uri="{FF2B5EF4-FFF2-40B4-BE49-F238E27FC236}">
                  <a16:creationId xmlns:a16="http://schemas.microsoft.com/office/drawing/2014/main" id="{5561103C-D9BE-0862-86B5-AFAEA9E96B20}"/>
                </a:ext>
              </a:extLst>
            </p:cNvPr>
            <p:cNvSpPr>
              <a:spLocks noChangeAspect="1" noChangeArrowheads="1"/>
            </p:cNvSpPr>
            <p:nvPr/>
          </p:nvSpPr>
          <p:spPr bwMode="auto">
            <a:xfrm>
              <a:off x="2452109" y="5358731"/>
              <a:ext cx="121253" cy="117016"/>
            </a:xfrm>
            <a:prstGeom prst="ellipse">
              <a:avLst/>
            </a:prstGeom>
            <a:solidFill>
              <a:srgbClr val="093A5F"/>
            </a:solidFill>
            <a:ln>
              <a:noFill/>
            </a:ln>
          </p:spPr>
          <p:txBody>
            <a:bodyPr vert="horz" wrap="square" lIns="91440" tIns="45720" rIns="91440" bIns="45720" numCol="1" anchor="t" anchorCtr="0" compatLnSpc="1">
              <a:prstTxWarp prst="textNoShape">
                <a:avLst/>
              </a:prstTxWarp>
            </a:bodyPr>
            <a:lstStyle/>
            <a:p>
              <a:endParaRPr lang="ru-RU">
                <a:solidFill>
                  <a:srgbClr val="093A5F"/>
                </a:solidFill>
              </a:endParaRPr>
            </a:p>
          </p:txBody>
        </p:sp>
      </p:grpSp>
      <p:sp>
        <p:nvSpPr>
          <p:cNvPr id="132" name="TextBox 131">
            <a:extLst>
              <a:ext uri="{FF2B5EF4-FFF2-40B4-BE49-F238E27FC236}">
                <a16:creationId xmlns:a16="http://schemas.microsoft.com/office/drawing/2014/main" id="{CB7D362D-EF71-CC47-111F-40857A4C8326}"/>
              </a:ext>
            </a:extLst>
          </p:cNvPr>
          <p:cNvSpPr txBox="1"/>
          <p:nvPr/>
        </p:nvSpPr>
        <p:spPr>
          <a:xfrm>
            <a:off x="2874323" y="3126010"/>
            <a:ext cx="2547146" cy="1077218"/>
          </a:xfrm>
          <a:prstGeom prst="rect">
            <a:avLst/>
          </a:prstGeom>
          <a:noFill/>
        </p:spPr>
        <p:txBody>
          <a:bodyPr wrap="square" rtlCol="0">
            <a:spAutoFit/>
          </a:bodyPr>
          <a:lstStyle/>
          <a:p>
            <a:r>
              <a:rPr lang="en-US" sz="1600" dirty="0">
                <a:solidFill>
                  <a:srgbClr val="DB4326"/>
                </a:solidFill>
                <a:latin typeface="Source Sans 3" panose="020B0303030403020204" pitchFamily="34" charset="0"/>
                <a:ea typeface="Open Sans" panose="020B0606030504020204" pitchFamily="34" charset="0"/>
                <a:cs typeface="Open Sans" panose="020B0606030504020204" pitchFamily="34" charset="0"/>
              </a:rPr>
              <a:t>3,525 Native Americans have reported to living </a:t>
            </a:r>
            <a:br>
              <a:rPr lang="en-US" sz="1600" dirty="0">
                <a:solidFill>
                  <a:srgbClr val="DB4326"/>
                </a:solidFill>
                <a:latin typeface="Source Sans 3" panose="020B0303030403020204" pitchFamily="34" charset="0"/>
                <a:ea typeface="Open Sans" panose="020B0606030504020204" pitchFamily="34" charset="0"/>
                <a:cs typeface="Open Sans" panose="020B0606030504020204" pitchFamily="34" charset="0"/>
              </a:rPr>
            </a:br>
            <a:r>
              <a:rPr lang="en-US" sz="1600" dirty="0">
                <a:solidFill>
                  <a:srgbClr val="DB4326"/>
                </a:solidFill>
                <a:latin typeface="Source Sans 3" panose="020B0303030403020204" pitchFamily="34" charset="0"/>
                <a:ea typeface="Open Sans" panose="020B0606030504020204" pitchFamily="34" charset="0"/>
                <a:cs typeface="Open Sans" panose="020B0606030504020204" pitchFamily="34" charset="0"/>
              </a:rPr>
              <a:t>in poverty in El Paso </a:t>
            </a:r>
            <a:br>
              <a:rPr lang="en-US" sz="1600" dirty="0">
                <a:solidFill>
                  <a:srgbClr val="DB4326"/>
                </a:solidFill>
                <a:latin typeface="Source Sans 3" panose="020B0303030403020204" pitchFamily="34" charset="0"/>
                <a:ea typeface="Open Sans" panose="020B0606030504020204" pitchFamily="34" charset="0"/>
                <a:cs typeface="Open Sans" panose="020B0606030504020204" pitchFamily="34" charset="0"/>
              </a:rPr>
            </a:br>
            <a:r>
              <a:rPr lang="en-US" sz="1600" dirty="0">
                <a:solidFill>
                  <a:srgbClr val="DB4326"/>
                </a:solidFill>
                <a:latin typeface="Source Sans 3" panose="020B0303030403020204" pitchFamily="34" charset="0"/>
                <a:ea typeface="Open Sans" panose="020B0606030504020204" pitchFamily="34" charset="0"/>
                <a:cs typeface="Open Sans" panose="020B0606030504020204" pitchFamily="34" charset="0"/>
              </a:rPr>
              <a:t>County in 2023.</a:t>
            </a:r>
          </a:p>
        </p:txBody>
      </p:sp>
      <p:sp>
        <p:nvSpPr>
          <p:cNvPr id="131" name="TextBox 130">
            <a:extLst>
              <a:ext uri="{FF2B5EF4-FFF2-40B4-BE49-F238E27FC236}">
                <a16:creationId xmlns:a16="http://schemas.microsoft.com/office/drawing/2014/main" id="{6AC538B5-D65E-AACE-A2A2-B275ABDB959C}"/>
              </a:ext>
            </a:extLst>
          </p:cNvPr>
          <p:cNvSpPr txBox="1"/>
          <p:nvPr/>
        </p:nvSpPr>
        <p:spPr>
          <a:xfrm>
            <a:off x="2880853" y="2334969"/>
            <a:ext cx="2547146" cy="830997"/>
          </a:xfrm>
          <a:prstGeom prst="rect">
            <a:avLst/>
          </a:prstGeom>
          <a:noFill/>
        </p:spPr>
        <p:txBody>
          <a:bodyPr wrap="square" rtlCol="0">
            <a:spAutoFit/>
          </a:bodyPr>
          <a:lstStyle/>
          <a:p>
            <a:r>
              <a:rPr lang="en-US" sz="2400" b="1" dirty="0">
                <a:solidFill>
                  <a:srgbClr val="DB4326"/>
                </a:solidFill>
                <a:latin typeface="Source Sans 3" panose="020B0303030403020204" pitchFamily="34" charset="0"/>
                <a:ea typeface="Open Sans" panose="020B0606030504020204" pitchFamily="34" charset="0"/>
                <a:cs typeface="Open Sans" panose="020B0606030504020204" pitchFamily="34" charset="0"/>
              </a:rPr>
              <a:t>27.9 % of N.A.</a:t>
            </a:r>
          </a:p>
          <a:p>
            <a:r>
              <a:rPr lang="en-US" sz="2400" b="1" dirty="0">
                <a:solidFill>
                  <a:srgbClr val="DB4326"/>
                </a:solidFill>
                <a:latin typeface="Source Sans 3" panose="020B0303030403020204" pitchFamily="34" charset="0"/>
                <a:ea typeface="Open Sans" panose="020B0606030504020204" pitchFamily="34" charset="0"/>
                <a:cs typeface="Open Sans" panose="020B0606030504020204" pitchFamily="34" charset="0"/>
              </a:rPr>
              <a:t>live in poverty</a:t>
            </a:r>
            <a:endParaRPr lang="ru-RU" sz="2400" b="1" dirty="0">
              <a:solidFill>
                <a:srgbClr val="DB4326"/>
              </a:solidFill>
              <a:latin typeface="Source Sans 3" panose="020B0303030403020204" pitchFamily="34" charset="0"/>
              <a:ea typeface="Open Sans" panose="020B0606030504020204" pitchFamily="34" charset="0"/>
              <a:cs typeface="Open Sans" panose="020B0606030504020204" pitchFamily="34" charset="0"/>
            </a:endParaRPr>
          </a:p>
        </p:txBody>
      </p:sp>
      <p:sp>
        <p:nvSpPr>
          <p:cNvPr id="133" name="Rectangle 13">
            <a:extLst>
              <a:ext uri="{FF2B5EF4-FFF2-40B4-BE49-F238E27FC236}">
                <a16:creationId xmlns:a16="http://schemas.microsoft.com/office/drawing/2014/main" id="{3E17995E-E7E1-1A0D-838B-75BC06BE39BB}"/>
              </a:ext>
            </a:extLst>
          </p:cNvPr>
          <p:cNvSpPr>
            <a:spLocks noChangeArrowheads="1"/>
          </p:cNvSpPr>
          <p:nvPr/>
        </p:nvSpPr>
        <p:spPr bwMode="auto">
          <a:xfrm>
            <a:off x="441678" y="1282284"/>
            <a:ext cx="479098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UA" sz="2400" b="1" dirty="0">
                <a:solidFill>
                  <a:srgbClr val="093A5F"/>
                </a:solidFill>
                <a:latin typeface="Source Sans 3" panose="020B0303030403020204" pitchFamily="34" charset="0"/>
              </a:rPr>
              <a:t>12,637 Native Americans </a:t>
            </a:r>
            <a:br>
              <a:rPr lang="en-US" altLang="ru-UA" sz="2400" b="1" dirty="0">
                <a:solidFill>
                  <a:srgbClr val="093A5F"/>
                </a:solidFill>
                <a:latin typeface="Source Sans 3" panose="020B0303030403020204" pitchFamily="34" charset="0"/>
              </a:rPr>
            </a:br>
            <a:r>
              <a:rPr lang="en-US" altLang="ru-UA" sz="2400" b="1" dirty="0">
                <a:solidFill>
                  <a:srgbClr val="093A5F"/>
                </a:solidFill>
                <a:latin typeface="Source Sans 3" panose="020B0303030403020204" pitchFamily="34" charset="0"/>
              </a:rPr>
              <a:t>live in El Paso County, Colorado</a:t>
            </a:r>
            <a:endParaRPr kumimoji="0" lang="ru-UA" altLang="ru-UA" sz="1400" b="0" i="0" u="none" strike="noStrike" cap="none" normalizeH="0" baseline="0">
              <a:ln>
                <a:noFill/>
              </a:ln>
              <a:solidFill>
                <a:srgbClr val="093A5F"/>
              </a:solidFill>
              <a:effectLst/>
              <a:latin typeface="Source Sans 3" panose="020B0303030403020204" pitchFamily="34" charset="0"/>
            </a:endParaRPr>
          </a:p>
        </p:txBody>
      </p:sp>
      <p:sp>
        <p:nvSpPr>
          <p:cNvPr id="2" name="Title 1">
            <a:extLst>
              <a:ext uri="{FF2B5EF4-FFF2-40B4-BE49-F238E27FC236}">
                <a16:creationId xmlns:a16="http://schemas.microsoft.com/office/drawing/2014/main" id="{6EBB7FBE-6C50-DB3B-31D8-4F2D93937815}"/>
              </a:ext>
            </a:extLst>
          </p:cNvPr>
          <p:cNvSpPr>
            <a:spLocks noGrp="1"/>
          </p:cNvSpPr>
          <p:nvPr>
            <p:ph type="title" idx="4294967295"/>
          </p:nvPr>
        </p:nvSpPr>
        <p:spPr>
          <a:xfrm>
            <a:off x="356439" y="273200"/>
            <a:ext cx="10903232" cy="1065812"/>
          </a:xfrm>
        </p:spPr>
        <p:txBody>
          <a:bodyPr/>
          <a:lstStyle/>
          <a:p>
            <a:r>
              <a:rPr lang="en-US" dirty="0"/>
              <a:t>First Nations Promise</a:t>
            </a:r>
          </a:p>
        </p:txBody>
      </p:sp>
    </p:spTree>
    <p:extLst>
      <p:ext uri="{BB962C8B-B14F-4D97-AF65-F5344CB8AC3E}">
        <p14:creationId xmlns:p14="http://schemas.microsoft.com/office/powerpoint/2010/main" val="233556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500" fill="hold"/>
                                        <p:tgtEl>
                                          <p:spTgt spid="46"/>
                                        </p:tgtEl>
                                        <p:attrNameLst>
                                          <p:attrName>ppt_x</p:attrName>
                                        </p:attrNameLst>
                                      </p:cBhvr>
                                      <p:tavLst>
                                        <p:tav tm="0">
                                          <p:val>
                                            <p:strVal val="#ppt_x"/>
                                          </p:val>
                                        </p:tav>
                                        <p:tav tm="100000">
                                          <p:val>
                                            <p:strVal val="#ppt_x"/>
                                          </p:val>
                                        </p:tav>
                                      </p:tavLst>
                                    </p:anim>
                                    <p:anim calcmode="lin" valueType="num">
                                      <p:cBhvr additive="base">
                                        <p:cTn id="12" dur="500" fill="hold"/>
                                        <p:tgtEl>
                                          <p:spTgt spid="4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additive="base">
                                        <p:cTn id="15" dur="500" fill="hold"/>
                                        <p:tgtEl>
                                          <p:spTgt spid="47"/>
                                        </p:tgtEl>
                                        <p:attrNameLst>
                                          <p:attrName>ppt_x</p:attrName>
                                        </p:attrNameLst>
                                      </p:cBhvr>
                                      <p:tavLst>
                                        <p:tav tm="0">
                                          <p:val>
                                            <p:strVal val="#ppt_x"/>
                                          </p:val>
                                        </p:tav>
                                        <p:tav tm="100000">
                                          <p:val>
                                            <p:strVal val="#ppt_x"/>
                                          </p:val>
                                        </p:tav>
                                      </p:tavLst>
                                    </p:anim>
                                    <p:anim calcmode="lin" valueType="num">
                                      <p:cBhvr additive="base">
                                        <p:cTn id="16" dur="500" fill="hold"/>
                                        <p:tgtEl>
                                          <p:spTgt spid="4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500" fill="hold"/>
                                        <p:tgtEl>
                                          <p:spTgt spid="48"/>
                                        </p:tgtEl>
                                        <p:attrNameLst>
                                          <p:attrName>ppt_x</p:attrName>
                                        </p:attrNameLst>
                                      </p:cBhvr>
                                      <p:tavLst>
                                        <p:tav tm="0">
                                          <p:val>
                                            <p:strVal val="#ppt_x"/>
                                          </p:val>
                                        </p:tav>
                                        <p:tav tm="100000">
                                          <p:val>
                                            <p:strVal val="#ppt_x"/>
                                          </p:val>
                                        </p:tav>
                                      </p:tavLst>
                                    </p:anim>
                                    <p:anim calcmode="lin" valueType="num">
                                      <p:cBhvr additive="base">
                                        <p:cTn id="20" dur="500" fill="hold"/>
                                        <p:tgtEl>
                                          <p:spTgt spid="48"/>
                                        </p:tgtEl>
                                        <p:attrNameLst>
                                          <p:attrName>ppt_y</p:attrName>
                                        </p:attrNameLst>
                                      </p:cBhvr>
                                      <p:tavLst>
                                        <p:tav tm="0">
                                          <p:val>
                                            <p:strVal val="1+#ppt_h/2"/>
                                          </p:val>
                                        </p:tav>
                                        <p:tav tm="100000">
                                          <p:val>
                                            <p:strVal val="#ppt_y"/>
                                          </p:val>
                                        </p:tav>
                                      </p:tavLst>
                                    </p:anim>
                                  </p:childTnLst>
                                </p:cTn>
                              </p:par>
                              <p:par>
                                <p:cTn id="21" presetID="12" presetClass="entr" presetSubtype="1" fill="hold" grpId="0" nodeType="withEffect">
                                  <p:stCondLst>
                                    <p:cond delay="0"/>
                                  </p:stCondLst>
                                  <p:childTnLst>
                                    <p:set>
                                      <p:cBhvr>
                                        <p:cTn id="22" dur="1" fill="hold">
                                          <p:stCondLst>
                                            <p:cond delay="0"/>
                                          </p:stCondLst>
                                        </p:cTn>
                                        <p:tgtEl>
                                          <p:spTgt spid="133"/>
                                        </p:tgtEl>
                                        <p:attrNameLst>
                                          <p:attrName>style.visibility</p:attrName>
                                        </p:attrNameLst>
                                      </p:cBhvr>
                                      <p:to>
                                        <p:strVal val="visible"/>
                                      </p:to>
                                    </p:set>
                                    <p:anim calcmode="lin" valueType="num">
                                      <p:cBhvr additive="base">
                                        <p:cTn id="23" dur="500"/>
                                        <p:tgtEl>
                                          <p:spTgt spid="133"/>
                                        </p:tgtEl>
                                        <p:attrNameLst>
                                          <p:attrName>ppt_y</p:attrName>
                                        </p:attrNameLst>
                                      </p:cBhvr>
                                      <p:tavLst>
                                        <p:tav tm="0">
                                          <p:val>
                                            <p:strVal val="#ppt_y-#ppt_h*1.125000"/>
                                          </p:val>
                                        </p:tav>
                                        <p:tav tm="100000">
                                          <p:val>
                                            <p:strVal val="#ppt_y"/>
                                          </p:val>
                                        </p:tav>
                                      </p:tavLst>
                                    </p:anim>
                                    <p:animEffect transition="in" filter="wipe(down)">
                                      <p:cBhvr>
                                        <p:cTn id="24" dur="500"/>
                                        <p:tgtEl>
                                          <p:spTgt spid="133"/>
                                        </p:tgtEl>
                                      </p:cBhvr>
                                    </p:animEffect>
                                  </p:childTnLst>
                                </p:cTn>
                              </p:par>
                              <p:par>
                                <p:cTn id="25" presetID="12" presetClass="entr" presetSubtype="4"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anim calcmode="lin" valueType="num">
                                      <p:cBhvr additive="base">
                                        <p:cTn id="27" dur="500"/>
                                        <p:tgtEl>
                                          <p:spTgt spid="53"/>
                                        </p:tgtEl>
                                        <p:attrNameLst>
                                          <p:attrName>ppt_y</p:attrName>
                                        </p:attrNameLst>
                                      </p:cBhvr>
                                      <p:tavLst>
                                        <p:tav tm="0">
                                          <p:val>
                                            <p:strVal val="#ppt_y+#ppt_h*1.125000"/>
                                          </p:val>
                                        </p:tav>
                                        <p:tav tm="100000">
                                          <p:val>
                                            <p:strVal val="#ppt_y"/>
                                          </p:val>
                                        </p:tav>
                                      </p:tavLst>
                                    </p:anim>
                                    <p:animEffect transition="in" filter="wipe(up)">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7"/>
                                        </p:tgtEl>
                                        <p:attrNameLst>
                                          <p:attrName>style.visibility</p:attrName>
                                        </p:attrNameLst>
                                      </p:cBhvr>
                                      <p:to>
                                        <p:strVal val="visible"/>
                                      </p:to>
                                    </p:set>
                                    <p:animEffect transition="in" filter="fade">
                                      <p:cBhvr>
                                        <p:cTn id="31" dur="3000"/>
                                        <p:tgtEl>
                                          <p:spTgt spid="57"/>
                                        </p:tgtEl>
                                      </p:cBhvr>
                                    </p:animEffect>
                                  </p:childTnLst>
                                </p:cTn>
                              </p:par>
                              <p:par>
                                <p:cTn id="32" presetID="10" presetClass="entr" presetSubtype="0" fill="hold" nodeType="withEffect">
                                  <p:stCondLst>
                                    <p:cond delay="250"/>
                                  </p:stCondLst>
                                  <p:childTnLst>
                                    <p:set>
                                      <p:cBhvr>
                                        <p:cTn id="33" dur="1" fill="hold">
                                          <p:stCondLst>
                                            <p:cond delay="0"/>
                                          </p:stCondLst>
                                        </p:cTn>
                                        <p:tgtEl>
                                          <p:spTgt spid="56"/>
                                        </p:tgtEl>
                                        <p:attrNameLst>
                                          <p:attrName>style.visibility</p:attrName>
                                        </p:attrNameLst>
                                      </p:cBhvr>
                                      <p:to>
                                        <p:strVal val="visible"/>
                                      </p:to>
                                    </p:set>
                                    <p:animEffect transition="in" filter="fade">
                                      <p:cBhvr>
                                        <p:cTn id="34" dur="2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6" grpId="0">
        <p:bldAsOne/>
      </p:bldGraphic>
      <p:bldP spid="48" grpId="0"/>
      <p:bldGraphic spid="36" grpId="0">
        <p:bldAsOne/>
      </p:bldGraphic>
      <p:bldP spid="47" grpId="0"/>
      <p:bldP spid="13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Unduplicated Headcount&#10;AY21/22 = 16,399 students">
            <a:extLst>
              <a:ext uri="{FF2B5EF4-FFF2-40B4-BE49-F238E27FC236}">
                <a16:creationId xmlns:a16="http://schemas.microsoft.com/office/drawing/2014/main" id="{CB59B345-9A74-B5F3-CE29-56A20B333800}"/>
              </a:ext>
            </a:extLst>
          </p:cNvPr>
          <p:cNvGrpSpPr/>
          <p:nvPr/>
        </p:nvGrpSpPr>
        <p:grpSpPr>
          <a:xfrm>
            <a:off x="8419230" y="1884925"/>
            <a:ext cx="3489516" cy="2064033"/>
            <a:chOff x="8419230" y="1884925"/>
            <a:chExt cx="3489516" cy="2064033"/>
          </a:xfrm>
        </p:grpSpPr>
        <p:sp>
          <p:nvSpPr>
            <p:cNvPr id="2" name="Rectangle 1">
              <a:extLst>
                <a:ext uri="{FF2B5EF4-FFF2-40B4-BE49-F238E27FC236}">
                  <a16:creationId xmlns:a16="http://schemas.microsoft.com/office/drawing/2014/main" id="{761535DA-13B2-E0C1-A5A3-B603F4F0300C}"/>
                </a:ext>
              </a:extLst>
            </p:cNvPr>
            <p:cNvSpPr/>
            <p:nvPr/>
          </p:nvSpPr>
          <p:spPr>
            <a:xfrm>
              <a:off x="8558885" y="1884925"/>
              <a:ext cx="3349861" cy="1937453"/>
            </a:xfrm>
            <a:prstGeom prst="rect">
              <a:avLst/>
            </a:prstGeom>
            <a:blipFill dpi="0" rotWithShape="1">
              <a:blip r:embed="rId2" cstate="screen">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9BB2353-9170-BB0C-9523-EC26853227C5}"/>
                </a:ext>
              </a:extLst>
            </p:cNvPr>
            <p:cNvSpPr txBox="1"/>
            <p:nvPr/>
          </p:nvSpPr>
          <p:spPr>
            <a:xfrm>
              <a:off x="8419230" y="2011505"/>
              <a:ext cx="3349861" cy="1937453"/>
            </a:xfrm>
            <a:prstGeom prst="rect">
              <a:avLst/>
            </a:prstGeom>
            <a:solidFill>
              <a:schemeClr val="accent3"/>
            </a:solidFill>
          </p:spPr>
          <p:txBody>
            <a:bodyPr wrap="square" lIns="91440" tIns="45720" rIns="91440" bIns="45720" rtlCol="0" anchor="t">
              <a:spAutoFit/>
            </a:bodyPr>
            <a:lstStyle/>
            <a:p>
              <a:pPr algn="ctr">
                <a:lnSpc>
                  <a:spcPct val="150000"/>
                </a:lnSpc>
              </a:pPr>
              <a:r>
                <a:rPr lang="en-US" sz="2200" b="1" dirty="0">
                  <a:solidFill>
                    <a:schemeClr val="bg1"/>
                  </a:solidFill>
                  <a:latin typeface="Calibri"/>
                  <a:ea typeface="Roboto"/>
                  <a:cs typeface="Roboto"/>
                </a:rPr>
                <a:t>Unduplicated Headcount</a:t>
              </a:r>
              <a:endParaRPr lang="en-US" sz="2200" b="1" dirty="0">
                <a:solidFill>
                  <a:schemeClr val="bg1"/>
                </a:solidFill>
                <a:latin typeface="Calibri"/>
                <a:ea typeface="Roboto" panose="02000000000000000000" pitchFamily="2" charset="0"/>
                <a:cs typeface="Roboto" panose="02000000000000000000" pitchFamily="2" charset="0"/>
              </a:endParaRPr>
            </a:p>
            <a:p>
              <a:pPr algn="ctr">
                <a:lnSpc>
                  <a:spcPct val="150000"/>
                </a:lnSpc>
              </a:pPr>
              <a:r>
                <a:rPr lang="en-US" sz="2000" dirty="0">
                  <a:solidFill>
                    <a:schemeClr val="bg1"/>
                  </a:solidFill>
                  <a:latin typeface="Calibri"/>
                  <a:ea typeface="Roboto"/>
                  <a:cs typeface="Roboto"/>
                </a:rPr>
                <a:t>AY21/22 = 16,399 students</a:t>
              </a:r>
              <a:endParaRPr lang="en-US" dirty="0">
                <a:solidFill>
                  <a:schemeClr val="bg1"/>
                </a:solidFill>
                <a:latin typeface="Calibri"/>
                <a:ea typeface="Roboto"/>
                <a:cs typeface="Calibri" panose="020F0502020204030204"/>
              </a:endParaRPr>
            </a:p>
            <a:p>
              <a:pPr algn="ctr">
                <a:lnSpc>
                  <a:spcPct val="150000"/>
                </a:lnSpc>
              </a:pPr>
              <a:r>
                <a:rPr lang="en-US" sz="2000" dirty="0">
                  <a:solidFill>
                    <a:schemeClr val="bg1"/>
                  </a:solidFill>
                  <a:ea typeface="Roboto"/>
                  <a:cs typeface="Roboto"/>
                </a:rPr>
                <a:t>AY22/23 = 17,377 students</a:t>
              </a:r>
            </a:p>
            <a:p>
              <a:pPr algn="ctr">
                <a:lnSpc>
                  <a:spcPct val="150000"/>
                </a:lnSpc>
              </a:pPr>
              <a:r>
                <a:rPr lang="en-US" sz="2000" i="1" dirty="0">
                  <a:solidFill>
                    <a:schemeClr val="bg1"/>
                  </a:solidFill>
                  <a:ea typeface="Roboto"/>
                  <a:cs typeface="Roboto"/>
                </a:rPr>
                <a:t>Difference: 978 students</a:t>
              </a:r>
            </a:p>
          </p:txBody>
        </p:sp>
      </p:grpSp>
      <p:graphicFrame>
        <p:nvGraphicFramePr>
          <p:cNvPr id="4" name="Chart 3" descr="Enrollment | AFTE Table&#10;2016-2017 | 8895.3&#10;2017-2018 | 8959.2&#10;2018-2019 | 9008.5&#10;2019-2020 | 9163.1&#10;2020-2021 | 8282.7&#10;2021-2022 | 7617.4&#10;2022-2023 | 7950&#10;2023-2024 (estimate) | 8496.8">
            <a:extLst>
              <a:ext uri="{FF2B5EF4-FFF2-40B4-BE49-F238E27FC236}">
                <a16:creationId xmlns:a16="http://schemas.microsoft.com/office/drawing/2014/main" id="{280B5D7B-6F41-8549-9D3D-32D28B94FACD}"/>
              </a:ext>
            </a:extLst>
          </p:cNvPr>
          <p:cNvGraphicFramePr/>
          <p:nvPr>
            <p:extLst>
              <p:ext uri="{D42A27DB-BD31-4B8C-83A1-F6EECF244321}">
                <p14:modId xmlns:p14="http://schemas.microsoft.com/office/powerpoint/2010/main" val="311751379"/>
              </p:ext>
            </p:extLst>
          </p:nvPr>
        </p:nvGraphicFramePr>
        <p:xfrm>
          <a:off x="353582" y="1011859"/>
          <a:ext cx="7794955" cy="5196637"/>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3">
            <a:extLst>
              <a:ext uri="{FF2B5EF4-FFF2-40B4-BE49-F238E27FC236}">
                <a16:creationId xmlns:a16="http://schemas.microsoft.com/office/drawing/2014/main" id="{D726AF48-E5CD-CA68-E9F1-0CB400E7A4C7}"/>
              </a:ext>
            </a:extLst>
          </p:cNvPr>
          <p:cNvSpPr txBox="1">
            <a:spLocks noGrp="1"/>
          </p:cNvSpPr>
          <p:nvPr>
            <p:ph type="title" idx="4294967295"/>
          </p:nvPr>
        </p:nvSpPr>
        <p:spPr>
          <a:xfrm>
            <a:off x="453930" y="363143"/>
            <a:ext cx="7639050" cy="5492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DB4326"/>
                </a:solidFill>
                <a:effectLst/>
                <a:uLnTx/>
                <a:uFillTx/>
                <a:latin typeface="Sanchez" panose="02000000000000000000" pitchFamily="2" charset="77"/>
                <a:ea typeface="+mj-ea"/>
                <a:cs typeface="+mj-cs"/>
              </a:rPr>
              <a:t>Enrollment | AFTE</a:t>
            </a:r>
          </a:p>
        </p:txBody>
      </p:sp>
    </p:spTree>
    <p:extLst>
      <p:ext uri="{BB962C8B-B14F-4D97-AF65-F5344CB8AC3E}">
        <p14:creationId xmlns:p14="http://schemas.microsoft.com/office/powerpoint/2010/main" val="3482198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left)">
                                      <p:cBhvr>
                                        <p:cTn id="7" dur="2000"/>
                                        <p:tgtEl>
                                          <p:spTgt spid="4">
                                            <p:graphicEl>
                                              <a:chart seriesIdx="-3" categoryIdx="-3" bldStep="gridLegend"/>
                                            </p:graphicEl>
                                          </p:spTgt>
                                        </p:tgtEl>
                                      </p:cBhvr>
                                    </p:animEffect>
                                  </p:childTnLst>
                                </p:cTn>
                              </p:par>
                              <p:par>
                                <p:cTn id="8" presetID="22" presetClass="entr" presetSubtype="8" fill="hold" grpId="0" nodeType="withEffect">
                                  <p:stCondLst>
                                    <p:cond delay="1000"/>
                                  </p:stCondLst>
                                  <p:childTnLst>
                                    <p:set>
                                      <p:cBhvr>
                                        <p:cTn id="9"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wipe(left)">
                                      <p:cBhvr>
                                        <p:cTn id="10" dur="2000"/>
                                        <p:tgtEl>
                                          <p:spTgt spid="4">
                                            <p:graphicEl>
                                              <a:chart seriesIdx="0" categoryIdx="-4" bldStep="series"/>
                                            </p:graphic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series"/>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E3C303D-5ABA-C1C6-A3AC-1877E3CFA9A1}"/>
              </a:ext>
            </a:extLst>
          </p:cNvPr>
          <p:cNvSpPr>
            <a:spLocks noGrp="1"/>
          </p:cNvSpPr>
          <p:nvPr>
            <p:ph type="title"/>
          </p:nvPr>
        </p:nvSpPr>
        <p:spPr>
          <a:xfrm>
            <a:off x="838200" y="3581305"/>
            <a:ext cx="10515600" cy="670749"/>
          </a:xfrm>
        </p:spPr>
        <p:txBody>
          <a:bodyPr>
            <a:noAutofit/>
          </a:bodyPr>
          <a:lstStyle/>
          <a:p>
            <a:r>
              <a:rPr lang="en-US" sz="4800" dirty="0">
                <a:latin typeface="Sanchez"/>
              </a:rPr>
              <a:t>Student Experience</a:t>
            </a:r>
            <a:endParaRPr lang="en-US" dirty="0"/>
          </a:p>
        </p:txBody>
      </p:sp>
      <p:pic>
        <p:nvPicPr>
          <p:cNvPr id="7" name="Picture 6">
            <a:extLst>
              <a:ext uri="{FF2B5EF4-FFF2-40B4-BE49-F238E27FC236}">
                <a16:creationId xmlns:a16="http://schemas.microsoft.com/office/drawing/2014/main" id="{99A4F6EE-B184-73F8-D7D1-B988167802C0}"/>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359824" y="1866012"/>
            <a:ext cx="1472351" cy="1260333"/>
          </a:xfrm>
          <a:prstGeom prst="rect">
            <a:avLst/>
          </a:prstGeom>
        </p:spPr>
      </p:pic>
    </p:spTree>
    <p:extLst>
      <p:ext uri="{BB962C8B-B14F-4D97-AF65-F5344CB8AC3E}">
        <p14:creationId xmlns:p14="http://schemas.microsoft.com/office/powerpoint/2010/main" val="32162192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0077C1-45B6-BCFA-D678-3E10731AA49C}"/>
              </a:ext>
            </a:extLst>
          </p:cNvPr>
          <p:cNvSpPr>
            <a:spLocks noGrp="1"/>
          </p:cNvSpPr>
          <p:nvPr>
            <p:ph sz="half" idx="1"/>
          </p:nvPr>
        </p:nvSpPr>
        <p:spPr>
          <a:xfrm>
            <a:off x="851647" y="1554867"/>
            <a:ext cx="5078506" cy="4351338"/>
          </a:xfrm>
        </p:spPr>
        <p:txBody>
          <a:bodyPr>
            <a:normAutofit/>
          </a:bodyPr>
          <a:lstStyle/>
          <a:p>
            <a:pPr marL="0" indent="0" algn="l" rtl="0" fontAlgn="base">
              <a:lnSpc>
                <a:spcPct val="100000"/>
              </a:lnSpc>
              <a:buNone/>
            </a:pPr>
            <a:r>
              <a:rPr lang="en-US" sz="2400" b="1" dirty="0">
                <a:solidFill>
                  <a:srgbClr val="0A3A5F"/>
                </a:solidFill>
                <a:latin typeface="Source Sans 3" panose="020B0303030403020204" pitchFamily="34" charset="0"/>
              </a:rPr>
              <a:t>Student Experience Division is hiring staff for the following vacancies:</a:t>
            </a:r>
          </a:p>
          <a:p>
            <a:pPr algn="l" rtl="0" fontAlgn="base">
              <a:buFont typeface="Arial" panose="020B0604020202020204" pitchFamily="34" charset="0"/>
              <a:buChar char="•"/>
            </a:pPr>
            <a:r>
              <a:rPr lang="en-US" sz="2000" b="0" i="0" dirty="0">
                <a:solidFill>
                  <a:srgbClr val="000000"/>
                </a:solidFill>
                <a:effectLst/>
                <a:latin typeface="Calibri" panose="020F0502020204030204" pitchFamily="34" charset="0"/>
              </a:rPr>
              <a:t>Assistant to the VP and commencement coordinator </a:t>
            </a:r>
          </a:p>
          <a:p>
            <a:pPr algn="l" rtl="0" fontAlgn="base">
              <a:buFont typeface="Arial" panose="020B0604020202020204" pitchFamily="34" charset="0"/>
              <a:buChar char="•"/>
            </a:pPr>
            <a:r>
              <a:rPr lang="en-US" sz="2000" b="0" i="0" dirty="0">
                <a:solidFill>
                  <a:srgbClr val="000000"/>
                </a:solidFill>
                <a:effectLst/>
                <a:latin typeface="Calibri" panose="020F0502020204030204" pitchFamily="34" charset="0"/>
              </a:rPr>
              <a:t>Director for Student Experience/Life </a:t>
            </a:r>
          </a:p>
          <a:p>
            <a:pPr algn="l" rtl="0" fontAlgn="base">
              <a:buFont typeface="Arial" panose="020B0604020202020204" pitchFamily="34" charset="0"/>
              <a:buChar char="•"/>
            </a:pPr>
            <a:r>
              <a:rPr lang="en-US" sz="2000" b="0" i="0" dirty="0">
                <a:solidFill>
                  <a:srgbClr val="000000"/>
                </a:solidFill>
                <a:effectLst/>
                <a:latin typeface="Calibri" panose="020F0502020204030204" pitchFamily="34" charset="0"/>
              </a:rPr>
              <a:t>Director for Single Stop </a:t>
            </a:r>
          </a:p>
          <a:p>
            <a:pPr lvl="1" fontAlgn="base"/>
            <a:r>
              <a:rPr lang="en-US" sz="2000" b="0" i="0" dirty="0">
                <a:solidFill>
                  <a:srgbClr val="000000"/>
                </a:solidFill>
                <a:effectLst/>
                <a:latin typeface="Calibri" panose="020F0502020204030204" pitchFamily="34" charset="0"/>
              </a:rPr>
              <a:t>Then this director hires 3 student support specialists </a:t>
            </a:r>
          </a:p>
          <a:p>
            <a:pPr algn="l" rtl="0" fontAlgn="base">
              <a:buFont typeface="Arial" panose="020B0604020202020204" pitchFamily="34" charset="0"/>
              <a:buChar char="•"/>
            </a:pPr>
            <a:r>
              <a:rPr lang="en-US" sz="2000" b="0" i="0" dirty="0">
                <a:solidFill>
                  <a:srgbClr val="000000"/>
                </a:solidFill>
                <a:effectLst/>
                <a:latin typeface="Calibri" panose="020F0502020204030204" pitchFamily="34" charset="0"/>
              </a:rPr>
              <a:t>Mental Health Counselor </a:t>
            </a:r>
          </a:p>
          <a:p>
            <a:pPr algn="l" rtl="0" fontAlgn="base">
              <a:buFont typeface="Arial" panose="020B0604020202020204" pitchFamily="34" charset="0"/>
              <a:buChar char="•"/>
            </a:pPr>
            <a:r>
              <a:rPr lang="en-US" sz="2000" b="0" i="0" dirty="0">
                <a:solidFill>
                  <a:srgbClr val="000000"/>
                </a:solidFill>
                <a:effectLst/>
                <a:latin typeface="Calibri" panose="020F0502020204030204" pitchFamily="34" charset="0"/>
              </a:rPr>
              <a:t>Wellness and Fitness Coordinator </a:t>
            </a:r>
            <a:endParaRPr lang="en-US" sz="2000" b="0" i="1" dirty="0">
              <a:solidFill>
                <a:srgbClr val="000000"/>
              </a:solidFill>
              <a:effectLst/>
              <a:latin typeface="Calibri" panose="020F0502020204030204" pitchFamily="34" charset="0"/>
            </a:endParaRPr>
          </a:p>
        </p:txBody>
      </p:sp>
      <p:pic>
        <p:nvPicPr>
          <p:cNvPr id="3" name="Picture 2">
            <a:extLst>
              <a:ext uri="{FF2B5EF4-FFF2-40B4-BE49-F238E27FC236}">
                <a16:creationId xmlns:a16="http://schemas.microsoft.com/office/drawing/2014/main" id="{84521308-86A8-071D-6CFC-09A5D6A1421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9060000">
            <a:off x="6222159" y="399599"/>
            <a:ext cx="5708882" cy="5565300"/>
          </a:xfrm>
          <a:prstGeom prst="rect">
            <a:avLst/>
          </a:prstGeom>
        </p:spPr>
      </p:pic>
      <p:pic>
        <p:nvPicPr>
          <p:cNvPr id="5" name="Picture 4" descr="Image of a group of students collaborating in the Learning Commons.">
            <a:extLst>
              <a:ext uri="{FF2B5EF4-FFF2-40B4-BE49-F238E27FC236}">
                <a16:creationId xmlns:a16="http://schemas.microsoft.com/office/drawing/2014/main" id="{82538FDA-20AF-E6A5-6996-FC00152DC0D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12847" y="2218559"/>
            <a:ext cx="4527506" cy="2704316"/>
          </a:xfrm>
          <a:prstGeom prst="rect">
            <a:avLst/>
          </a:prstGeom>
        </p:spPr>
      </p:pic>
      <p:sp>
        <p:nvSpPr>
          <p:cNvPr id="4" name="Title 3">
            <a:extLst>
              <a:ext uri="{FF2B5EF4-FFF2-40B4-BE49-F238E27FC236}">
                <a16:creationId xmlns:a16="http://schemas.microsoft.com/office/drawing/2014/main" id="{6C19122E-17A6-0FC2-C36D-ADCD34375D21}"/>
              </a:ext>
            </a:extLst>
          </p:cNvPr>
          <p:cNvSpPr>
            <a:spLocks noGrp="1"/>
          </p:cNvSpPr>
          <p:nvPr>
            <p:ph type="title"/>
          </p:nvPr>
        </p:nvSpPr>
        <p:spPr>
          <a:xfrm>
            <a:off x="838200" y="365125"/>
            <a:ext cx="10515600" cy="1325563"/>
          </a:xfrm>
        </p:spPr>
        <p:txBody>
          <a:bodyPr/>
          <a:lstStyle/>
          <a:p>
            <a:r>
              <a:rPr lang="en-US" dirty="0"/>
              <a:t>Student Experience Staffing</a:t>
            </a:r>
          </a:p>
        </p:txBody>
      </p:sp>
    </p:spTree>
    <p:extLst>
      <p:ext uri="{BB962C8B-B14F-4D97-AF65-F5344CB8AC3E}">
        <p14:creationId xmlns:p14="http://schemas.microsoft.com/office/powerpoint/2010/main" val="136074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0" fill="hold">
                                          <p:stCondLst>
                                            <p:cond delay="0"/>
                                          </p:stCondLst>
                                        </p:cTn>
                                        <p:tgtEl>
                                          <p:spTgt spid="3"/>
                                        </p:tgtEl>
                                        <p:attrNameLst>
                                          <p:attrName>r</p:attrName>
                                        </p:attrNameLst>
                                      </p:cBhvr>
                                    </p:animRot>
                                    <p:animRot by="-240000">
                                      <p:cBhvr>
                                        <p:cTn id="7" dur="4000" fill="hold">
                                          <p:stCondLst>
                                            <p:cond delay="4000"/>
                                          </p:stCondLst>
                                        </p:cTn>
                                        <p:tgtEl>
                                          <p:spTgt spid="3"/>
                                        </p:tgtEl>
                                        <p:attrNameLst>
                                          <p:attrName>r</p:attrName>
                                        </p:attrNameLst>
                                      </p:cBhvr>
                                    </p:animRot>
                                    <p:animRot by="240000">
                                      <p:cBhvr>
                                        <p:cTn id="8" dur="4000" fill="hold">
                                          <p:stCondLst>
                                            <p:cond delay="8000"/>
                                          </p:stCondLst>
                                        </p:cTn>
                                        <p:tgtEl>
                                          <p:spTgt spid="3"/>
                                        </p:tgtEl>
                                        <p:attrNameLst>
                                          <p:attrName>r</p:attrName>
                                        </p:attrNameLst>
                                      </p:cBhvr>
                                    </p:animRot>
                                    <p:animRot by="-240000">
                                      <p:cBhvr>
                                        <p:cTn id="9" dur="4000" fill="hold">
                                          <p:stCondLst>
                                            <p:cond delay="12000"/>
                                          </p:stCondLst>
                                        </p:cTn>
                                        <p:tgtEl>
                                          <p:spTgt spid="3"/>
                                        </p:tgtEl>
                                        <p:attrNameLst>
                                          <p:attrName>r</p:attrName>
                                        </p:attrNameLst>
                                      </p:cBhvr>
                                    </p:animRot>
                                    <p:animRot by="120000">
                                      <p:cBhvr>
                                        <p:cTn id="10" dur="4000" fill="hold">
                                          <p:stCondLst>
                                            <p:cond delay="160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0077C1-45B6-BCFA-D678-3E10731AA49C}"/>
              </a:ext>
            </a:extLst>
          </p:cNvPr>
          <p:cNvSpPr>
            <a:spLocks noGrp="1"/>
          </p:cNvSpPr>
          <p:nvPr>
            <p:ph sz="half" idx="1"/>
          </p:nvPr>
        </p:nvSpPr>
        <p:spPr>
          <a:xfrm>
            <a:off x="561178" y="1541420"/>
            <a:ext cx="6062044" cy="4351338"/>
          </a:xfrm>
        </p:spPr>
        <p:txBody>
          <a:bodyPr>
            <a:normAutofit/>
          </a:bodyPr>
          <a:lstStyle/>
          <a:p>
            <a:pPr marL="0" indent="0" algn="l" rtl="0" fontAlgn="base">
              <a:buNone/>
            </a:pPr>
            <a:r>
              <a:rPr lang="en-US" sz="2400" b="1" dirty="0">
                <a:solidFill>
                  <a:srgbClr val="0A3A5F"/>
                </a:solidFill>
                <a:latin typeface="Source Sans 3" panose="020B0303030403020204" pitchFamily="34" charset="0"/>
              </a:rPr>
              <a:t>Student Assistance Fee budget that was approved will fund the following: </a:t>
            </a: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Mental Health Counselor position </a:t>
            </a:r>
          </a:p>
          <a:p>
            <a:pPr lvl="1" fontAlgn="base"/>
            <a:r>
              <a:rPr lang="en-US" sz="1800" b="0" i="0" dirty="0" err="1">
                <a:solidFill>
                  <a:srgbClr val="000000"/>
                </a:solidFill>
                <a:effectLst/>
                <a:latin typeface="Calibri" panose="020F0502020204030204" pitchFamily="34" charset="0"/>
              </a:rPr>
              <a:t>Bettermynd</a:t>
            </a:r>
            <a:r>
              <a:rPr lang="en-US" sz="1800" b="0" i="0" dirty="0">
                <a:solidFill>
                  <a:srgbClr val="000000"/>
                </a:solidFill>
                <a:effectLst/>
                <a:latin typeface="Calibri" panose="020F0502020204030204" pitchFamily="34" charset="0"/>
              </a:rPr>
              <a:t> Contract </a:t>
            </a: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Single Stop Director Position </a:t>
            </a:r>
          </a:p>
          <a:p>
            <a:pPr lvl="1" fontAlgn="base"/>
            <a:r>
              <a:rPr lang="en-US" sz="1800" b="0" i="0" dirty="0">
                <a:solidFill>
                  <a:srgbClr val="000000"/>
                </a:solidFill>
                <a:effectLst/>
                <a:latin typeface="Calibri" panose="020F0502020204030204" pitchFamily="34" charset="0"/>
              </a:rPr>
              <a:t>2 student support specialists for Single Stop </a:t>
            </a:r>
            <a:br>
              <a:rPr lang="en-US" sz="1800" b="0" i="0" dirty="0">
                <a:solidFill>
                  <a:srgbClr val="000000"/>
                </a:solidFill>
                <a:effectLst/>
                <a:latin typeface="Calibri" panose="020F0502020204030204" pitchFamily="34" charset="0"/>
              </a:rPr>
            </a:br>
            <a:r>
              <a:rPr lang="en-US" sz="1800" b="0" i="1" dirty="0">
                <a:solidFill>
                  <a:srgbClr val="000000"/>
                </a:solidFill>
                <a:effectLst/>
                <a:latin typeface="Calibri" panose="020F0502020204030204" pitchFamily="34" charset="0"/>
              </a:rPr>
              <a:t>plus operational budget support </a:t>
            </a:r>
          </a:p>
          <a:p>
            <a:pPr lvl="1" fontAlgn="base"/>
            <a:r>
              <a:rPr lang="en-US" sz="1800" b="0" i="0" dirty="0">
                <a:solidFill>
                  <a:srgbClr val="000000"/>
                </a:solidFill>
                <a:effectLst/>
                <a:latin typeface="Calibri" panose="020F0502020204030204" pitchFamily="34" charset="0"/>
              </a:rPr>
              <a:t>1 student support specialist for Community Table </a:t>
            </a:r>
            <a:br>
              <a:rPr lang="en-US" sz="1800" b="0" i="0" dirty="0">
                <a:solidFill>
                  <a:srgbClr val="000000"/>
                </a:solidFill>
                <a:effectLst/>
                <a:latin typeface="Calibri" panose="020F0502020204030204" pitchFamily="34" charset="0"/>
              </a:rPr>
            </a:br>
            <a:r>
              <a:rPr lang="en-US" sz="1800" b="0" i="1" dirty="0">
                <a:solidFill>
                  <a:srgbClr val="000000"/>
                </a:solidFill>
                <a:effectLst/>
                <a:latin typeface="Calibri" panose="020F0502020204030204" pitchFamily="34" charset="0"/>
              </a:rPr>
              <a:t>plus operational budget support </a:t>
            </a:r>
            <a:br>
              <a:rPr lang="en-US" sz="1800" b="0" i="1" dirty="0">
                <a:solidFill>
                  <a:srgbClr val="000000"/>
                </a:solidFill>
                <a:effectLst/>
                <a:latin typeface="Calibri" panose="020F0502020204030204" pitchFamily="34" charset="0"/>
              </a:rPr>
            </a:br>
            <a:endParaRPr lang="en-US" sz="1800" b="0" i="1" dirty="0">
              <a:solidFill>
                <a:srgbClr val="000000"/>
              </a:solidFill>
              <a:effectLst/>
              <a:latin typeface="Calibri" panose="020F0502020204030204" pitchFamily="34" charset="0"/>
            </a:endParaRPr>
          </a:p>
          <a:p>
            <a:pPr marL="0" indent="0" algn="l" rtl="0" fontAlgn="base">
              <a:buNone/>
            </a:pPr>
            <a:r>
              <a:rPr lang="en-US" sz="2000" b="1" i="0" dirty="0">
                <a:solidFill>
                  <a:schemeClr val="accent6"/>
                </a:solidFill>
                <a:effectLst/>
                <a:latin typeface="Calibri" panose="020F0502020204030204" pitchFamily="34" charset="0"/>
              </a:rPr>
              <a:t>There are also 3 “scholarship” categories that </a:t>
            </a:r>
            <a:br>
              <a:rPr lang="en-US" sz="2000" b="1" i="0" dirty="0">
                <a:solidFill>
                  <a:schemeClr val="accent6"/>
                </a:solidFill>
                <a:effectLst/>
                <a:latin typeface="Calibri" panose="020F0502020204030204" pitchFamily="34" charset="0"/>
              </a:rPr>
            </a:br>
            <a:r>
              <a:rPr lang="en-US" sz="2000" b="1" i="0" dirty="0">
                <a:solidFill>
                  <a:schemeClr val="accent6"/>
                </a:solidFill>
                <a:effectLst/>
                <a:latin typeface="Calibri" panose="020F0502020204030204" pitchFamily="34" charset="0"/>
              </a:rPr>
              <a:t>will be distributed for the purposes of: </a:t>
            </a:r>
          </a:p>
          <a:p>
            <a:pPr lvl="1" fontAlgn="base"/>
            <a:r>
              <a:rPr lang="en-US" sz="1800" b="0" i="0" dirty="0">
                <a:solidFill>
                  <a:srgbClr val="000000"/>
                </a:solidFill>
                <a:effectLst/>
                <a:latin typeface="Calibri" panose="020F0502020204030204" pitchFamily="34" charset="0"/>
              </a:rPr>
              <a:t>Childcare, basic needs, and academic needs </a:t>
            </a:r>
          </a:p>
        </p:txBody>
      </p:sp>
      <p:pic>
        <p:nvPicPr>
          <p:cNvPr id="3" name="Picture 2">
            <a:extLst>
              <a:ext uri="{FF2B5EF4-FFF2-40B4-BE49-F238E27FC236}">
                <a16:creationId xmlns:a16="http://schemas.microsoft.com/office/drawing/2014/main" id="{82A2D0E2-6EE2-D00A-DF0C-7E32441AFD7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597764">
            <a:off x="6227132" y="872425"/>
            <a:ext cx="6071255" cy="5913560"/>
          </a:xfrm>
          <a:prstGeom prst="rect">
            <a:avLst/>
          </a:prstGeom>
        </p:spPr>
      </p:pic>
      <p:grpSp>
        <p:nvGrpSpPr>
          <p:cNvPr id="10" name="Group 9" descr="Image of a diverse group of students.">
            <a:extLst>
              <a:ext uri="{FF2B5EF4-FFF2-40B4-BE49-F238E27FC236}">
                <a16:creationId xmlns:a16="http://schemas.microsoft.com/office/drawing/2014/main" id="{394E3071-785E-807F-F866-5D027A976906}"/>
              </a:ext>
            </a:extLst>
          </p:cNvPr>
          <p:cNvGrpSpPr/>
          <p:nvPr/>
        </p:nvGrpSpPr>
        <p:grpSpPr>
          <a:xfrm>
            <a:off x="5534075" y="1911493"/>
            <a:ext cx="6776653" cy="4360477"/>
            <a:chOff x="5534075" y="1911493"/>
            <a:chExt cx="6776653" cy="4360477"/>
          </a:xfrm>
        </p:grpSpPr>
        <p:pic>
          <p:nvPicPr>
            <p:cNvPr id="5" name="Picture 4">
              <a:extLst>
                <a:ext uri="{FF2B5EF4-FFF2-40B4-BE49-F238E27FC236}">
                  <a16:creationId xmlns:a16="http://schemas.microsoft.com/office/drawing/2014/main" id="{8C66FCEF-2C85-7024-F603-E9B72E57829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76560" y="1911493"/>
              <a:ext cx="3502662" cy="4360477"/>
            </a:xfrm>
            <a:prstGeom prst="rect">
              <a:avLst/>
            </a:prstGeom>
          </p:spPr>
        </p:pic>
        <p:pic>
          <p:nvPicPr>
            <p:cNvPr id="6" name="Picture 5">
              <a:extLst>
                <a:ext uri="{FF2B5EF4-FFF2-40B4-BE49-F238E27FC236}">
                  <a16:creationId xmlns:a16="http://schemas.microsoft.com/office/drawing/2014/main" id="{B4F999D6-76B3-4760-5AFB-0913AAA580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34075" y="2138174"/>
              <a:ext cx="3728684" cy="4133796"/>
            </a:xfrm>
            <a:prstGeom prst="rect">
              <a:avLst/>
            </a:prstGeom>
          </p:spPr>
        </p:pic>
        <p:pic>
          <p:nvPicPr>
            <p:cNvPr id="7" name="Picture 6">
              <a:extLst>
                <a:ext uri="{FF2B5EF4-FFF2-40B4-BE49-F238E27FC236}">
                  <a16:creationId xmlns:a16="http://schemas.microsoft.com/office/drawing/2014/main" id="{8829DFEE-60E1-CD09-1D68-9FE0C185AA7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038946" y="2286378"/>
              <a:ext cx="3271782" cy="3985592"/>
            </a:xfrm>
            <a:prstGeom prst="rect">
              <a:avLst/>
            </a:prstGeom>
          </p:spPr>
        </p:pic>
      </p:grpSp>
      <p:sp>
        <p:nvSpPr>
          <p:cNvPr id="8" name="Rectangle 7">
            <a:extLst>
              <a:ext uri="{FF2B5EF4-FFF2-40B4-BE49-F238E27FC236}">
                <a16:creationId xmlns:a16="http://schemas.microsoft.com/office/drawing/2014/main" id="{B21A8473-3626-A68D-BC09-BD322C31E554}"/>
              </a:ext>
              <a:ext uri="{C183D7F6-B498-43B3-948B-1728B52AA6E4}">
                <adec:decorative xmlns:adec="http://schemas.microsoft.com/office/drawing/2017/decorative" val="1"/>
              </a:ext>
            </a:extLst>
          </p:cNvPr>
          <p:cNvSpPr/>
          <p:nvPr/>
        </p:nvSpPr>
        <p:spPr>
          <a:xfrm>
            <a:off x="0" y="6274965"/>
            <a:ext cx="12192000" cy="583035"/>
          </a:xfrm>
          <a:prstGeom prst="rect">
            <a:avLst/>
          </a:prstGeom>
          <a:solidFill>
            <a:srgbClr val="7CB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A964C1E-D54A-2D99-04EF-349375AEC7B3}"/>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48000" y="6349712"/>
            <a:ext cx="6096000" cy="433541"/>
          </a:xfrm>
          <a:prstGeom prst="rect">
            <a:avLst/>
          </a:prstGeom>
        </p:spPr>
      </p:pic>
      <p:sp>
        <p:nvSpPr>
          <p:cNvPr id="4" name="Title 3">
            <a:extLst>
              <a:ext uri="{FF2B5EF4-FFF2-40B4-BE49-F238E27FC236}">
                <a16:creationId xmlns:a16="http://schemas.microsoft.com/office/drawing/2014/main" id="{6C19122E-17A6-0FC2-C36D-ADCD34375D21}"/>
              </a:ext>
            </a:extLst>
          </p:cNvPr>
          <p:cNvSpPr>
            <a:spLocks noGrp="1"/>
          </p:cNvSpPr>
          <p:nvPr>
            <p:ph type="title"/>
          </p:nvPr>
        </p:nvSpPr>
        <p:spPr>
          <a:xfrm>
            <a:off x="561178" y="255495"/>
            <a:ext cx="10792622" cy="1285926"/>
          </a:xfrm>
        </p:spPr>
        <p:txBody>
          <a:bodyPr/>
          <a:lstStyle/>
          <a:p>
            <a:r>
              <a:rPr lang="en-US" dirty="0"/>
              <a:t>Student Assistance Fee</a:t>
            </a:r>
          </a:p>
        </p:txBody>
      </p:sp>
    </p:spTree>
    <p:extLst>
      <p:ext uri="{BB962C8B-B14F-4D97-AF65-F5344CB8AC3E}">
        <p14:creationId xmlns:p14="http://schemas.microsoft.com/office/powerpoint/2010/main" val="304896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0" fill="hold">
                                          <p:stCondLst>
                                            <p:cond delay="0"/>
                                          </p:stCondLst>
                                        </p:cTn>
                                        <p:tgtEl>
                                          <p:spTgt spid="3"/>
                                        </p:tgtEl>
                                        <p:attrNameLst>
                                          <p:attrName>r</p:attrName>
                                        </p:attrNameLst>
                                      </p:cBhvr>
                                    </p:animRot>
                                    <p:animRot by="-240000">
                                      <p:cBhvr>
                                        <p:cTn id="7" dur="4000" fill="hold">
                                          <p:stCondLst>
                                            <p:cond delay="4000"/>
                                          </p:stCondLst>
                                        </p:cTn>
                                        <p:tgtEl>
                                          <p:spTgt spid="3"/>
                                        </p:tgtEl>
                                        <p:attrNameLst>
                                          <p:attrName>r</p:attrName>
                                        </p:attrNameLst>
                                      </p:cBhvr>
                                    </p:animRot>
                                    <p:animRot by="240000">
                                      <p:cBhvr>
                                        <p:cTn id="8" dur="4000" fill="hold">
                                          <p:stCondLst>
                                            <p:cond delay="8000"/>
                                          </p:stCondLst>
                                        </p:cTn>
                                        <p:tgtEl>
                                          <p:spTgt spid="3"/>
                                        </p:tgtEl>
                                        <p:attrNameLst>
                                          <p:attrName>r</p:attrName>
                                        </p:attrNameLst>
                                      </p:cBhvr>
                                    </p:animRot>
                                    <p:animRot by="-240000">
                                      <p:cBhvr>
                                        <p:cTn id="9" dur="4000" fill="hold">
                                          <p:stCondLst>
                                            <p:cond delay="12000"/>
                                          </p:stCondLst>
                                        </p:cTn>
                                        <p:tgtEl>
                                          <p:spTgt spid="3"/>
                                        </p:tgtEl>
                                        <p:attrNameLst>
                                          <p:attrName>r</p:attrName>
                                        </p:attrNameLst>
                                      </p:cBhvr>
                                    </p:animRot>
                                    <p:animRot by="120000">
                                      <p:cBhvr>
                                        <p:cTn id="10" dur="4000" fill="hold">
                                          <p:stCondLst>
                                            <p:cond delay="160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3">
            <a:extLst>
              <a:ext uri="{FF2B5EF4-FFF2-40B4-BE49-F238E27FC236}">
                <a16:creationId xmlns:a16="http://schemas.microsoft.com/office/drawing/2014/main" id="{4E3485D3-9F76-96C3-776F-39366211E676}"/>
              </a:ext>
            </a:extLst>
          </p:cNvPr>
          <p:cNvSpPr>
            <a:spLocks noChangeArrowheads="1"/>
          </p:cNvSpPr>
          <p:nvPr/>
        </p:nvSpPr>
        <p:spPr bwMode="auto">
          <a:xfrm>
            <a:off x="8169313" y="4487238"/>
            <a:ext cx="26368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UA" sz="2000" b="1" dirty="0">
                <a:latin typeface="Source Sans 3" panose="020B0303030403020204" pitchFamily="34" charset="0"/>
              </a:rPr>
              <a:t>In the first two months</a:t>
            </a:r>
            <a:endParaRPr kumimoji="0" lang="ru-UA" altLang="ru-UA" sz="2000" b="0" i="0" u="none" strike="noStrike" cap="none" normalizeH="0" baseline="0">
              <a:ln>
                <a:noFill/>
              </a:ln>
              <a:effectLst/>
              <a:latin typeface="Source Sans 3" panose="020B0303030403020204" pitchFamily="34" charset="0"/>
            </a:endParaRPr>
          </a:p>
        </p:txBody>
      </p:sp>
      <p:sp>
        <p:nvSpPr>
          <p:cNvPr id="6" name="Rectangle 17">
            <a:extLst>
              <a:ext uri="{FF2B5EF4-FFF2-40B4-BE49-F238E27FC236}">
                <a16:creationId xmlns:a16="http://schemas.microsoft.com/office/drawing/2014/main" id="{3E6DC28D-F864-AED4-1502-3407A89AA01F}"/>
              </a:ext>
            </a:extLst>
          </p:cNvPr>
          <p:cNvSpPr>
            <a:spLocks noChangeArrowheads="1"/>
          </p:cNvSpPr>
          <p:nvPr/>
        </p:nvSpPr>
        <p:spPr bwMode="auto">
          <a:xfrm>
            <a:off x="8169313" y="4078301"/>
            <a:ext cx="26368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en-US" altLang="ru-RU" sz="2800" b="1" dirty="0">
                <a:solidFill>
                  <a:schemeClr val="accent6"/>
                </a:solidFill>
                <a:latin typeface="Montserrat SemiBold" panose="00000700000000000000" pitchFamily="50" charset="-52"/>
                <a:ea typeface="Open Sans" panose="020B0606030504020204" pitchFamily="34" charset="0"/>
                <a:cs typeface="Open Sans" panose="020B0606030504020204" pitchFamily="34" charset="0"/>
              </a:rPr>
              <a:t>&gt;200 students</a:t>
            </a:r>
            <a:endParaRPr kumimoji="0" lang="en-US" altLang="ru-RU" sz="2800" b="1" i="0" u="none" strike="noStrike" cap="none" normalizeH="0" baseline="0" dirty="0">
              <a:ln>
                <a:noFill/>
              </a:ln>
              <a:solidFill>
                <a:schemeClr val="accent6"/>
              </a:solidFill>
              <a:effectLst/>
              <a:latin typeface="Montserrat SemiBold" panose="00000700000000000000" pitchFamily="50" charset="-52"/>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2EE57060-F719-7E2D-D16A-825CBEE3615E}"/>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021333" y="4029872"/>
            <a:ext cx="1010454" cy="699545"/>
          </a:xfrm>
          <a:prstGeom prst="rect">
            <a:avLst/>
          </a:prstGeom>
        </p:spPr>
      </p:pic>
      <p:sp>
        <p:nvSpPr>
          <p:cNvPr id="16" name="Rectangle 13">
            <a:extLst>
              <a:ext uri="{FF2B5EF4-FFF2-40B4-BE49-F238E27FC236}">
                <a16:creationId xmlns:a16="http://schemas.microsoft.com/office/drawing/2014/main" id="{0D0C9839-6335-D25E-DC6E-71EF9F25036E}"/>
              </a:ext>
            </a:extLst>
          </p:cNvPr>
          <p:cNvSpPr>
            <a:spLocks noChangeArrowheads="1"/>
          </p:cNvSpPr>
          <p:nvPr/>
        </p:nvSpPr>
        <p:spPr bwMode="auto">
          <a:xfrm>
            <a:off x="7772283" y="2971086"/>
            <a:ext cx="23403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UA" sz="2900" b="1" dirty="0">
                <a:solidFill>
                  <a:schemeClr val="accent6"/>
                </a:solidFill>
                <a:latin typeface="Source Sans 3" panose="020B0303030403020204" pitchFamily="34" charset="0"/>
              </a:rPr>
              <a:t>From AY 22/23</a:t>
            </a:r>
            <a:endParaRPr kumimoji="0" lang="ru-UA" altLang="ru-UA" sz="2900" b="0" i="0" u="none" strike="noStrike" cap="none" normalizeH="0" baseline="0">
              <a:ln>
                <a:noFill/>
              </a:ln>
              <a:solidFill>
                <a:schemeClr val="accent6"/>
              </a:solidFill>
              <a:effectLst/>
              <a:latin typeface="Source Sans 3" panose="020B0303030403020204" pitchFamily="34" charset="0"/>
            </a:endParaRPr>
          </a:p>
        </p:txBody>
      </p:sp>
      <p:sp>
        <p:nvSpPr>
          <p:cNvPr id="15" name="Rectangle 17">
            <a:extLst>
              <a:ext uri="{FF2B5EF4-FFF2-40B4-BE49-F238E27FC236}">
                <a16:creationId xmlns:a16="http://schemas.microsoft.com/office/drawing/2014/main" id="{522D2302-3E14-6325-BA7C-162CC8CDEC85}"/>
              </a:ext>
            </a:extLst>
          </p:cNvPr>
          <p:cNvSpPr>
            <a:spLocks noChangeArrowheads="1"/>
          </p:cNvSpPr>
          <p:nvPr/>
        </p:nvSpPr>
        <p:spPr bwMode="auto">
          <a:xfrm>
            <a:off x="7740502" y="2205884"/>
            <a:ext cx="234038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lang="en-US" altLang="ru-RU" sz="5400" b="1" dirty="0">
                <a:solidFill>
                  <a:schemeClr val="accent6"/>
                </a:solidFill>
                <a:latin typeface="Montserrat SemiBold" panose="00000700000000000000" pitchFamily="50" charset="-52"/>
                <a:ea typeface="Open Sans" panose="020B0606030504020204" pitchFamily="34" charset="0"/>
                <a:cs typeface="Open Sans" panose="020B0606030504020204" pitchFamily="34" charset="0"/>
              </a:rPr>
              <a:t>+300</a:t>
            </a:r>
            <a:r>
              <a:rPr kumimoji="0" lang="en-US" altLang="ru-RU" sz="5400" b="1" i="0" u="none" strike="noStrike" cap="none" normalizeH="0" baseline="0" dirty="0">
                <a:ln>
                  <a:noFill/>
                </a:ln>
                <a:solidFill>
                  <a:schemeClr val="accent6"/>
                </a:solidFill>
                <a:effectLst/>
                <a:latin typeface="Montserrat SemiBold" panose="00000700000000000000" pitchFamily="50" charset="-52"/>
                <a:ea typeface="Open Sans" panose="020B0606030504020204" pitchFamily="34" charset="0"/>
                <a:cs typeface="Open Sans" panose="020B0606030504020204" pitchFamily="34" charset="0"/>
              </a:rPr>
              <a:t>%</a:t>
            </a:r>
          </a:p>
        </p:txBody>
      </p:sp>
      <p:sp>
        <p:nvSpPr>
          <p:cNvPr id="3" name="Content Placeholder 2">
            <a:extLst>
              <a:ext uri="{FF2B5EF4-FFF2-40B4-BE49-F238E27FC236}">
                <a16:creationId xmlns:a16="http://schemas.microsoft.com/office/drawing/2014/main" id="{CC25E3C5-DB94-F35B-9E31-2EBAEC5EBE6B}"/>
              </a:ext>
            </a:extLst>
          </p:cNvPr>
          <p:cNvSpPr>
            <a:spLocks noGrp="1"/>
          </p:cNvSpPr>
          <p:nvPr>
            <p:ph idx="1"/>
          </p:nvPr>
        </p:nvSpPr>
        <p:spPr>
          <a:xfrm>
            <a:off x="457201" y="2205884"/>
            <a:ext cx="5359400" cy="3301781"/>
          </a:xfrm>
        </p:spPr>
        <p:txBody>
          <a:bodyPr>
            <a:normAutofit/>
          </a:bodyPr>
          <a:lstStyle/>
          <a:p>
            <a:pPr algn="l" rtl="0" fontAlgn="base">
              <a:spcBef>
                <a:spcPts val="1600"/>
              </a:spcBef>
              <a:buFont typeface="Arial" panose="020B0604020202020204" pitchFamily="34" charset="0"/>
              <a:buChar char="•"/>
            </a:pPr>
            <a:r>
              <a:rPr lang="en-US" sz="2000" b="0" i="0" dirty="0">
                <a:solidFill>
                  <a:srgbClr val="000000"/>
                </a:solidFill>
                <a:effectLst/>
                <a:latin typeface="Calibri" panose="020F0502020204030204" pitchFamily="34" charset="0"/>
              </a:rPr>
              <a:t>PPSC’s SS program has been </a:t>
            </a:r>
            <a:r>
              <a:rPr lang="en-US" sz="2000" b="1" i="0" dirty="0">
                <a:solidFill>
                  <a:srgbClr val="000000"/>
                </a:solidFill>
                <a:effectLst/>
                <a:latin typeface="Calibri" panose="020F0502020204030204" pitchFamily="34" charset="0"/>
              </a:rPr>
              <a:t>recognized as </a:t>
            </a:r>
            <a:br>
              <a:rPr lang="en-US" sz="2000" b="1" i="0" dirty="0">
                <a:solidFill>
                  <a:srgbClr val="000000"/>
                </a:solidFill>
                <a:effectLst/>
                <a:latin typeface="Calibri" panose="020F0502020204030204" pitchFamily="34" charset="0"/>
              </a:rPr>
            </a:br>
            <a:r>
              <a:rPr lang="en-US" sz="2000" b="1" i="0" dirty="0">
                <a:solidFill>
                  <a:srgbClr val="000000"/>
                </a:solidFill>
                <a:effectLst/>
                <a:latin typeface="Calibri" panose="020F0502020204030204" pitchFamily="34" charset="0"/>
              </a:rPr>
              <a:t>one of the top five programs in the nation</a:t>
            </a:r>
            <a:r>
              <a:rPr lang="en-US" sz="2000" b="0" i="0" dirty="0">
                <a:solidFill>
                  <a:srgbClr val="000000"/>
                </a:solidFill>
                <a:effectLst/>
                <a:latin typeface="Calibri" panose="020F0502020204030204" pitchFamily="34" charset="0"/>
              </a:rPr>
              <a:t>. </a:t>
            </a:r>
          </a:p>
          <a:p>
            <a:pPr algn="l" rtl="0" fontAlgn="base">
              <a:spcBef>
                <a:spcPts val="1600"/>
              </a:spcBef>
              <a:buFont typeface="Arial" panose="020B0604020202020204" pitchFamily="34" charset="0"/>
              <a:buChar char="•"/>
            </a:pPr>
            <a:r>
              <a:rPr lang="en-US" sz="2000" b="0" i="0" dirty="0">
                <a:solidFill>
                  <a:srgbClr val="000000"/>
                </a:solidFill>
                <a:effectLst/>
                <a:latin typeface="Calibri" panose="020F0502020204030204" pitchFamily="34" charset="0"/>
              </a:rPr>
              <a:t>SS participants received over </a:t>
            </a:r>
            <a:r>
              <a:rPr lang="en-US" sz="2000" b="1" i="0" dirty="0">
                <a:solidFill>
                  <a:srgbClr val="000000"/>
                </a:solidFill>
                <a:effectLst/>
                <a:latin typeface="Calibri" panose="020F0502020204030204" pitchFamily="34" charset="0"/>
              </a:rPr>
              <a:t>$5.9 million </a:t>
            </a:r>
            <a:br>
              <a:rPr lang="en-US" sz="2000" b="1" i="0" dirty="0">
                <a:solidFill>
                  <a:srgbClr val="000000"/>
                </a:solidFill>
                <a:effectLst/>
                <a:latin typeface="Calibri" panose="020F0502020204030204" pitchFamily="34" charset="0"/>
              </a:rPr>
            </a:br>
            <a:r>
              <a:rPr lang="en-US" sz="2000" b="1" i="0" dirty="0">
                <a:solidFill>
                  <a:srgbClr val="000000"/>
                </a:solidFill>
                <a:effectLst/>
                <a:latin typeface="Calibri" panose="020F0502020204030204" pitchFamily="34" charset="0"/>
              </a:rPr>
              <a:t>in basic needs support </a:t>
            </a:r>
            <a:r>
              <a:rPr lang="en-US" sz="2000" b="0" i="0" dirty="0">
                <a:solidFill>
                  <a:srgbClr val="000000"/>
                </a:solidFill>
                <a:effectLst/>
                <a:latin typeface="Calibri" panose="020F0502020204030204" pitchFamily="34" charset="0"/>
              </a:rPr>
              <a:t>through various governmental assistance programs. </a:t>
            </a:r>
          </a:p>
          <a:p>
            <a:pPr algn="l" rtl="0" fontAlgn="base">
              <a:spcBef>
                <a:spcPts val="1600"/>
              </a:spcBef>
              <a:buFont typeface="Arial" panose="020B0604020202020204" pitchFamily="34" charset="0"/>
              <a:buChar char="•"/>
            </a:pPr>
            <a:r>
              <a:rPr lang="en-US" sz="2000" b="0" i="0" dirty="0">
                <a:solidFill>
                  <a:srgbClr val="000000"/>
                </a:solidFill>
                <a:effectLst/>
                <a:latin typeface="Calibri" panose="020F0502020204030204" pitchFamily="34" charset="0"/>
              </a:rPr>
              <a:t>In the 2022-23 academic year (AY), Single Stop (SS) awareness and utilization grew across our campuses. It surpassed its goal requirement of </a:t>
            </a:r>
            <a:r>
              <a:rPr lang="en-US" sz="2000" b="1" i="0" dirty="0">
                <a:solidFill>
                  <a:srgbClr val="000000"/>
                </a:solidFill>
                <a:effectLst/>
                <a:latin typeface="Calibri" panose="020F0502020204030204" pitchFamily="34" charset="0"/>
              </a:rPr>
              <a:t>serving 200 students in the first two months of the grant cycle</a:t>
            </a:r>
            <a:r>
              <a:rPr lang="en-US" sz="2000" b="0" i="0" dirty="0">
                <a:solidFill>
                  <a:srgbClr val="000000"/>
                </a:solidFill>
                <a:effectLst/>
                <a:latin typeface="Calibri" panose="020F0502020204030204" pitchFamily="34" charset="0"/>
              </a:rPr>
              <a:t>.</a:t>
            </a:r>
          </a:p>
        </p:txBody>
      </p:sp>
      <p:sp>
        <p:nvSpPr>
          <p:cNvPr id="2" name="Title 1">
            <a:extLst>
              <a:ext uri="{FF2B5EF4-FFF2-40B4-BE49-F238E27FC236}">
                <a16:creationId xmlns:a16="http://schemas.microsoft.com/office/drawing/2014/main" id="{64AC8CD3-396C-7FCE-90BF-14ED2FA8721B}"/>
              </a:ext>
            </a:extLst>
          </p:cNvPr>
          <p:cNvSpPr>
            <a:spLocks noGrp="1"/>
          </p:cNvSpPr>
          <p:nvPr>
            <p:ph type="title"/>
          </p:nvPr>
        </p:nvSpPr>
        <p:spPr>
          <a:xfrm>
            <a:off x="457201" y="457200"/>
            <a:ext cx="10426700" cy="1217056"/>
          </a:xfrm>
        </p:spPr>
        <p:txBody>
          <a:bodyPr/>
          <a:lstStyle/>
          <a:p>
            <a:r>
              <a:rPr lang="en-US" dirty="0"/>
              <a:t>Single Stop</a:t>
            </a:r>
          </a:p>
        </p:txBody>
      </p:sp>
    </p:spTree>
    <p:extLst>
      <p:ext uri="{BB962C8B-B14F-4D97-AF65-F5344CB8AC3E}">
        <p14:creationId xmlns:p14="http://schemas.microsoft.com/office/powerpoint/2010/main" val="24392354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1433CC28-BDB9-C1BC-00AA-5334C836EE09}"/>
              </a:ext>
            </a:extLst>
          </p:cNvPr>
          <p:cNvSpPr txBox="1"/>
          <p:nvPr/>
        </p:nvSpPr>
        <p:spPr>
          <a:xfrm>
            <a:off x="8963949" y="5353995"/>
            <a:ext cx="2888953" cy="338554"/>
          </a:xfrm>
          <a:prstGeom prst="rect">
            <a:avLst/>
          </a:prstGeom>
          <a:noFill/>
        </p:spPr>
        <p:txBody>
          <a:bodyPr wrap="square" rtlCol="0">
            <a:spAutoFit/>
          </a:bodyPr>
          <a:lstStyle/>
          <a:p>
            <a:r>
              <a:rPr lang="en-US" sz="1600" b="1" dirty="0">
                <a:latin typeface="Source Sans 3" panose="020B0303030403020204" pitchFamily="34" charset="0"/>
                <a:ea typeface="Open Sans" panose="020B0606030504020204" pitchFamily="34" charset="0"/>
                <a:cs typeface="Open Sans" panose="020B0606030504020204" pitchFamily="34" charset="0"/>
              </a:rPr>
              <a:t>Mobile Food Market Visitors</a:t>
            </a:r>
            <a:endParaRPr lang="ru-RU" sz="1600" b="1" dirty="0">
              <a:latin typeface="Source Sans 3" panose="020B0303030403020204" pitchFamily="34" charset="0"/>
              <a:ea typeface="Open Sans" panose="020B0606030504020204" pitchFamily="34" charset="0"/>
              <a:cs typeface="Open Sans" panose="020B0606030504020204" pitchFamily="34" charset="0"/>
            </a:endParaRPr>
          </a:p>
        </p:txBody>
      </p:sp>
      <p:sp>
        <p:nvSpPr>
          <p:cNvPr id="22" name="Rectangle 13">
            <a:extLst>
              <a:ext uri="{FF2B5EF4-FFF2-40B4-BE49-F238E27FC236}">
                <a16:creationId xmlns:a16="http://schemas.microsoft.com/office/drawing/2014/main" id="{064EB90D-A40B-98B6-10CD-F05FD5F247B3}"/>
              </a:ext>
            </a:extLst>
          </p:cNvPr>
          <p:cNvSpPr>
            <a:spLocks noChangeArrowheads="1"/>
          </p:cNvSpPr>
          <p:nvPr/>
        </p:nvSpPr>
        <p:spPr bwMode="auto">
          <a:xfrm>
            <a:off x="9076609" y="4990591"/>
            <a:ext cx="7405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UA" sz="2400" b="1" dirty="0">
                <a:solidFill>
                  <a:schemeClr val="accent6"/>
                </a:solidFill>
                <a:latin typeface="Source Sans 3" panose="020B0303030403020204" pitchFamily="34" charset="0"/>
              </a:rPr>
              <a:t>2,989</a:t>
            </a:r>
            <a:endParaRPr kumimoji="0" lang="ru-UA" altLang="ru-UA" sz="1400" b="0" i="0" u="none" strike="noStrike" cap="none" normalizeH="0" baseline="0">
              <a:ln>
                <a:noFill/>
              </a:ln>
              <a:solidFill>
                <a:schemeClr val="accent6"/>
              </a:solidFill>
              <a:effectLst/>
              <a:latin typeface="Source Sans 3" panose="020B0303030403020204" pitchFamily="34" charset="0"/>
            </a:endParaRPr>
          </a:p>
        </p:txBody>
      </p:sp>
      <p:sp>
        <p:nvSpPr>
          <p:cNvPr id="20" name="TextBox 19">
            <a:extLst>
              <a:ext uri="{FF2B5EF4-FFF2-40B4-BE49-F238E27FC236}">
                <a16:creationId xmlns:a16="http://schemas.microsoft.com/office/drawing/2014/main" id="{F0A05F2A-123C-6127-5066-B9B6DB4BF1D9}"/>
              </a:ext>
            </a:extLst>
          </p:cNvPr>
          <p:cNvSpPr txBox="1"/>
          <p:nvPr/>
        </p:nvSpPr>
        <p:spPr>
          <a:xfrm>
            <a:off x="8963950" y="4394419"/>
            <a:ext cx="2542252" cy="338554"/>
          </a:xfrm>
          <a:prstGeom prst="rect">
            <a:avLst/>
          </a:prstGeom>
          <a:noFill/>
        </p:spPr>
        <p:txBody>
          <a:bodyPr wrap="square" rtlCol="0">
            <a:spAutoFit/>
          </a:bodyPr>
          <a:lstStyle/>
          <a:p>
            <a:r>
              <a:rPr lang="en-US" sz="1600" b="1" dirty="0">
                <a:latin typeface="Source Sans 3" panose="020B0303030403020204" pitchFamily="34" charset="0"/>
                <a:ea typeface="Open Sans" panose="020B0606030504020204" pitchFamily="34" charset="0"/>
                <a:cs typeface="Open Sans" panose="020B0606030504020204" pitchFamily="34" charset="0"/>
              </a:rPr>
              <a:t>Community Table Visitors</a:t>
            </a:r>
            <a:endParaRPr lang="ru-RU" sz="1600" b="1" dirty="0">
              <a:latin typeface="Source Sans 3" panose="020B0303030403020204" pitchFamily="34" charset="0"/>
              <a:ea typeface="Open Sans" panose="020B0606030504020204" pitchFamily="34" charset="0"/>
              <a:cs typeface="Open Sans" panose="020B0606030504020204" pitchFamily="34" charset="0"/>
            </a:endParaRPr>
          </a:p>
        </p:txBody>
      </p:sp>
      <p:sp>
        <p:nvSpPr>
          <p:cNvPr id="19" name="Rectangle 13">
            <a:extLst>
              <a:ext uri="{FF2B5EF4-FFF2-40B4-BE49-F238E27FC236}">
                <a16:creationId xmlns:a16="http://schemas.microsoft.com/office/drawing/2014/main" id="{F59DF752-8A7C-BFF0-E01E-436A0DF2B155}"/>
              </a:ext>
            </a:extLst>
          </p:cNvPr>
          <p:cNvSpPr>
            <a:spLocks noChangeArrowheads="1"/>
          </p:cNvSpPr>
          <p:nvPr/>
        </p:nvSpPr>
        <p:spPr bwMode="auto">
          <a:xfrm>
            <a:off x="9076609" y="4031015"/>
            <a:ext cx="9024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ru-UA" sz="2400" b="1" dirty="0">
                <a:solidFill>
                  <a:schemeClr val="accent6"/>
                </a:solidFill>
                <a:latin typeface="Source Sans 3" panose="020B0303030403020204" pitchFamily="34" charset="0"/>
              </a:rPr>
              <a:t>16,325</a:t>
            </a:r>
            <a:endParaRPr kumimoji="0" lang="ru-UA" altLang="ru-UA" sz="1400" b="0" i="0" u="none" strike="noStrike" cap="none" normalizeH="0" baseline="0">
              <a:ln>
                <a:noFill/>
              </a:ln>
              <a:solidFill>
                <a:schemeClr val="accent6"/>
              </a:solidFill>
              <a:effectLst/>
              <a:latin typeface="Source Sans 3" panose="020B0303030403020204" pitchFamily="34" charset="0"/>
            </a:endParaRPr>
          </a:p>
        </p:txBody>
      </p:sp>
      <p:sp>
        <p:nvSpPr>
          <p:cNvPr id="27" name="TextBox 26">
            <a:extLst>
              <a:ext uri="{FF2B5EF4-FFF2-40B4-BE49-F238E27FC236}">
                <a16:creationId xmlns:a16="http://schemas.microsoft.com/office/drawing/2014/main" id="{1E57C29A-C8F8-0FE1-E373-B8582FF8323A}"/>
              </a:ext>
            </a:extLst>
          </p:cNvPr>
          <p:cNvSpPr txBox="1"/>
          <p:nvPr/>
        </p:nvSpPr>
        <p:spPr>
          <a:xfrm>
            <a:off x="8963949" y="3489691"/>
            <a:ext cx="2744667" cy="338554"/>
          </a:xfrm>
          <a:prstGeom prst="rect">
            <a:avLst/>
          </a:prstGeom>
          <a:noFill/>
        </p:spPr>
        <p:txBody>
          <a:bodyPr wrap="square" rtlCol="0">
            <a:spAutoFit/>
          </a:bodyPr>
          <a:lstStyle/>
          <a:p>
            <a:pPr algn="ctr"/>
            <a:r>
              <a:rPr lang="en-US" sz="1600" b="1" dirty="0">
                <a:latin typeface="Source Sans 3" panose="020B0303030403020204" pitchFamily="34" charset="0"/>
                <a:ea typeface="Open Sans" panose="020B0606030504020204" pitchFamily="34" charset="0"/>
                <a:cs typeface="Open Sans" panose="020B0606030504020204" pitchFamily="34" charset="0"/>
              </a:rPr>
              <a:t>AY 23/24 (so far)</a:t>
            </a:r>
            <a:endParaRPr lang="ru-RU" sz="1600" b="1" dirty="0">
              <a:latin typeface="Source Sans 3" panose="020B0303030403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BE02CF2-3C38-547D-3D85-0E58568DEEC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557802" y="2294718"/>
            <a:ext cx="1576705" cy="1091565"/>
          </a:xfrm>
          <a:prstGeom prst="rect">
            <a:avLst/>
          </a:prstGeom>
        </p:spPr>
      </p:pic>
      <p:cxnSp>
        <p:nvCxnSpPr>
          <p:cNvPr id="4" name="Straight Connector 3">
            <a:extLst>
              <a:ext uri="{FF2B5EF4-FFF2-40B4-BE49-F238E27FC236}">
                <a16:creationId xmlns:a16="http://schemas.microsoft.com/office/drawing/2014/main" id="{54D20FDE-319B-A583-8161-A448C4324EC7}"/>
              </a:ext>
              <a:ext uri="{C183D7F6-B498-43B3-948B-1728B52AA6E4}">
                <adec:decorative xmlns:adec="http://schemas.microsoft.com/office/drawing/2017/decorative" val="1"/>
              </a:ext>
            </a:extLst>
          </p:cNvPr>
          <p:cNvCxnSpPr>
            <a:cxnSpLocks/>
          </p:cNvCxnSpPr>
          <p:nvPr/>
        </p:nvCxnSpPr>
        <p:spPr>
          <a:xfrm>
            <a:off x="8500776" y="2103120"/>
            <a:ext cx="0" cy="3813451"/>
          </a:xfrm>
          <a:prstGeom prst="line">
            <a:avLst/>
          </a:prstGeom>
          <a:ln w="31750"/>
        </p:spPr>
        <p:style>
          <a:lnRef idx="1">
            <a:schemeClr val="dk1"/>
          </a:lnRef>
          <a:fillRef idx="0">
            <a:schemeClr val="dk1"/>
          </a:fillRef>
          <a:effectRef idx="0">
            <a:schemeClr val="dk1"/>
          </a:effectRef>
          <a:fontRef idx="minor">
            <a:schemeClr val="tx1"/>
          </a:fontRef>
        </p:style>
      </p:cxnSp>
      <p:graphicFrame>
        <p:nvGraphicFramePr>
          <p:cNvPr id="6" name="Chart 5" descr="Community Table and Mobile Food Market Visitors Graph&#10;AY 21/22 | 2145&#10;AY 22/23 | 22766">
            <a:extLst>
              <a:ext uri="{FF2B5EF4-FFF2-40B4-BE49-F238E27FC236}">
                <a16:creationId xmlns:a16="http://schemas.microsoft.com/office/drawing/2014/main" id="{8B6B3281-B096-632F-1FE2-76D480BA484A}"/>
              </a:ext>
            </a:extLst>
          </p:cNvPr>
          <p:cNvGraphicFramePr/>
          <p:nvPr>
            <p:extLst>
              <p:ext uri="{D42A27DB-BD31-4B8C-83A1-F6EECF244321}">
                <p14:modId xmlns:p14="http://schemas.microsoft.com/office/powerpoint/2010/main" val="1459764634"/>
              </p:ext>
            </p:extLst>
          </p:nvPr>
        </p:nvGraphicFramePr>
        <p:xfrm>
          <a:off x="5313472" y="1804059"/>
          <a:ext cx="3453750" cy="4226812"/>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A3E4B6C1-37AC-9536-0B0B-C5E6E8A030C3}"/>
              </a:ext>
            </a:extLst>
          </p:cNvPr>
          <p:cNvSpPr txBox="1"/>
          <p:nvPr/>
        </p:nvSpPr>
        <p:spPr>
          <a:xfrm>
            <a:off x="5543545" y="1477891"/>
            <a:ext cx="6648455" cy="378886"/>
          </a:xfrm>
          <a:prstGeom prst="rect">
            <a:avLst/>
          </a:prstGeom>
          <a:noFill/>
        </p:spPr>
        <p:txBody>
          <a:bodyPr wrap="square">
            <a:spAutoFit/>
          </a:bodyPr>
          <a:lstStyle/>
          <a:p>
            <a:pPr algn="ctr" rtl="0">
              <a:defRPr sz="1862" b="1" i="0" u="none" strike="noStrike" kern="1200" spc="0" baseline="0">
                <a:solidFill>
                  <a:srgbClr val="0A3A5F"/>
                </a:solidFill>
                <a:latin typeface="+mn-lt"/>
                <a:ea typeface="+mn-ea"/>
                <a:cs typeface="+mn-cs"/>
              </a:defRPr>
            </a:pPr>
            <a:r>
              <a:rPr lang="en-US" b="1" dirty="0">
                <a:solidFill>
                  <a:schemeClr val="tx1"/>
                </a:solidFill>
              </a:rPr>
              <a:t>Community</a:t>
            </a:r>
            <a:r>
              <a:rPr lang="en-US" b="1" baseline="0" dirty="0">
                <a:solidFill>
                  <a:schemeClr val="tx1"/>
                </a:solidFill>
              </a:rPr>
              <a:t> </a:t>
            </a:r>
            <a:r>
              <a:rPr lang="en-US" b="1" dirty="0">
                <a:solidFill>
                  <a:schemeClr val="tx1"/>
                </a:solidFill>
              </a:rPr>
              <a:t>Table and Mobile Food Market Visitors</a:t>
            </a:r>
          </a:p>
        </p:txBody>
      </p:sp>
      <p:sp>
        <p:nvSpPr>
          <p:cNvPr id="10" name="Content Placeholder 2">
            <a:extLst>
              <a:ext uri="{FF2B5EF4-FFF2-40B4-BE49-F238E27FC236}">
                <a16:creationId xmlns:a16="http://schemas.microsoft.com/office/drawing/2014/main" id="{A9D3BB9E-460E-5CDC-654D-14281DA2A0E1}"/>
              </a:ext>
            </a:extLst>
          </p:cNvPr>
          <p:cNvSpPr txBox="1">
            <a:spLocks/>
          </p:cNvSpPr>
          <p:nvPr/>
        </p:nvSpPr>
        <p:spPr>
          <a:xfrm>
            <a:off x="594361" y="1647180"/>
            <a:ext cx="4857746" cy="402357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lnSpc>
                <a:spcPct val="120000"/>
              </a:lnSpc>
              <a:buFont typeface="Arial" panose="020B0604020202020204" pitchFamily="34" charset="0"/>
              <a:buNone/>
            </a:pPr>
            <a:r>
              <a:rPr lang="en-US" sz="2600" b="1" dirty="0">
                <a:solidFill>
                  <a:schemeClr val="accent6"/>
                </a:solidFill>
                <a:latin typeface="Source Sans 3" panose="020B0303030403020204" pitchFamily="34" charset="0"/>
              </a:rPr>
              <a:t>PPSC Community Table &amp; </a:t>
            </a:r>
            <a:br>
              <a:rPr lang="en-US" sz="2600" b="1" dirty="0">
                <a:solidFill>
                  <a:schemeClr val="accent6"/>
                </a:solidFill>
                <a:latin typeface="Source Sans 3" panose="020B0303030403020204" pitchFamily="34" charset="0"/>
              </a:rPr>
            </a:br>
            <a:r>
              <a:rPr lang="en-US" sz="2600" b="1" dirty="0">
                <a:solidFill>
                  <a:schemeClr val="accent6"/>
                </a:solidFill>
                <a:latin typeface="Source Sans 3" panose="020B0303030403020204" pitchFamily="34" charset="0"/>
              </a:rPr>
              <a:t>Mobile Food Markets</a:t>
            </a:r>
          </a:p>
          <a:p>
            <a:pPr marL="0" indent="0" fontAlgn="base">
              <a:lnSpc>
                <a:spcPct val="120000"/>
              </a:lnSpc>
              <a:buNone/>
            </a:pPr>
            <a:r>
              <a:rPr lang="en-US" sz="2400" dirty="0">
                <a:solidFill>
                  <a:schemeClr val="bg2">
                    <a:lumMod val="10000"/>
                  </a:schemeClr>
                </a:solidFill>
                <a:latin typeface="Calibri" panose="020F0502020204030204" pitchFamily="34" charset="0"/>
                <a:cs typeface="Calibri" panose="020F0502020204030204" pitchFamily="34" charset="0"/>
              </a:rPr>
              <a:t>The Community Table and its affiliated Mobile Food Market have already </a:t>
            </a:r>
            <a:r>
              <a:rPr lang="en-US" sz="2400" b="1" dirty="0">
                <a:solidFill>
                  <a:schemeClr val="bg2">
                    <a:lumMod val="10000"/>
                  </a:schemeClr>
                </a:solidFill>
                <a:latin typeface="Calibri" panose="020F0502020204030204" pitchFamily="34" charset="0"/>
                <a:cs typeface="Calibri" panose="020F0502020204030204" pitchFamily="34" charset="0"/>
              </a:rPr>
              <a:t>distributed over 62,557 pounds of </a:t>
            </a:r>
            <a:br>
              <a:rPr lang="en-US" sz="2400" b="1" dirty="0">
                <a:solidFill>
                  <a:schemeClr val="bg2">
                    <a:lumMod val="10000"/>
                  </a:schemeClr>
                </a:solidFill>
                <a:latin typeface="Calibri" panose="020F0502020204030204" pitchFamily="34" charset="0"/>
                <a:cs typeface="Calibri" panose="020F0502020204030204" pitchFamily="34" charset="0"/>
              </a:rPr>
            </a:br>
            <a:r>
              <a:rPr lang="en-US" sz="2400" b="1" dirty="0">
                <a:solidFill>
                  <a:schemeClr val="bg2">
                    <a:lumMod val="10000"/>
                  </a:schemeClr>
                </a:solidFill>
                <a:latin typeface="Calibri" panose="020F0502020204030204" pitchFamily="34" charset="0"/>
                <a:cs typeface="Calibri" panose="020F0502020204030204" pitchFamily="34" charset="0"/>
              </a:rPr>
              <a:t>food </a:t>
            </a:r>
            <a:r>
              <a:rPr lang="en-US" sz="2400" dirty="0">
                <a:solidFill>
                  <a:schemeClr val="bg2">
                    <a:lumMod val="10000"/>
                  </a:schemeClr>
                </a:solidFill>
                <a:latin typeface="Calibri" panose="020F0502020204030204" pitchFamily="34" charset="0"/>
                <a:cs typeface="Calibri" panose="020F0502020204030204" pitchFamily="34" charset="0"/>
              </a:rPr>
              <a:t>from January to November 2023 </a:t>
            </a:r>
            <a:br>
              <a:rPr lang="en-US" sz="2400" dirty="0">
                <a:solidFill>
                  <a:schemeClr val="bg2">
                    <a:lumMod val="10000"/>
                  </a:schemeClr>
                </a:solidFill>
                <a:latin typeface="Calibri" panose="020F0502020204030204" pitchFamily="34" charset="0"/>
                <a:cs typeface="Calibri" panose="020F0502020204030204" pitchFamily="34" charset="0"/>
              </a:rPr>
            </a:br>
            <a:r>
              <a:rPr lang="en-US" sz="2400" dirty="0">
                <a:solidFill>
                  <a:schemeClr val="bg2">
                    <a:lumMod val="10000"/>
                  </a:schemeClr>
                </a:solidFill>
                <a:latin typeface="Calibri" panose="020F0502020204030204" pitchFamily="34" charset="0"/>
                <a:cs typeface="Calibri" panose="020F0502020204030204" pitchFamily="34" charset="0"/>
              </a:rPr>
              <a:t>to its 4,408 visitors.</a:t>
            </a:r>
          </a:p>
          <a:p>
            <a:pPr marL="0" indent="0" fontAlgn="base">
              <a:lnSpc>
                <a:spcPct val="110000"/>
              </a:lnSpc>
              <a:spcBef>
                <a:spcPts val="2200"/>
              </a:spcBef>
              <a:buNone/>
            </a:pPr>
            <a:r>
              <a:rPr lang="en-US" sz="1800" b="0" i="1" dirty="0">
                <a:solidFill>
                  <a:srgbClr val="000000"/>
                </a:solidFill>
                <a:effectLst/>
                <a:latin typeface="Calibri" panose="020F0502020204030204" pitchFamily="34" charset="0"/>
              </a:rPr>
              <a:t>Funding for Single Stop and affiliated initiatives comes from The Foundation for Colorado Community Colleges (grant) as well as student fees. </a:t>
            </a:r>
          </a:p>
        </p:txBody>
      </p:sp>
      <p:sp>
        <p:nvSpPr>
          <p:cNvPr id="2" name="Title 1">
            <a:extLst>
              <a:ext uri="{FF2B5EF4-FFF2-40B4-BE49-F238E27FC236}">
                <a16:creationId xmlns:a16="http://schemas.microsoft.com/office/drawing/2014/main" id="{64AC8CD3-396C-7FCE-90BF-14ED2FA8721B}"/>
              </a:ext>
            </a:extLst>
          </p:cNvPr>
          <p:cNvSpPr>
            <a:spLocks noGrp="1"/>
          </p:cNvSpPr>
          <p:nvPr>
            <p:ph type="title"/>
          </p:nvPr>
        </p:nvSpPr>
        <p:spPr>
          <a:xfrm>
            <a:off x="594360" y="265855"/>
            <a:ext cx="11597640" cy="1303296"/>
          </a:xfrm>
        </p:spPr>
        <p:txBody>
          <a:bodyPr/>
          <a:lstStyle/>
          <a:p>
            <a:r>
              <a:rPr lang="en-US" dirty="0"/>
              <a:t>Community Table &amp; Mobile Food Markets</a:t>
            </a:r>
          </a:p>
        </p:txBody>
      </p:sp>
    </p:spTree>
    <p:extLst>
      <p:ext uri="{BB962C8B-B14F-4D97-AF65-F5344CB8AC3E}">
        <p14:creationId xmlns:p14="http://schemas.microsoft.com/office/powerpoint/2010/main" val="126844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7" dur="1000"/>
                                        <p:tgtEl>
                                          <p:spTgt spid="6">
                                            <p:graphicEl>
                                              <a:chart seriesIdx="-3" categoryIdx="-3" bldStep="gridLegend"/>
                                            </p:graphic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graphicEl>
                                              <a:chart seriesIdx="0" categoryIdx="-4" bldStep="series"/>
                                            </p:graphicEl>
                                          </p:spTgt>
                                        </p:tgtEl>
                                        <p:attrNameLst>
                                          <p:attrName>style.visibility</p:attrName>
                                        </p:attrNameLst>
                                      </p:cBhvr>
                                      <p:to>
                                        <p:strVal val="visible"/>
                                      </p:to>
                                    </p:set>
                                    <p:animEffect transition="in" filter="wipe(down)">
                                      <p:cBhvr>
                                        <p:cTn id="10" dur="500"/>
                                        <p:tgtEl>
                                          <p:spTgt spid="6">
                                            <p:graphicEl>
                                              <a:chart seriesIdx="0" categoryIdx="-4" bldStep="series"/>
                                            </p:graphicEl>
                                          </p:spTgt>
                                        </p:tgtEl>
                                      </p:cBhvr>
                                    </p:animEffect>
                                  </p:childTnLst>
                                </p:cTn>
                              </p:par>
                              <p:par>
                                <p:cTn id="11" presetID="22" presetClass="entr" presetSubtype="4" fill="hold" grpId="0" nodeType="withEffect">
                                  <p:stCondLst>
                                    <p:cond delay="500"/>
                                  </p:stCondLst>
                                  <p:childTnLst>
                                    <p:set>
                                      <p:cBhvr>
                                        <p:cTn id="12" dur="1" fill="hold">
                                          <p:stCondLst>
                                            <p:cond delay="0"/>
                                          </p:stCondLst>
                                        </p:cTn>
                                        <p:tgtEl>
                                          <p:spTgt spid="6">
                                            <p:graphicEl>
                                              <a:chart seriesIdx="1" categoryIdx="-4" bldStep="series"/>
                                            </p:graphicEl>
                                          </p:spTgt>
                                        </p:tgtEl>
                                        <p:attrNameLst>
                                          <p:attrName>style.visibility</p:attrName>
                                        </p:attrNameLst>
                                      </p:cBhvr>
                                      <p:to>
                                        <p:strVal val="visible"/>
                                      </p:to>
                                    </p:set>
                                    <p:animEffect transition="in" filter="wipe(down)">
                                      <p:cBhvr>
                                        <p:cTn id="13" dur="1000"/>
                                        <p:tgtEl>
                                          <p:spTgt spid="6">
                                            <p:graphicEl>
                                              <a:chart seriesIdx="1"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series"/>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C25E3C5-DB94-F35B-9E31-2EBAEC5EBE6B}"/>
              </a:ext>
            </a:extLst>
          </p:cNvPr>
          <p:cNvSpPr>
            <a:spLocks noGrp="1"/>
          </p:cNvSpPr>
          <p:nvPr>
            <p:ph idx="1"/>
          </p:nvPr>
        </p:nvSpPr>
        <p:spPr>
          <a:xfrm>
            <a:off x="838200" y="1445741"/>
            <a:ext cx="5443847" cy="4632368"/>
          </a:xfrm>
        </p:spPr>
        <p:txBody>
          <a:bodyPr>
            <a:normAutofit fontScale="92500" lnSpcReduction="10000"/>
          </a:bodyPr>
          <a:lstStyle/>
          <a:p>
            <a:pPr marL="0" indent="0" algn="l" rtl="0" fontAlgn="base">
              <a:buNone/>
            </a:pPr>
            <a:r>
              <a:rPr lang="en-US" sz="2000" b="1" i="0" dirty="0">
                <a:effectLst/>
                <a:latin typeface="Calibri" panose="020F0502020204030204" pitchFamily="34" charset="0"/>
              </a:rPr>
              <a:t>The Counseling Center is hiring an additional counselor for PPSC.  </a:t>
            </a:r>
          </a:p>
          <a:p>
            <a:pPr fontAlgn="base"/>
            <a:r>
              <a:rPr lang="en-US" sz="1800" b="0" i="0" dirty="0">
                <a:solidFill>
                  <a:srgbClr val="000000"/>
                </a:solidFill>
                <a:effectLst/>
                <a:latin typeface="Calibri" panose="020F0502020204030204" pitchFamily="34" charset="0"/>
              </a:rPr>
              <a:t>Once the Counselor starts, we will have 2 </a:t>
            </a:r>
            <a:br>
              <a:rPr lang="en-US" sz="1800" b="0" i="0" dirty="0">
                <a:solidFill>
                  <a:srgbClr val="000000"/>
                </a:solidFill>
                <a:effectLst/>
                <a:latin typeface="Calibri" panose="020F0502020204030204" pitchFamily="34" charset="0"/>
              </a:rPr>
            </a:br>
            <a:r>
              <a:rPr lang="en-US" sz="1800" b="0" i="0" dirty="0">
                <a:solidFill>
                  <a:srgbClr val="000000"/>
                </a:solidFill>
                <a:effectLst/>
                <a:latin typeface="Calibri" panose="020F0502020204030204" pitchFamily="34" charset="0"/>
              </a:rPr>
              <a:t>full-time Counselors and 1 master level Intern.  </a:t>
            </a:r>
          </a:p>
          <a:p>
            <a:pPr fontAlgn="base"/>
            <a:r>
              <a:rPr lang="en-US" sz="1800" b="0" i="0" dirty="0">
                <a:solidFill>
                  <a:srgbClr val="000000"/>
                </a:solidFill>
                <a:effectLst/>
                <a:latin typeface="Calibri" panose="020F0502020204030204" pitchFamily="34" charset="0"/>
              </a:rPr>
              <a:t>Presentations in the classrooms and departments will resume in the Spring semester. </a:t>
            </a:r>
          </a:p>
          <a:p>
            <a:pPr fontAlgn="base"/>
            <a:r>
              <a:rPr lang="en-US" sz="1800" b="0" i="0" dirty="0">
                <a:solidFill>
                  <a:srgbClr val="000000"/>
                </a:solidFill>
                <a:effectLst/>
                <a:latin typeface="Calibri" panose="020F0502020204030204" pitchFamily="34" charset="0"/>
              </a:rPr>
              <a:t>Students will go back to receiving up to 6 in person sessions with a counselor.  </a:t>
            </a:r>
          </a:p>
          <a:p>
            <a:pPr fontAlgn="base"/>
            <a:r>
              <a:rPr lang="en-US" sz="1800" b="0" i="0" dirty="0">
                <a:solidFill>
                  <a:srgbClr val="000000"/>
                </a:solidFill>
                <a:effectLst/>
                <a:latin typeface="Calibri" panose="020F0502020204030204" pitchFamily="34" charset="0"/>
              </a:rPr>
              <a:t>We will continue to provide events for mental health awareness for our students.  </a:t>
            </a:r>
          </a:p>
          <a:p>
            <a:pPr marL="0" indent="0" algn="l" rtl="0" fontAlgn="base">
              <a:buNone/>
            </a:pPr>
            <a:r>
              <a:rPr lang="en-US" sz="1800" b="1" i="0" dirty="0" err="1">
                <a:solidFill>
                  <a:schemeClr val="accent6"/>
                </a:solidFill>
                <a:effectLst/>
                <a:latin typeface="Calibri" panose="020F0502020204030204" pitchFamily="34" charset="0"/>
              </a:rPr>
              <a:t>BetterMynd</a:t>
            </a:r>
            <a:r>
              <a:rPr lang="en-US" sz="1800" b="1" i="0" dirty="0">
                <a:solidFill>
                  <a:schemeClr val="accent6"/>
                </a:solidFill>
                <a:effectLst/>
                <a:latin typeface="Calibri" panose="020F0502020204030204" pitchFamily="34" charset="0"/>
              </a:rPr>
              <a:t> will continue to provide telehealth services </a:t>
            </a:r>
            <a:br>
              <a:rPr lang="en-US" sz="1800" b="1" i="0" dirty="0">
                <a:solidFill>
                  <a:schemeClr val="accent6"/>
                </a:solidFill>
                <a:effectLst/>
                <a:latin typeface="Calibri" panose="020F0502020204030204" pitchFamily="34" charset="0"/>
              </a:rPr>
            </a:br>
            <a:r>
              <a:rPr lang="en-US" sz="1800" b="1" i="0" dirty="0">
                <a:solidFill>
                  <a:schemeClr val="accent6"/>
                </a:solidFill>
                <a:effectLst/>
                <a:latin typeface="Calibri" panose="020F0502020204030204" pitchFamily="34" charset="0"/>
              </a:rPr>
              <a:t>to our students.  </a:t>
            </a:r>
          </a:p>
          <a:p>
            <a:pPr fontAlgn="base"/>
            <a:r>
              <a:rPr lang="en-US" sz="1800" b="0" i="0" dirty="0">
                <a:solidFill>
                  <a:srgbClr val="000000"/>
                </a:solidFill>
                <a:effectLst/>
                <a:latin typeface="Calibri" panose="020F0502020204030204" pitchFamily="34" charset="0"/>
              </a:rPr>
              <a:t>Crisis services.  </a:t>
            </a:r>
          </a:p>
          <a:p>
            <a:pPr fontAlgn="base"/>
            <a:r>
              <a:rPr lang="en-US" sz="1800" b="0" i="0" dirty="0">
                <a:solidFill>
                  <a:srgbClr val="000000"/>
                </a:solidFill>
                <a:effectLst/>
                <a:latin typeface="Calibri" panose="020F0502020204030204" pitchFamily="34" charset="0"/>
              </a:rPr>
              <a:t>After-hours and weekend sessions. </a:t>
            </a:r>
          </a:p>
          <a:p>
            <a:pPr fontAlgn="base"/>
            <a:r>
              <a:rPr lang="en-US" sz="1800" b="0" i="0" dirty="0">
                <a:solidFill>
                  <a:srgbClr val="000000"/>
                </a:solidFill>
                <a:effectLst/>
                <a:latin typeface="Calibri" panose="020F0502020204030204" pitchFamily="34" charset="0"/>
              </a:rPr>
              <a:t>Students will continue to receive 5 sessions </a:t>
            </a:r>
            <a:br>
              <a:rPr lang="en-US" sz="1800" b="0" i="0" dirty="0">
                <a:solidFill>
                  <a:srgbClr val="000000"/>
                </a:solidFill>
                <a:effectLst/>
                <a:latin typeface="Calibri" panose="020F0502020204030204" pitchFamily="34" charset="0"/>
              </a:rPr>
            </a:br>
            <a:r>
              <a:rPr lang="en-US" sz="1800" b="0" i="0" dirty="0">
                <a:solidFill>
                  <a:srgbClr val="000000"/>
                </a:solidFill>
                <a:effectLst/>
                <a:latin typeface="Calibri" panose="020F0502020204030204" pitchFamily="34" charset="0"/>
              </a:rPr>
              <a:t>with a counselor. </a:t>
            </a:r>
          </a:p>
        </p:txBody>
      </p:sp>
      <p:pic>
        <p:nvPicPr>
          <p:cNvPr id="4" name="Picture 7">
            <a:extLst>
              <a:ext uri="{FF2B5EF4-FFF2-40B4-BE49-F238E27FC236}">
                <a16:creationId xmlns:a16="http://schemas.microsoft.com/office/drawing/2014/main" id="{A3915E65-1B6E-B0DC-B698-51172EEB1309}"/>
              </a:ext>
              <a:ext uri="{C183D7F6-B498-43B3-948B-1728B52AA6E4}">
                <adec:decorative xmlns:adec="http://schemas.microsoft.com/office/drawing/2017/decorative" val="1"/>
              </a:ext>
            </a:extLst>
          </p:cNvPr>
          <p:cNvPicPr>
            <a:picLocks noChangeAspect="1"/>
          </p:cNvPicPr>
          <p:nvPr/>
        </p:nvPicPr>
        <p:blipFill>
          <a:blip r:embed="rId2"/>
          <a:srcRect/>
          <a:stretch/>
        </p:blipFill>
        <p:spPr>
          <a:xfrm rot="21200101">
            <a:off x="6342918" y="977851"/>
            <a:ext cx="5279154" cy="5185163"/>
          </a:xfrm>
          <a:prstGeom prst="rect">
            <a:avLst/>
          </a:prstGeom>
        </p:spPr>
      </p:pic>
      <p:pic>
        <p:nvPicPr>
          <p:cNvPr id="5" name="Picture 4" descr="Therapy session.">
            <a:extLst>
              <a:ext uri="{FF2B5EF4-FFF2-40B4-BE49-F238E27FC236}">
                <a16:creationId xmlns:a16="http://schemas.microsoft.com/office/drawing/2014/main" id="{FB45A47B-445B-33C4-D0B7-DB8785355D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3286" y="1649801"/>
            <a:ext cx="4626428" cy="3080657"/>
          </a:xfrm>
          <a:prstGeom prst="rect">
            <a:avLst/>
          </a:prstGeom>
        </p:spPr>
      </p:pic>
      <p:sp>
        <p:nvSpPr>
          <p:cNvPr id="2" name="Title 1">
            <a:extLst>
              <a:ext uri="{FF2B5EF4-FFF2-40B4-BE49-F238E27FC236}">
                <a16:creationId xmlns:a16="http://schemas.microsoft.com/office/drawing/2014/main" id="{64AC8CD3-396C-7FCE-90BF-14ED2FA8721B}"/>
              </a:ext>
            </a:extLst>
          </p:cNvPr>
          <p:cNvSpPr>
            <a:spLocks noGrp="1"/>
          </p:cNvSpPr>
          <p:nvPr>
            <p:ph type="title"/>
          </p:nvPr>
        </p:nvSpPr>
        <p:spPr>
          <a:xfrm>
            <a:off x="838200" y="327124"/>
            <a:ext cx="10515600" cy="905534"/>
          </a:xfrm>
        </p:spPr>
        <p:txBody>
          <a:bodyPr/>
          <a:lstStyle/>
          <a:p>
            <a:r>
              <a:rPr lang="en-US" dirty="0"/>
              <a:t>The Counseling Center</a:t>
            </a:r>
          </a:p>
        </p:txBody>
      </p:sp>
    </p:spTree>
    <p:extLst>
      <p:ext uri="{BB962C8B-B14F-4D97-AF65-F5344CB8AC3E}">
        <p14:creationId xmlns:p14="http://schemas.microsoft.com/office/powerpoint/2010/main" val="169529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0" fill="hold">
                                          <p:stCondLst>
                                            <p:cond delay="0"/>
                                          </p:stCondLst>
                                        </p:cTn>
                                        <p:tgtEl>
                                          <p:spTgt spid="4"/>
                                        </p:tgtEl>
                                        <p:attrNameLst>
                                          <p:attrName>r</p:attrName>
                                        </p:attrNameLst>
                                      </p:cBhvr>
                                    </p:animRot>
                                    <p:animRot by="-240000">
                                      <p:cBhvr>
                                        <p:cTn id="7" dur="4000" fill="hold">
                                          <p:stCondLst>
                                            <p:cond delay="4000"/>
                                          </p:stCondLst>
                                        </p:cTn>
                                        <p:tgtEl>
                                          <p:spTgt spid="4"/>
                                        </p:tgtEl>
                                        <p:attrNameLst>
                                          <p:attrName>r</p:attrName>
                                        </p:attrNameLst>
                                      </p:cBhvr>
                                    </p:animRot>
                                    <p:animRot by="240000">
                                      <p:cBhvr>
                                        <p:cTn id="8" dur="4000" fill="hold">
                                          <p:stCondLst>
                                            <p:cond delay="8000"/>
                                          </p:stCondLst>
                                        </p:cTn>
                                        <p:tgtEl>
                                          <p:spTgt spid="4"/>
                                        </p:tgtEl>
                                        <p:attrNameLst>
                                          <p:attrName>r</p:attrName>
                                        </p:attrNameLst>
                                      </p:cBhvr>
                                    </p:animRot>
                                    <p:animRot by="-240000">
                                      <p:cBhvr>
                                        <p:cTn id="9" dur="4000" fill="hold">
                                          <p:stCondLst>
                                            <p:cond delay="12000"/>
                                          </p:stCondLst>
                                        </p:cTn>
                                        <p:tgtEl>
                                          <p:spTgt spid="4"/>
                                        </p:tgtEl>
                                        <p:attrNameLst>
                                          <p:attrName>r</p:attrName>
                                        </p:attrNameLst>
                                      </p:cBhvr>
                                    </p:animRot>
                                    <p:animRot by="120000">
                                      <p:cBhvr>
                                        <p:cTn id="10" dur="4000" fill="hold">
                                          <p:stCondLst>
                                            <p:cond delay="160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40077C1-45B6-BCFA-D678-3E10731AA49C}"/>
              </a:ext>
            </a:extLst>
          </p:cNvPr>
          <p:cNvSpPr>
            <a:spLocks noGrp="1"/>
          </p:cNvSpPr>
          <p:nvPr>
            <p:ph sz="half" idx="1"/>
          </p:nvPr>
        </p:nvSpPr>
        <p:spPr>
          <a:xfrm>
            <a:off x="6367130" y="2062052"/>
            <a:ext cx="4986670" cy="3292027"/>
          </a:xfrm>
        </p:spPr>
        <p:txBody>
          <a:bodyPr>
            <a:normAutofit/>
          </a:bodyPr>
          <a:lstStyle/>
          <a:p>
            <a:pPr marL="0" indent="0" algn="l" rtl="0" fontAlgn="base">
              <a:buNone/>
            </a:pPr>
            <a:r>
              <a:rPr lang="en-US" sz="2400" b="1" dirty="0">
                <a:solidFill>
                  <a:srgbClr val="0A3A5F"/>
                </a:solidFill>
                <a:latin typeface="Source Sans 3" panose="020B0303030403020204" pitchFamily="34" charset="0"/>
              </a:rPr>
              <a:t>Student clubs are re-emerging and gaining momentum and visibility</a:t>
            </a:r>
          </a:p>
          <a:p>
            <a:pPr algn="l" rtl="0" fontAlgn="base">
              <a:lnSpc>
                <a:spcPct val="100000"/>
              </a:lnSpc>
              <a:buFont typeface="Arial" panose="020B0604020202020204" pitchFamily="34" charset="0"/>
              <a:buChar char="•"/>
            </a:pPr>
            <a:r>
              <a:rPr lang="en-US" sz="1800" b="0" i="0" dirty="0">
                <a:solidFill>
                  <a:srgbClr val="000000"/>
                </a:solidFill>
                <a:effectLst/>
                <a:latin typeface="Calibri" panose="020F0502020204030204" pitchFamily="34" charset="0"/>
              </a:rPr>
              <a:t>The LGBTQ+ Student Club and BSU have convened and are planning events, creating awareness, and strengthening their sense of pride and identity. </a:t>
            </a:r>
            <a:endParaRPr lang="en-US" sz="1800" dirty="0">
              <a:solidFill>
                <a:srgbClr val="000000"/>
              </a:solidFill>
              <a:latin typeface="Calibri" panose="020F0502020204030204" pitchFamily="34" charset="0"/>
            </a:endParaRPr>
          </a:p>
        </p:txBody>
      </p:sp>
      <p:pic>
        <p:nvPicPr>
          <p:cNvPr id="8" name="Picture 7">
            <a:extLst>
              <a:ext uri="{FF2B5EF4-FFF2-40B4-BE49-F238E27FC236}">
                <a16:creationId xmlns:a16="http://schemas.microsoft.com/office/drawing/2014/main" id="{4AB4EF5C-3943-050E-9A22-CCFBF1CE2448}"/>
              </a:ext>
              <a:ext uri="{C183D7F6-B498-43B3-948B-1728B52AA6E4}">
                <adec:decorative xmlns:adec="http://schemas.microsoft.com/office/drawing/2017/decorative" val="1"/>
              </a:ext>
            </a:extLst>
          </p:cNvPr>
          <p:cNvPicPr>
            <a:picLocks noChangeAspect="1"/>
          </p:cNvPicPr>
          <p:nvPr/>
        </p:nvPicPr>
        <p:blipFill>
          <a:blip r:embed="rId2"/>
          <a:srcRect/>
          <a:stretch/>
        </p:blipFill>
        <p:spPr>
          <a:xfrm rot="20520000">
            <a:off x="580159" y="1303438"/>
            <a:ext cx="5131806" cy="5040438"/>
          </a:xfrm>
          <a:prstGeom prst="rect">
            <a:avLst/>
          </a:prstGeom>
        </p:spPr>
      </p:pic>
      <p:pic>
        <p:nvPicPr>
          <p:cNvPr id="9" name="Picture 8" descr="Image of students meeting for the Black Student Union.">
            <a:extLst>
              <a:ext uri="{FF2B5EF4-FFF2-40B4-BE49-F238E27FC236}">
                <a16:creationId xmlns:a16="http://schemas.microsoft.com/office/drawing/2014/main" id="{75DE3E60-7040-F5A9-529E-FBD0EB9DE84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031519" y="2236357"/>
            <a:ext cx="4395775" cy="2752030"/>
          </a:xfrm>
          <a:prstGeom prst="rect">
            <a:avLst/>
          </a:prstGeom>
        </p:spPr>
      </p:pic>
      <p:sp>
        <p:nvSpPr>
          <p:cNvPr id="4" name="Title 3">
            <a:extLst>
              <a:ext uri="{FF2B5EF4-FFF2-40B4-BE49-F238E27FC236}">
                <a16:creationId xmlns:a16="http://schemas.microsoft.com/office/drawing/2014/main" id="{6C19122E-17A6-0FC2-C36D-ADCD34375D21}"/>
              </a:ext>
            </a:extLst>
          </p:cNvPr>
          <p:cNvSpPr>
            <a:spLocks noGrp="1"/>
          </p:cNvSpPr>
          <p:nvPr>
            <p:ph type="title"/>
          </p:nvPr>
        </p:nvSpPr>
        <p:spPr/>
        <p:txBody>
          <a:bodyPr/>
          <a:lstStyle/>
          <a:p>
            <a:r>
              <a:rPr lang="en-US" dirty="0"/>
              <a:t>Student Experience/DEI Updates</a:t>
            </a:r>
          </a:p>
        </p:txBody>
      </p:sp>
    </p:spTree>
    <p:extLst>
      <p:ext uri="{BB962C8B-B14F-4D97-AF65-F5344CB8AC3E}">
        <p14:creationId xmlns:p14="http://schemas.microsoft.com/office/powerpoint/2010/main" val="397005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0" fill="hold">
                                          <p:stCondLst>
                                            <p:cond delay="0"/>
                                          </p:stCondLst>
                                        </p:cTn>
                                        <p:tgtEl>
                                          <p:spTgt spid="8"/>
                                        </p:tgtEl>
                                        <p:attrNameLst>
                                          <p:attrName>r</p:attrName>
                                        </p:attrNameLst>
                                      </p:cBhvr>
                                    </p:animRot>
                                    <p:animRot by="-240000">
                                      <p:cBhvr>
                                        <p:cTn id="7" dur="4000" fill="hold">
                                          <p:stCondLst>
                                            <p:cond delay="4000"/>
                                          </p:stCondLst>
                                        </p:cTn>
                                        <p:tgtEl>
                                          <p:spTgt spid="8"/>
                                        </p:tgtEl>
                                        <p:attrNameLst>
                                          <p:attrName>r</p:attrName>
                                        </p:attrNameLst>
                                      </p:cBhvr>
                                    </p:animRot>
                                    <p:animRot by="240000">
                                      <p:cBhvr>
                                        <p:cTn id="8" dur="4000" fill="hold">
                                          <p:stCondLst>
                                            <p:cond delay="8000"/>
                                          </p:stCondLst>
                                        </p:cTn>
                                        <p:tgtEl>
                                          <p:spTgt spid="8"/>
                                        </p:tgtEl>
                                        <p:attrNameLst>
                                          <p:attrName>r</p:attrName>
                                        </p:attrNameLst>
                                      </p:cBhvr>
                                    </p:animRot>
                                    <p:animRot by="-240000">
                                      <p:cBhvr>
                                        <p:cTn id="9" dur="4000" fill="hold">
                                          <p:stCondLst>
                                            <p:cond delay="12000"/>
                                          </p:stCondLst>
                                        </p:cTn>
                                        <p:tgtEl>
                                          <p:spTgt spid="8"/>
                                        </p:tgtEl>
                                        <p:attrNameLst>
                                          <p:attrName>r</p:attrName>
                                        </p:attrNameLst>
                                      </p:cBhvr>
                                    </p:animRot>
                                    <p:animRot by="120000">
                                      <p:cBhvr>
                                        <p:cTn id="10" dur="4000" fill="hold">
                                          <p:stCondLst>
                                            <p:cond delay="160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E3C303D-5ABA-C1C6-A3AC-1877E3CFA9A1}"/>
              </a:ext>
            </a:extLst>
          </p:cNvPr>
          <p:cNvSpPr>
            <a:spLocks noGrp="1"/>
          </p:cNvSpPr>
          <p:nvPr>
            <p:ph type="title"/>
          </p:nvPr>
        </p:nvSpPr>
        <p:spPr>
          <a:xfrm>
            <a:off x="838200" y="3581305"/>
            <a:ext cx="10515600" cy="670749"/>
          </a:xfrm>
        </p:spPr>
        <p:txBody>
          <a:bodyPr>
            <a:noAutofit/>
          </a:bodyPr>
          <a:lstStyle/>
          <a:p>
            <a:r>
              <a:rPr lang="en-US" sz="4800" dirty="0"/>
              <a:t>Strategic Plan</a:t>
            </a:r>
          </a:p>
        </p:txBody>
      </p:sp>
      <p:pic>
        <p:nvPicPr>
          <p:cNvPr id="3" name="Picture 2">
            <a:extLst>
              <a:ext uri="{FF2B5EF4-FFF2-40B4-BE49-F238E27FC236}">
                <a16:creationId xmlns:a16="http://schemas.microsoft.com/office/drawing/2014/main" id="{095A8B54-4E83-1E12-677E-BF55B151FE2E}"/>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574237" y="1859805"/>
            <a:ext cx="1092293" cy="1271032"/>
          </a:xfrm>
          <a:prstGeom prst="rect">
            <a:avLst/>
          </a:prstGeom>
        </p:spPr>
      </p:pic>
    </p:spTree>
    <p:extLst>
      <p:ext uri="{BB962C8B-B14F-4D97-AF65-F5344CB8AC3E}">
        <p14:creationId xmlns:p14="http://schemas.microsoft.com/office/powerpoint/2010/main" val="24627252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923B3D34-C1E6-14BF-D0E8-CE133B083492}"/>
              </a:ext>
            </a:extLst>
          </p:cNvPr>
          <p:cNvSpPr txBox="1"/>
          <p:nvPr/>
        </p:nvSpPr>
        <p:spPr>
          <a:xfrm>
            <a:off x="715297" y="2717237"/>
            <a:ext cx="5040792" cy="2600071"/>
          </a:xfrm>
          <a:prstGeom prst="rect">
            <a:avLst/>
          </a:prstGeom>
          <a:noFill/>
        </p:spPr>
        <p:txBody>
          <a:bodyPr wrap="square">
            <a:spAutoFit/>
          </a:bodyPr>
          <a:lstStyle/>
          <a:p>
            <a:pPr marL="0" indent="0">
              <a:lnSpc>
                <a:spcPct val="100000"/>
              </a:lnSpc>
              <a:buNone/>
            </a:pPr>
            <a:r>
              <a:rPr lang="en-US" sz="2400" b="1" i="1" dirty="0">
                <a:solidFill>
                  <a:schemeClr val="accent4"/>
                </a:solidFill>
                <a:latin typeface="Calibri"/>
                <a:ea typeface="Verdana"/>
                <a:cs typeface="Calibri"/>
              </a:rPr>
              <a:t>Four Focus Goals</a:t>
            </a:r>
            <a:endParaRPr lang="en-US" sz="2400" dirty="0">
              <a:solidFill>
                <a:schemeClr val="accent4"/>
              </a:solidFill>
              <a:latin typeface="Calibri"/>
              <a:ea typeface="Verdana"/>
              <a:cs typeface="Calibri"/>
            </a:endParaRPr>
          </a:p>
          <a:p>
            <a:pPr marL="342900" indent="-342900">
              <a:lnSpc>
                <a:spcPct val="200000"/>
              </a:lnSpc>
              <a:buFont typeface="+mj-lt"/>
              <a:buAutoNum type="arabicPeriod"/>
            </a:pPr>
            <a:r>
              <a:rPr lang="en-US" sz="1800" dirty="0">
                <a:latin typeface="Calibri"/>
                <a:ea typeface="Verdana"/>
                <a:cs typeface="Calibri"/>
              </a:rPr>
              <a:t>Strategic Scheduling</a:t>
            </a:r>
            <a:endParaRPr lang="en-US" dirty="0">
              <a:latin typeface="Calibri"/>
              <a:ea typeface="Verdana"/>
              <a:cs typeface="Calibri"/>
            </a:endParaRPr>
          </a:p>
          <a:p>
            <a:pPr marL="342900" indent="-342900">
              <a:lnSpc>
                <a:spcPct val="200000"/>
              </a:lnSpc>
              <a:buFont typeface="+mj-lt"/>
              <a:buAutoNum type="arabicPeriod"/>
            </a:pPr>
            <a:r>
              <a:rPr lang="en-US" sz="1800" dirty="0">
                <a:latin typeface="Calibri"/>
                <a:ea typeface="Verdana"/>
                <a:cs typeface="Calibri"/>
              </a:rPr>
              <a:t>Adult Learners and the Adult Learner Task Force</a:t>
            </a:r>
          </a:p>
          <a:p>
            <a:pPr marL="342900" indent="-342900">
              <a:lnSpc>
                <a:spcPct val="200000"/>
              </a:lnSpc>
              <a:buFont typeface="+mj-lt"/>
              <a:buAutoNum type="arabicPeriod"/>
            </a:pPr>
            <a:r>
              <a:rPr lang="en-US" sz="1800" dirty="0">
                <a:latin typeface="Calibri"/>
                <a:ea typeface="Verdana"/>
                <a:cs typeface="Calibri"/>
              </a:rPr>
              <a:t>Employee Engagement and Campus Culture</a:t>
            </a:r>
          </a:p>
          <a:p>
            <a:pPr marL="342900" indent="-342900">
              <a:lnSpc>
                <a:spcPct val="200000"/>
              </a:lnSpc>
              <a:buFont typeface="+mj-lt"/>
              <a:buAutoNum type="arabicPeriod"/>
            </a:pPr>
            <a:r>
              <a:rPr lang="en-US" dirty="0">
                <a:latin typeface="Calibri"/>
                <a:ea typeface="Verdana"/>
                <a:cs typeface="Calibri"/>
              </a:rPr>
              <a:t>New Tuition Plan for PPSC Employees</a:t>
            </a:r>
            <a:endParaRPr lang="en-US" sz="1800" dirty="0">
              <a:latin typeface="Calibri"/>
              <a:ea typeface="Verdana"/>
              <a:cs typeface="Calibri"/>
            </a:endParaRPr>
          </a:p>
        </p:txBody>
      </p:sp>
      <p:sp>
        <p:nvSpPr>
          <p:cNvPr id="7" name="TextBox 6">
            <a:extLst>
              <a:ext uri="{FF2B5EF4-FFF2-40B4-BE49-F238E27FC236}">
                <a16:creationId xmlns:a16="http://schemas.microsoft.com/office/drawing/2014/main" id="{68E7C79A-A535-54AF-58BA-5433EAAB6FAB}"/>
              </a:ext>
            </a:extLst>
          </p:cNvPr>
          <p:cNvSpPr txBox="1"/>
          <p:nvPr/>
        </p:nvSpPr>
        <p:spPr>
          <a:xfrm>
            <a:off x="720643" y="1540692"/>
            <a:ext cx="5375357" cy="923330"/>
          </a:xfrm>
          <a:prstGeom prst="rect">
            <a:avLst/>
          </a:prstGeom>
          <a:noFill/>
        </p:spPr>
        <p:txBody>
          <a:bodyPr wrap="square">
            <a:spAutoFit/>
          </a:bodyPr>
          <a:lstStyle/>
          <a:p>
            <a:pPr algn="l" rtl="0" fontAlgn="base"/>
            <a:r>
              <a:rPr lang="en-US" sz="1800" b="0" i="0" dirty="0">
                <a:solidFill>
                  <a:srgbClr val="0A3A5F"/>
                </a:solidFill>
                <a:effectLst/>
                <a:latin typeface="Calibri" panose="020F0502020204030204" pitchFamily="34" charset="0"/>
              </a:rPr>
              <a:t>We held a Focus Goal Townhall in November and there will be another one this March and each semester to update on progress.</a:t>
            </a:r>
            <a:endParaRPr lang="en-US" b="0" i="0" dirty="0">
              <a:solidFill>
                <a:srgbClr val="0A3A5F"/>
              </a:solidFill>
              <a:effectLst/>
              <a:latin typeface="Calibri" panose="020F0502020204030204" pitchFamily="34" charset="0"/>
            </a:endParaRPr>
          </a:p>
        </p:txBody>
      </p:sp>
      <p:pic>
        <p:nvPicPr>
          <p:cNvPr id="2" name="Picture 1">
            <a:extLst>
              <a:ext uri="{FF2B5EF4-FFF2-40B4-BE49-F238E27FC236}">
                <a16:creationId xmlns:a16="http://schemas.microsoft.com/office/drawing/2014/main" id="{6A064C71-15FB-BDB7-C69F-30496FB1DF2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9060000">
            <a:off x="6424306" y="559585"/>
            <a:ext cx="5304589" cy="5171176"/>
          </a:xfrm>
          <a:prstGeom prst="rect">
            <a:avLst/>
          </a:prstGeom>
        </p:spPr>
      </p:pic>
      <p:pic>
        <p:nvPicPr>
          <p:cNvPr id="3" name="Picture 2" descr="Image of the PPSC Centennial Campus.">
            <a:extLst>
              <a:ext uri="{FF2B5EF4-FFF2-40B4-BE49-F238E27FC236}">
                <a16:creationId xmlns:a16="http://schemas.microsoft.com/office/drawing/2014/main" id="{3A9F0E17-921C-672B-0933-40F65F352D9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812847" y="2218559"/>
            <a:ext cx="4527506" cy="2704316"/>
          </a:xfrm>
          <a:prstGeom prst="rect">
            <a:avLst/>
          </a:prstGeom>
        </p:spPr>
      </p:pic>
      <p:sp>
        <p:nvSpPr>
          <p:cNvPr id="6" name="Title 3">
            <a:extLst>
              <a:ext uri="{FF2B5EF4-FFF2-40B4-BE49-F238E27FC236}">
                <a16:creationId xmlns:a16="http://schemas.microsoft.com/office/drawing/2014/main" id="{8826366B-BA70-0285-2ABC-131A862E9BFE}"/>
              </a:ext>
            </a:extLst>
          </p:cNvPr>
          <p:cNvSpPr>
            <a:spLocks noGrp="1"/>
          </p:cNvSpPr>
          <p:nvPr>
            <p:ph type="title"/>
          </p:nvPr>
        </p:nvSpPr>
        <p:spPr>
          <a:xfrm>
            <a:off x="715297" y="352835"/>
            <a:ext cx="10515600" cy="1325563"/>
          </a:xfrm>
        </p:spPr>
        <p:txBody>
          <a:bodyPr/>
          <a:lstStyle/>
          <a:p>
            <a:r>
              <a:rPr lang="en-US" dirty="0">
                <a:solidFill>
                  <a:schemeClr val="accent2"/>
                </a:solidFill>
              </a:rPr>
              <a:t>Focus Goals</a:t>
            </a:r>
          </a:p>
        </p:txBody>
      </p:sp>
    </p:spTree>
    <p:extLst>
      <p:ext uri="{BB962C8B-B14F-4D97-AF65-F5344CB8AC3E}">
        <p14:creationId xmlns:p14="http://schemas.microsoft.com/office/powerpoint/2010/main" val="2376520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0" fill="hold">
                                          <p:stCondLst>
                                            <p:cond delay="0"/>
                                          </p:stCondLst>
                                        </p:cTn>
                                        <p:tgtEl>
                                          <p:spTgt spid="2"/>
                                        </p:tgtEl>
                                        <p:attrNameLst>
                                          <p:attrName>r</p:attrName>
                                        </p:attrNameLst>
                                      </p:cBhvr>
                                    </p:animRot>
                                    <p:animRot by="-240000">
                                      <p:cBhvr>
                                        <p:cTn id="7" dur="4000" fill="hold">
                                          <p:stCondLst>
                                            <p:cond delay="4000"/>
                                          </p:stCondLst>
                                        </p:cTn>
                                        <p:tgtEl>
                                          <p:spTgt spid="2"/>
                                        </p:tgtEl>
                                        <p:attrNameLst>
                                          <p:attrName>r</p:attrName>
                                        </p:attrNameLst>
                                      </p:cBhvr>
                                    </p:animRot>
                                    <p:animRot by="240000">
                                      <p:cBhvr>
                                        <p:cTn id="8" dur="4000" fill="hold">
                                          <p:stCondLst>
                                            <p:cond delay="8000"/>
                                          </p:stCondLst>
                                        </p:cTn>
                                        <p:tgtEl>
                                          <p:spTgt spid="2"/>
                                        </p:tgtEl>
                                        <p:attrNameLst>
                                          <p:attrName>r</p:attrName>
                                        </p:attrNameLst>
                                      </p:cBhvr>
                                    </p:animRot>
                                    <p:animRot by="-240000">
                                      <p:cBhvr>
                                        <p:cTn id="9" dur="4000" fill="hold">
                                          <p:stCondLst>
                                            <p:cond delay="12000"/>
                                          </p:stCondLst>
                                        </p:cTn>
                                        <p:tgtEl>
                                          <p:spTgt spid="2"/>
                                        </p:tgtEl>
                                        <p:attrNameLst>
                                          <p:attrName>r</p:attrName>
                                        </p:attrNameLst>
                                      </p:cBhvr>
                                    </p:animRot>
                                    <p:animRot by="120000">
                                      <p:cBhvr>
                                        <p:cTn id="10" dur="4000" fill="hold">
                                          <p:stCondLst>
                                            <p:cond delay="160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611B97-42B0-3FD1-C12B-F62CD43708DB}"/>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19994" y="1859805"/>
            <a:ext cx="1352012" cy="1271032"/>
          </a:xfrm>
          <a:prstGeom prst="rect">
            <a:avLst/>
          </a:prstGeom>
        </p:spPr>
      </p:pic>
      <p:sp>
        <p:nvSpPr>
          <p:cNvPr id="4" name="Title 1">
            <a:extLst>
              <a:ext uri="{FF2B5EF4-FFF2-40B4-BE49-F238E27FC236}">
                <a16:creationId xmlns:a16="http://schemas.microsoft.com/office/drawing/2014/main" id="{9E3C303D-5ABA-C1C6-A3AC-1877E3CFA9A1}"/>
              </a:ext>
            </a:extLst>
          </p:cNvPr>
          <p:cNvSpPr>
            <a:spLocks noGrp="1"/>
          </p:cNvSpPr>
          <p:nvPr>
            <p:ph type="title"/>
          </p:nvPr>
        </p:nvSpPr>
        <p:spPr>
          <a:xfrm>
            <a:off x="838200" y="3581305"/>
            <a:ext cx="10515600" cy="670749"/>
          </a:xfrm>
        </p:spPr>
        <p:txBody>
          <a:bodyPr>
            <a:noAutofit/>
          </a:bodyPr>
          <a:lstStyle/>
          <a:p>
            <a:r>
              <a:rPr lang="en-US" sz="4800" dirty="0"/>
              <a:t>Foundation</a:t>
            </a:r>
          </a:p>
        </p:txBody>
      </p:sp>
    </p:spTree>
    <p:extLst>
      <p:ext uri="{BB962C8B-B14F-4D97-AF65-F5344CB8AC3E}">
        <p14:creationId xmlns:p14="http://schemas.microsoft.com/office/powerpoint/2010/main" val="24106801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descr="Retention by Ethnicity Table&#10;Black:&#10;F' 17-18 | 48%&#10;F' 18-19 | 51%&#10;F' 19-20 | 45%&#10;F' 20-21 | 49%&#10;F' 21-22 | 50%&#10;F' 22-23 | 44.5%&#10;&#10;Hispanic:&#10;F' 17-18 | 52%&#10;F' 18-19 | 54%&#10;F' 19-20 | 51%&#10;F' 20-21 | 52%&#10;F' 21-22 | 51.7%&#10;F' 22-23 | 52.6%&#10;&#10;White:&#10;F' 17-18 | 57%&#10;F' 18-19 | 54%&#10;F' 19-20 | 57%&#10;F' 20-21 | 54%&#10;F' 21-22 | 54.2%&#10;F' 22-23 | 56.8%">
            <a:extLst>
              <a:ext uri="{FF2B5EF4-FFF2-40B4-BE49-F238E27FC236}">
                <a16:creationId xmlns:a16="http://schemas.microsoft.com/office/drawing/2014/main" id="{DEA19076-8612-3103-C613-0BDA6138E696}"/>
              </a:ext>
            </a:extLst>
          </p:cNvPr>
          <p:cNvGraphicFramePr/>
          <p:nvPr>
            <p:extLst>
              <p:ext uri="{D42A27DB-BD31-4B8C-83A1-F6EECF244321}">
                <p14:modId xmlns:p14="http://schemas.microsoft.com/office/powerpoint/2010/main" val="677088700"/>
              </p:ext>
            </p:extLst>
          </p:nvPr>
        </p:nvGraphicFramePr>
        <p:xfrm>
          <a:off x="2032000" y="952168"/>
          <a:ext cx="8128000" cy="5186165"/>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3">
            <a:extLst>
              <a:ext uri="{FF2B5EF4-FFF2-40B4-BE49-F238E27FC236}">
                <a16:creationId xmlns:a16="http://schemas.microsoft.com/office/drawing/2014/main" id="{8D91A940-38EB-F36A-CCC7-D4365A7D7150}"/>
              </a:ext>
            </a:extLst>
          </p:cNvPr>
          <p:cNvSpPr txBox="1">
            <a:spLocks noGrp="1"/>
          </p:cNvSpPr>
          <p:nvPr>
            <p:ph type="title" idx="4294967295"/>
          </p:nvPr>
        </p:nvSpPr>
        <p:spPr>
          <a:xfrm>
            <a:off x="448982" y="313246"/>
            <a:ext cx="10515600" cy="5492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DB4326"/>
                </a:solidFill>
                <a:effectLst/>
                <a:uLnTx/>
                <a:uFillTx/>
                <a:latin typeface="Sanchez" panose="02000000000000000000" pitchFamily="2" charset="77"/>
                <a:ea typeface="+mj-ea"/>
                <a:cs typeface="+mj-cs"/>
              </a:rPr>
              <a:t>Retention By Ethnicity</a:t>
            </a:r>
          </a:p>
        </p:txBody>
      </p:sp>
    </p:spTree>
    <p:extLst>
      <p:ext uri="{BB962C8B-B14F-4D97-AF65-F5344CB8AC3E}">
        <p14:creationId xmlns:p14="http://schemas.microsoft.com/office/powerpoint/2010/main" val="178375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wipe(left)">
                                      <p:cBhvr>
                                        <p:cTn id="7" dur="2000"/>
                                        <p:tgtEl>
                                          <p:spTgt spid="7">
                                            <p:graphicEl>
                                              <a:chart seriesIdx="-3" categoryIdx="-3" bldStep="gridLegend"/>
                                            </p:graphicEl>
                                          </p:spTgt>
                                        </p:tgtEl>
                                      </p:cBhvr>
                                    </p:animEffect>
                                  </p:childTnLst>
                                </p:cTn>
                              </p:par>
                              <p:par>
                                <p:cTn id="8" presetID="22" presetClass="entr" presetSubtype="8" fill="hold" grpId="0" nodeType="withEffect">
                                  <p:stCondLst>
                                    <p:cond delay="1000"/>
                                  </p:stCondLst>
                                  <p:childTnLst>
                                    <p:set>
                                      <p:cBhvr>
                                        <p:cTn id="9" dur="1" fill="hold">
                                          <p:stCondLst>
                                            <p:cond delay="0"/>
                                          </p:stCondLst>
                                        </p:cTn>
                                        <p:tgtEl>
                                          <p:spTgt spid="7">
                                            <p:graphicEl>
                                              <a:chart seriesIdx="0" categoryIdx="-4" bldStep="series"/>
                                            </p:graphicEl>
                                          </p:spTgt>
                                        </p:tgtEl>
                                        <p:attrNameLst>
                                          <p:attrName>style.visibility</p:attrName>
                                        </p:attrNameLst>
                                      </p:cBhvr>
                                      <p:to>
                                        <p:strVal val="visible"/>
                                      </p:to>
                                    </p:set>
                                    <p:animEffect transition="in" filter="wipe(left)">
                                      <p:cBhvr>
                                        <p:cTn id="10" dur="1000"/>
                                        <p:tgtEl>
                                          <p:spTgt spid="7">
                                            <p:graphicEl>
                                              <a:chart seriesIdx="0" categoryIdx="-4" bldStep="series"/>
                                            </p:graphicEl>
                                          </p:spTgt>
                                        </p:tgtEl>
                                      </p:cBhvr>
                                    </p:animEffect>
                                  </p:childTnLst>
                                </p:cTn>
                              </p:par>
                              <p:par>
                                <p:cTn id="11" presetID="22" presetClass="entr" presetSubtype="8" fill="hold" grpId="0" nodeType="withEffect">
                                  <p:stCondLst>
                                    <p:cond delay="2000"/>
                                  </p:stCondLst>
                                  <p:childTnLst>
                                    <p:set>
                                      <p:cBhvr>
                                        <p:cTn id="12" dur="1" fill="hold">
                                          <p:stCondLst>
                                            <p:cond delay="0"/>
                                          </p:stCondLst>
                                        </p:cTn>
                                        <p:tgtEl>
                                          <p:spTgt spid="7">
                                            <p:graphicEl>
                                              <a:chart seriesIdx="1" categoryIdx="-4" bldStep="series"/>
                                            </p:graphicEl>
                                          </p:spTgt>
                                        </p:tgtEl>
                                        <p:attrNameLst>
                                          <p:attrName>style.visibility</p:attrName>
                                        </p:attrNameLst>
                                      </p:cBhvr>
                                      <p:to>
                                        <p:strVal val="visible"/>
                                      </p:to>
                                    </p:set>
                                    <p:animEffect transition="in" filter="wipe(left)">
                                      <p:cBhvr>
                                        <p:cTn id="13" dur="1000"/>
                                        <p:tgtEl>
                                          <p:spTgt spid="7">
                                            <p:graphicEl>
                                              <a:chart seriesIdx="1" categoryIdx="-4" bldStep="series"/>
                                            </p:graphicEl>
                                          </p:spTgt>
                                        </p:tgtEl>
                                      </p:cBhvr>
                                    </p:animEffect>
                                  </p:childTnLst>
                                </p:cTn>
                              </p:par>
                              <p:par>
                                <p:cTn id="14" presetID="22" presetClass="entr" presetSubtype="8" fill="hold" grpId="0" nodeType="withEffect">
                                  <p:stCondLst>
                                    <p:cond delay="3000"/>
                                  </p:stCondLst>
                                  <p:childTnLst>
                                    <p:set>
                                      <p:cBhvr>
                                        <p:cTn id="15" dur="1" fill="hold">
                                          <p:stCondLst>
                                            <p:cond delay="0"/>
                                          </p:stCondLst>
                                        </p:cTn>
                                        <p:tgtEl>
                                          <p:spTgt spid="7">
                                            <p:graphicEl>
                                              <a:chart seriesIdx="2" categoryIdx="-4" bldStep="series"/>
                                            </p:graphicEl>
                                          </p:spTgt>
                                        </p:tgtEl>
                                        <p:attrNameLst>
                                          <p:attrName>style.visibility</p:attrName>
                                        </p:attrNameLst>
                                      </p:cBhvr>
                                      <p:to>
                                        <p:strVal val="visible"/>
                                      </p:to>
                                    </p:set>
                                    <p:animEffect transition="in" filter="wipe(left)">
                                      <p:cBhvr>
                                        <p:cTn id="16" dur="1000"/>
                                        <p:tgtEl>
                                          <p:spTgt spid="7">
                                            <p:graphicEl>
                                              <a:chart seriesIdx="2"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uiExpand="1">
        <p:bldSub>
          <a:bldChart bld="series"/>
        </p:bldSub>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of PPSC Rampart Campus and the new Dental Center.">
            <a:extLst>
              <a:ext uri="{FF2B5EF4-FFF2-40B4-BE49-F238E27FC236}">
                <a16:creationId xmlns:a16="http://schemas.microsoft.com/office/drawing/2014/main" id="{5CC24736-C25C-604B-5A6D-C8E1BCD6260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21173" y="1167213"/>
            <a:ext cx="8147967" cy="4860292"/>
          </a:xfrm>
          <a:prstGeom prst="rect">
            <a:avLst/>
          </a:prstGeom>
        </p:spPr>
      </p:pic>
      <p:sp>
        <p:nvSpPr>
          <p:cNvPr id="5" name="Title 3">
            <a:extLst>
              <a:ext uri="{FF2B5EF4-FFF2-40B4-BE49-F238E27FC236}">
                <a16:creationId xmlns:a16="http://schemas.microsoft.com/office/drawing/2014/main" id="{033C316B-06AC-17C6-E573-22F1C7D75931}"/>
              </a:ext>
            </a:extLst>
          </p:cNvPr>
          <p:cNvSpPr txBox="1">
            <a:spLocks noGrp="1"/>
          </p:cNvSpPr>
          <p:nvPr>
            <p:ph type="title" idx="4294967295"/>
          </p:nvPr>
        </p:nvSpPr>
        <p:spPr>
          <a:xfrm>
            <a:off x="620419" y="376409"/>
            <a:ext cx="10515600" cy="5492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DB4326"/>
                </a:solidFill>
                <a:effectLst/>
                <a:uLnTx/>
                <a:uFillTx/>
                <a:latin typeface="Sanchez" panose="02000000000000000000" pitchFamily="2" charset="77"/>
                <a:ea typeface="+mn-ea"/>
                <a:cs typeface="+mn-cs"/>
              </a:rPr>
              <a:t>Delta Dental Center Update</a:t>
            </a:r>
          </a:p>
        </p:txBody>
      </p:sp>
    </p:spTree>
    <p:extLst>
      <p:ext uri="{BB962C8B-B14F-4D97-AF65-F5344CB8AC3E}">
        <p14:creationId xmlns:p14="http://schemas.microsoft.com/office/powerpoint/2010/main" val="11484303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7BDD51-4789-2CC2-415B-8710E218B54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3769812">
            <a:off x="157813" y="1063502"/>
            <a:ext cx="5361956" cy="5266491"/>
          </a:xfrm>
          <a:prstGeom prst="rect">
            <a:avLst/>
          </a:prstGeom>
        </p:spPr>
      </p:pic>
      <p:pic>
        <p:nvPicPr>
          <p:cNvPr id="8" name="Picture 7" descr="Student bent over studying course materials.">
            <a:extLst>
              <a:ext uri="{FF2B5EF4-FFF2-40B4-BE49-F238E27FC236}">
                <a16:creationId xmlns:a16="http://schemas.microsoft.com/office/drawing/2014/main" id="{D8E5C022-2749-03C4-3EC7-4B943B6CC8E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45772" y="1633901"/>
            <a:ext cx="2509236" cy="3763854"/>
          </a:xfrm>
          <a:prstGeom prst="rect">
            <a:avLst/>
          </a:prstGeom>
        </p:spPr>
      </p:pic>
      <p:grpSp>
        <p:nvGrpSpPr>
          <p:cNvPr id="9" name="Group 8">
            <a:extLst>
              <a:ext uri="{FF2B5EF4-FFF2-40B4-BE49-F238E27FC236}">
                <a16:creationId xmlns:a16="http://schemas.microsoft.com/office/drawing/2014/main" id="{30BB2C1C-B596-0CE9-452B-47F4C93D9C4C}"/>
              </a:ext>
              <a:ext uri="{C183D7F6-B498-43B3-948B-1728B52AA6E4}">
                <adec:decorative xmlns:adec="http://schemas.microsoft.com/office/drawing/2017/decorative" val="1"/>
              </a:ext>
            </a:extLst>
          </p:cNvPr>
          <p:cNvGrpSpPr/>
          <p:nvPr/>
        </p:nvGrpSpPr>
        <p:grpSpPr>
          <a:xfrm>
            <a:off x="3904088" y="3885383"/>
            <a:ext cx="1926075" cy="1926075"/>
            <a:chOff x="2782109" y="1459149"/>
            <a:chExt cx="1264596" cy="1264596"/>
          </a:xfrm>
        </p:grpSpPr>
        <p:sp>
          <p:nvSpPr>
            <p:cNvPr id="10" name="Rectangle 9">
              <a:extLst>
                <a:ext uri="{FF2B5EF4-FFF2-40B4-BE49-F238E27FC236}">
                  <a16:creationId xmlns:a16="http://schemas.microsoft.com/office/drawing/2014/main" id="{3AE47152-9E43-807C-EE26-730C9CECC5CC}"/>
                </a:ext>
              </a:extLst>
            </p:cNvPr>
            <p:cNvSpPr/>
            <p:nvPr/>
          </p:nvSpPr>
          <p:spPr>
            <a:xfrm>
              <a:off x="2782109" y="1459149"/>
              <a:ext cx="1264596" cy="12645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93761EC-AE0E-34EB-EF75-F46793CA09D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41805" y="1618845"/>
              <a:ext cx="945204" cy="945204"/>
            </a:xfrm>
            <a:prstGeom prst="rect">
              <a:avLst/>
            </a:prstGeom>
          </p:spPr>
        </p:pic>
      </p:grpSp>
      <p:sp>
        <p:nvSpPr>
          <p:cNvPr id="4" name="Content Placeholder 1">
            <a:extLst>
              <a:ext uri="{FF2B5EF4-FFF2-40B4-BE49-F238E27FC236}">
                <a16:creationId xmlns:a16="http://schemas.microsoft.com/office/drawing/2014/main" id="{75E8724B-ED1B-B8F8-6C67-925C36950452}"/>
              </a:ext>
            </a:extLst>
          </p:cNvPr>
          <p:cNvSpPr txBox="1">
            <a:spLocks/>
          </p:cNvSpPr>
          <p:nvPr/>
        </p:nvSpPr>
        <p:spPr>
          <a:xfrm>
            <a:off x="6405690" y="1690688"/>
            <a:ext cx="5197305" cy="412934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Font typeface="Arial" panose="020B0604020202020204" pitchFamily="34" charset="0"/>
              <a:buNone/>
            </a:pPr>
            <a:r>
              <a:rPr lang="en-US" sz="2400" b="1" dirty="0">
                <a:solidFill>
                  <a:srgbClr val="0A3A5F"/>
                </a:solidFill>
                <a:latin typeface="Source Sans 3" panose="020B0303030403020204" pitchFamily="34" charset="0"/>
              </a:rPr>
              <a:t>Opportunity Now Grant</a:t>
            </a:r>
          </a:p>
          <a:p>
            <a:pPr algn="l" rtl="0" fontAlgn="base">
              <a:buFont typeface="Arial" panose="020B0604020202020204" pitchFamily="34" charset="0"/>
              <a:buChar char="•"/>
            </a:pPr>
            <a:r>
              <a:rPr lang="en-US" sz="1800" b="0" i="0" dirty="0">
                <a:solidFill>
                  <a:srgbClr val="000000"/>
                </a:solidFill>
                <a:effectLst/>
                <a:latin typeface="Calibri" panose="020F0502020204030204" pitchFamily="34" charset="0"/>
              </a:rPr>
              <a:t>PPSC was awarded a $47K planning grant to build a more robust, accessible and diverse engineering technician pathway.  </a:t>
            </a:r>
          </a:p>
          <a:p>
            <a:pPr fontAlgn="base"/>
            <a:r>
              <a:rPr lang="en-US" sz="1800" b="0" i="0" dirty="0">
                <a:solidFill>
                  <a:srgbClr val="000000"/>
                </a:solidFill>
                <a:effectLst/>
                <a:latin typeface="Calibri" panose="020F0502020204030204" pitchFamily="34" charset="0"/>
              </a:rPr>
              <a:t>The grant group has been working with industry and K-12 partners to assess current employment needs, trends in middle and high school STEM education and to refine PPSC’s ET curriculum.  </a:t>
            </a:r>
          </a:p>
          <a:p>
            <a:pPr fontAlgn="base"/>
            <a:r>
              <a:rPr lang="en-US" sz="1800" b="0" i="0" dirty="0">
                <a:solidFill>
                  <a:srgbClr val="000000"/>
                </a:solidFill>
                <a:effectLst/>
                <a:latin typeface="Calibri" panose="020F0502020204030204" pitchFamily="34" charset="0"/>
              </a:rPr>
              <a:t>We have applied for a much larger Opportunity Now Phase II grant. This grant will enable us to implement what we have learned during the planning grant cycle and create an on-campus Makerspace/Prototype lab. We expect to hear later in January about this grant award.  </a:t>
            </a:r>
          </a:p>
        </p:txBody>
      </p:sp>
      <p:sp>
        <p:nvSpPr>
          <p:cNvPr id="2" name="Title 3">
            <a:extLst>
              <a:ext uri="{FF2B5EF4-FFF2-40B4-BE49-F238E27FC236}">
                <a16:creationId xmlns:a16="http://schemas.microsoft.com/office/drawing/2014/main" id="{2823070C-7759-C820-B90F-3308C95D51E9}"/>
              </a:ext>
            </a:extLst>
          </p:cNvPr>
          <p:cNvSpPr txBox="1">
            <a:spLocks noGrp="1"/>
          </p:cNvSpPr>
          <p:nvPr>
            <p:ph type="title" idx="4294967295"/>
          </p:nvPr>
        </p:nvSpPr>
        <p:spPr>
          <a:xfrm>
            <a:off x="617963" y="411825"/>
            <a:ext cx="10515600" cy="5492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DB4326"/>
                </a:solidFill>
                <a:effectLst/>
                <a:uLnTx/>
                <a:uFillTx/>
                <a:latin typeface="Sanchez"/>
                <a:ea typeface="+mj-ea"/>
                <a:cs typeface="+mj-cs"/>
              </a:rPr>
              <a:t>Opportunity Now Grant</a:t>
            </a:r>
            <a:endParaRPr kumimoji="0" lang="en-US" sz="3600" b="0" i="0" u="none" strike="noStrike" kern="1200" cap="none" spc="0" normalizeH="0" baseline="0" noProof="0" dirty="0">
              <a:ln>
                <a:noFill/>
              </a:ln>
              <a:solidFill>
                <a:srgbClr val="DB4326"/>
              </a:solidFill>
              <a:effectLst/>
              <a:uLnTx/>
              <a:uFillTx/>
              <a:latin typeface="Sanchez" panose="02000000000000000000" pitchFamily="2" charset="77"/>
              <a:ea typeface="+mj-ea"/>
              <a:cs typeface="+mj-cs"/>
            </a:endParaRPr>
          </a:p>
        </p:txBody>
      </p:sp>
    </p:spTree>
    <p:extLst>
      <p:ext uri="{BB962C8B-B14F-4D97-AF65-F5344CB8AC3E}">
        <p14:creationId xmlns:p14="http://schemas.microsoft.com/office/powerpoint/2010/main" val="53814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0" fill="hold">
                                          <p:stCondLst>
                                            <p:cond delay="0"/>
                                          </p:stCondLst>
                                        </p:cTn>
                                        <p:tgtEl>
                                          <p:spTgt spid="5"/>
                                        </p:tgtEl>
                                        <p:attrNameLst>
                                          <p:attrName>r</p:attrName>
                                        </p:attrNameLst>
                                      </p:cBhvr>
                                    </p:animRot>
                                    <p:animRot by="-240000">
                                      <p:cBhvr>
                                        <p:cTn id="7" dur="4000" fill="hold">
                                          <p:stCondLst>
                                            <p:cond delay="4000"/>
                                          </p:stCondLst>
                                        </p:cTn>
                                        <p:tgtEl>
                                          <p:spTgt spid="5"/>
                                        </p:tgtEl>
                                        <p:attrNameLst>
                                          <p:attrName>r</p:attrName>
                                        </p:attrNameLst>
                                      </p:cBhvr>
                                    </p:animRot>
                                    <p:animRot by="240000">
                                      <p:cBhvr>
                                        <p:cTn id="8" dur="4000" fill="hold">
                                          <p:stCondLst>
                                            <p:cond delay="8000"/>
                                          </p:stCondLst>
                                        </p:cTn>
                                        <p:tgtEl>
                                          <p:spTgt spid="5"/>
                                        </p:tgtEl>
                                        <p:attrNameLst>
                                          <p:attrName>r</p:attrName>
                                        </p:attrNameLst>
                                      </p:cBhvr>
                                    </p:animRot>
                                    <p:animRot by="-240000">
                                      <p:cBhvr>
                                        <p:cTn id="9" dur="4000" fill="hold">
                                          <p:stCondLst>
                                            <p:cond delay="12000"/>
                                          </p:stCondLst>
                                        </p:cTn>
                                        <p:tgtEl>
                                          <p:spTgt spid="5"/>
                                        </p:tgtEl>
                                        <p:attrNameLst>
                                          <p:attrName>r</p:attrName>
                                        </p:attrNameLst>
                                      </p:cBhvr>
                                    </p:animRot>
                                    <p:animRot by="120000">
                                      <p:cBhvr>
                                        <p:cTn id="10" dur="4000" fill="hold">
                                          <p:stCondLst>
                                            <p:cond delay="160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7A120D-56BE-8D45-AF8D-D9BDAEBA366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rot="18893519">
            <a:off x="6697591" y="1153837"/>
            <a:ext cx="5116909" cy="4984002"/>
          </a:xfrm>
          <a:prstGeom prst="rect">
            <a:avLst/>
          </a:prstGeom>
        </p:spPr>
      </p:pic>
      <p:pic>
        <p:nvPicPr>
          <p:cNvPr id="3" name="Picture 2" descr="Image of a 1955 Ford Thunderbird.">
            <a:extLst>
              <a:ext uri="{FF2B5EF4-FFF2-40B4-BE49-F238E27FC236}">
                <a16:creationId xmlns:a16="http://schemas.microsoft.com/office/drawing/2014/main" id="{70EB0053-4527-DB8E-2047-A4F2BC9FA0B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867928" y="2284549"/>
            <a:ext cx="4776234" cy="2288901"/>
          </a:xfrm>
          <a:prstGeom prst="rect">
            <a:avLst/>
          </a:prstGeom>
        </p:spPr>
      </p:pic>
      <p:sp>
        <p:nvSpPr>
          <p:cNvPr id="6" name="Content Placeholder 1">
            <a:extLst>
              <a:ext uri="{FF2B5EF4-FFF2-40B4-BE49-F238E27FC236}">
                <a16:creationId xmlns:a16="http://schemas.microsoft.com/office/drawing/2014/main" id="{2DF06D2D-B157-06B0-A49F-5A3EC4351B0D}"/>
              </a:ext>
            </a:extLst>
          </p:cNvPr>
          <p:cNvSpPr txBox="1">
            <a:spLocks/>
          </p:cNvSpPr>
          <p:nvPr/>
        </p:nvSpPr>
        <p:spPr>
          <a:xfrm>
            <a:off x="838199" y="1690688"/>
            <a:ext cx="5562601" cy="41293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We have received a donation of a 1955 Ford Thunderbird, the first year T-Birds were made.</a:t>
            </a:r>
          </a:p>
          <a:p>
            <a:pPr>
              <a:lnSpc>
                <a:spcPct val="120000"/>
              </a:lnSpc>
              <a:defRPr/>
            </a:pPr>
            <a:r>
              <a:rPr lang="en-US" sz="2400" dirty="0">
                <a:solidFill>
                  <a:srgbClr val="000000"/>
                </a:solidFill>
                <a:latin typeface="Calibri" panose="020F0502020204030204" pitchFamily="34" charset="0"/>
              </a:rPr>
              <a:t>Automotive students</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will detail the vehicle and the foundation will auction it. </a:t>
            </a:r>
          </a:p>
          <a:p>
            <a:pPr>
              <a:lnSpc>
                <a:spcPct val="120000"/>
              </a:lnSpc>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The funds will be used for scholarships for students in the automotive program. </a:t>
            </a:r>
            <a:endParaRPr kumimoji="0" lang="en-US" b="0" i="0" u="none" strike="noStrike" kern="1200" cap="none" spc="0" normalizeH="0" baseline="0" noProof="0" dirty="0">
              <a:ln>
                <a:noFill/>
              </a:ln>
              <a:solidFill>
                <a:srgbClr val="0A3A5F"/>
              </a:solidFill>
              <a:effectLst/>
              <a:uLnTx/>
              <a:uFillTx/>
              <a:latin typeface="Source Sans 3" panose="020B0503030403020204" pitchFamily="34" charset="0"/>
              <a:ea typeface="+mn-ea"/>
              <a:cs typeface="+mn-cs"/>
            </a:endParaRPr>
          </a:p>
        </p:txBody>
      </p:sp>
      <p:sp>
        <p:nvSpPr>
          <p:cNvPr id="4" name="Title 3">
            <a:extLst>
              <a:ext uri="{FF2B5EF4-FFF2-40B4-BE49-F238E27FC236}">
                <a16:creationId xmlns:a16="http://schemas.microsoft.com/office/drawing/2014/main" id="{5620AB14-7DBC-F220-691E-CB9300BD587A}"/>
              </a:ext>
            </a:extLst>
          </p:cNvPr>
          <p:cNvSpPr>
            <a:spLocks noGrp="1"/>
          </p:cNvSpPr>
          <p:nvPr>
            <p:ph type="title"/>
          </p:nvPr>
        </p:nvSpPr>
        <p:spPr/>
        <p:txBody>
          <a:bodyPr/>
          <a:lstStyle/>
          <a:p>
            <a:r>
              <a:rPr kumimoji="0" lang="en-US" sz="3600" b="0" i="0" u="none" strike="noStrike" kern="1200" cap="none" spc="0" normalizeH="0" baseline="0" noProof="0" dirty="0">
                <a:ln>
                  <a:noFill/>
                </a:ln>
                <a:solidFill>
                  <a:srgbClr val="DB4326"/>
                </a:solidFill>
                <a:effectLst/>
                <a:uLnTx/>
                <a:uFillTx/>
                <a:latin typeface="Sanchez"/>
                <a:ea typeface="+mj-ea"/>
                <a:cs typeface="+mj-cs"/>
              </a:rPr>
              <a:t>Thunderbird</a:t>
            </a:r>
            <a:endParaRPr lang="en-US" dirty="0"/>
          </a:p>
        </p:txBody>
      </p:sp>
    </p:spTree>
    <p:extLst>
      <p:ext uri="{BB962C8B-B14F-4D97-AF65-F5344CB8AC3E}">
        <p14:creationId xmlns:p14="http://schemas.microsoft.com/office/powerpoint/2010/main" val="12979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0" fill="hold">
                                          <p:stCondLst>
                                            <p:cond delay="0"/>
                                          </p:stCondLst>
                                        </p:cTn>
                                        <p:tgtEl>
                                          <p:spTgt spid="5"/>
                                        </p:tgtEl>
                                        <p:attrNameLst>
                                          <p:attrName>r</p:attrName>
                                        </p:attrNameLst>
                                      </p:cBhvr>
                                    </p:animRot>
                                    <p:animRot by="-240000">
                                      <p:cBhvr>
                                        <p:cTn id="7" dur="4000" fill="hold">
                                          <p:stCondLst>
                                            <p:cond delay="4000"/>
                                          </p:stCondLst>
                                        </p:cTn>
                                        <p:tgtEl>
                                          <p:spTgt spid="5"/>
                                        </p:tgtEl>
                                        <p:attrNameLst>
                                          <p:attrName>r</p:attrName>
                                        </p:attrNameLst>
                                      </p:cBhvr>
                                    </p:animRot>
                                    <p:animRot by="240000">
                                      <p:cBhvr>
                                        <p:cTn id="8" dur="4000" fill="hold">
                                          <p:stCondLst>
                                            <p:cond delay="8000"/>
                                          </p:stCondLst>
                                        </p:cTn>
                                        <p:tgtEl>
                                          <p:spTgt spid="5"/>
                                        </p:tgtEl>
                                        <p:attrNameLst>
                                          <p:attrName>r</p:attrName>
                                        </p:attrNameLst>
                                      </p:cBhvr>
                                    </p:animRot>
                                    <p:animRot by="-240000">
                                      <p:cBhvr>
                                        <p:cTn id="9" dur="4000" fill="hold">
                                          <p:stCondLst>
                                            <p:cond delay="12000"/>
                                          </p:stCondLst>
                                        </p:cTn>
                                        <p:tgtEl>
                                          <p:spTgt spid="5"/>
                                        </p:tgtEl>
                                        <p:attrNameLst>
                                          <p:attrName>r</p:attrName>
                                        </p:attrNameLst>
                                      </p:cBhvr>
                                    </p:animRot>
                                    <p:animRot by="120000">
                                      <p:cBhvr>
                                        <p:cTn id="10" dur="4000" fill="hold">
                                          <p:stCondLst>
                                            <p:cond delay="160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E4CD25-10B8-47F9-C88A-974FFC8620B8}"/>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0234" r="37890" b="34773"/>
          <a:stretch/>
        </p:blipFill>
        <p:spPr>
          <a:xfrm>
            <a:off x="7857460" y="1286540"/>
            <a:ext cx="3460698" cy="4351338"/>
          </a:xfrm>
          <a:prstGeom prst="rect">
            <a:avLst/>
          </a:prstGeom>
        </p:spPr>
      </p:pic>
      <p:pic>
        <p:nvPicPr>
          <p:cNvPr id="7" name="Content Placeholder 6" descr="Image of Chef Trujillo.">
            <a:extLst>
              <a:ext uri="{FF2B5EF4-FFF2-40B4-BE49-F238E27FC236}">
                <a16:creationId xmlns:a16="http://schemas.microsoft.com/office/drawing/2014/main" id="{F315A2C6-3907-058C-6A4A-3684EFD6F87B}"/>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7650169" y="1469365"/>
            <a:ext cx="3460698" cy="4351338"/>
          </a:xfrm>
        </p:spPr>
      </p:pic>
      <p:sp>
        <p:nvSpPr>
          <p:cNvPr id="2" name="Content Placeholder 1">
            <a:extLst>
              <a:ext uri="{FF2B5EF4-FFF2-40B4-BE49-F238E27FC236}">
                <a16:creationId xmlns:a16="http://schemas.microsoft.com/office/drawing/2014/main" id="{C744A90C-35E7-F80C-61BD-E72850F0479B}"/>
              </a:ext>
            </a:extLst>
          </p:cNvPr>
          <p:cNvSpPr>
            <a:spLocks noGrp="1"/>
          </p:cNvSpPr>
          <p:nvPr>
            <p:ph sz="half" idx="1"/>
          </p:nvPr>
        </p:nvSpPr>
        <p:spPr>
          <a:xfrm>
            <a:off x="838199" y="1654372"/>
            <a:ext cx="5788231" cy="4202648"/>
          </a:xfrm>
        </p:spPr>
        <p:txBody>
          <a:bodyPr>
            <a:normAutofit lnSpcReduction="10000"/>
          </a:bodyPr>
          <a:lstStyle/>
          <a:p>
            <a:pPr marL="0" indent="0">
              <a:lnSpc>
                <a:spcPct val="100000"/>
              </a:lnSpc>
              <a:buNone/>
            </a:pPr>
            <a:r>
              <a:rPr lang="en-US" b="0" i="0" dirty="0">
                <a:solidFill>
                  <a:srgbClr val="000000"/>
                </a:solidFill>
                <a:effectLst/>
                <a:latin typeface="Calibri" panose="020F0502020204030204" pitchFamily="34" charset="0"/>
              </a:rPr>
              <a:t>The Chef Trujillo Memorial Scholarship Soiree is set for this Spring. It will be on Saturday, 9 March 2024, at the beautiful Broadmoor Hotel. </a:t>
            </a:r>
          </a:p>
          <a:p>
            <a:pPr>
              <a:lnSpc>
                <a:spcPct val="100000"/>
              </a:lnSpc>
            </a:pPr>
            <a:r>
              <a:rPr lang="en-US" b="0" i="0" dirty="0">
                <a:solidFill>
                  <a:srgbClr val="000000"/>
                </a:solidFill>
                <a:effectLst/>
                <a:latin typeface="Calibri" panose="020F0502020204030204" pitchFamily="34" charset="0"/>
              </a:rPr>
              <a:t>This special event will honor the legendary Chef Henry Trujillo, the Broadmoor’s 3rd Executive Chef and a mentor to many in the culinary department of PPSC. </a:t>
            </a:r>
          </a:p>
          <a:p>
            <a:pPr>
              <a:lnSpc>
                <a:spcPct val="100000"/>
              </a:lnSpc>
            </a:pPr>
            <a:r>
              <a:rPr lang="en-US" b="0" i="0" dirty="0">
                <a:solidFill>
                  <a:srgbClr val="000000"/>
                </a:solidFill>
                <a:effectLst/>
                <a:latin typeface="Calibri" panose="020F0502020204030204" pitchFamily="34" charset="0"/>
              </a:rPr>
              <a:t>Culinary students and staff will participate in this event and the funds raised will help to launch an endowment scholarship that will offer scholarships to culinary students for years to come. </a:t>
            </a:r>
            <a:endParaRPr lang="en-US" dirty="0"/>
          </a:p>
        </p:txBody>
      </p:sp>
      <p:sp>
        <p:nvSpPr>
          <p:cNvPr id="4" name="Title 3">
            <a:extLst>
              <a:ext uri="{FF2B5EF4-FFF2-40B4-BE49-F238E27FC236}">
                <a16:creationId xmlns:a16="http://schemas.microsoft.com/office/drawing/2014/main" id="{F8452D1B-DBCF-48F7-E6C4-B9B6B48826B1}"/>
              </a:ext>
            </a:extLst>
          </p:cNvPr>
          <p:cNvSpPr>
            <a:spLocks noGrp="1"/>
          </p:cNvSpPr>
          <p:nvPr>
            <p:ph type="title"/>
          </p:nvPr>
        </p:nvSpPr>
        <p:spPr/>
        <p:txBody>
          <a:bodyPr/>
          <a:lstStyle/>
          <a:p>
            <a:r>
              <a:rPr lang="en-US" dirty="0"/>
              <a:t>Trujillo Memorial Scholarship Dinner</a:t>
            </a:r>
          </a:p>
        </p:txBody>
      </p:sp>
    </p:spTree>
    <p:extLst>
      <p:ext uri="{BB962C8B-B14F-4D97-AF65-F5344CB8AC3E}">
        <p14:creationId xmlns:p14="http://schemas.microsoft.com/office/powerpoint/2010/main" val="286893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7584848-6842-D213-C35D-B95B38284031}"/>
              </a:ext>
              <a:ext uri="{C183D7F6-B498-43B3-948B-1728B52AA6E4}">
                <adec:decorative xmlns:adec="http://schemas.microsoft.com/office/drawing/2017/decorative" val="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986" t="26476" r="1159" b="31431"/>
          <a:stretch/>
        </p:blipFill>
        <p:spPr>
          <a:xfrm>
            <a:off x="6698512" y="1527154"/>
            <a:ext cx="5082362" cy="3754674"/>
          </a:xfrm>
          <a:prstGeom prst="rect">
            <a:avLst/>
          </a:prstGeom>
        </p:spPr>
      </p:pic>
      <p:pic>
        <p:nvPicPr>
          <p:cNvPr id="6" name="Picture 5" descr="Image of the check signing for the Frank Macon Memorial Scholarship Endowment.">
            <a:extLst>
              <a:ext uri="{FF2B5EF4-FFF2-40B4-BE49-F238E27FC236}">
                <a16:creationId xmlns:a16="http://schemas.microsoft.com/office/drawing/2014/main" id="{4199EF23-51ED-287F-BA53-DC255C82A0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28512" y="1718818"/>
            <a:ext cx="5161808" cy="3871356"/>
          </a:xfrm>
          <a:prstGeom prst="rect">
            <a:avLst/>
          </a:prstGeom>
        </p:spPr>
      </p:pic>
      <p:sp>
        <p:nvSpPr>
          <p:cNvPr id="2" name="Content Placeholder 1">
            <a:extLst>
              <a:ext uri="{FF2B5EF4-FFF2-40B4-BE49-F238E27FC236}">
                <a16:creationId xmlns:a16="http://schemas.microsoft.com/office/drawing/2014/main" id="{7C185CE0-59E2-782F-1A2E-95880991A98E}"/>
              </a:ext>
            </a:extLst>
          </p:cNvPr>
          <p:cNvSpPr>
            <a:spLocks noGrp="1"/>
          </p:cNvSpPr>
          <p:nvPr>
            <p:ph sz="half" idx="1"/>
          </p:nvPr>
        </p:nvSpPr>
        <p:spPr>
          <a:xfrm>
            <a:off x="581891" y="1527154"/>
            <a:ext cx="5415147" cy="4112037"/>
          </a:xfrm>
        </p:spPr>
        <p:txBody>
          <a:bodyPr>
            <a:normAutofit fontScale="55000" lnSpcReduction="20000"/>
          </a:bodyPr>
          <a:lstStyle/>
          <a:p>
            <a:pPr marL="0" indent="0">
              <a:lnSpc>
                <a:spcPct val="120000"/>
              </a:lnSpc>
              <a:buNone/>
            </a:pPr>
            <a:r>
              <a:rPr lang="en-US" sz="3300" b="1" i="0" dirty="0">
                <a:solidFill>
                  <a:srgbClr val="000000"/>
                </a:solidFill>
                <a:effectLst/>
                <a:latin typeface="Calibri" panose="020F0502020204030204" pitchFamily="34" charset="0"/>
              </a:rPr>
              <a:t>In December, we launched the Frank Macon Memorial Scholarship endowment. </a:t>
            </a:r>
          </a:p>
          <a:p>
            <a:pPr>
              <a:lnSpc>
                <a:spcPct val="120000"/>
              </a:lnSpc>
            </a:pPr>
            <a:r>
              <a:rPr lang="en-US" sz="3300" b="0" i="0" dirty="0">
                <a:solidFill>
                  <a:srgbClr val="000000"/>
                </a:solidFill>
                <a:effectLst/>
                <a:latin typeface="Calibri" panose="020F0502020204030204" pitchFamily="34" charset="0"/>
              </a:rPr>
              <a:t>This endowment honors original Tuskegee Airman, Frank Macon, who lived in Colorado Springs until his passing in 2020. </a:t>
            </a:r>
          </a:p>
          <a:p>
            <a:pPr>
              <a:lnSpc>
                <a:spcPct val="120000"/>
              </a:lnSpc>
            </a:pPr>
            <a:r>
              <a:rPr lang="en-US" sz="3300" b="0" i="0" dirty="0">
                <a:solidFill>
                  <a:srgbClr val="000000"/>
                </a:solidFill>
                <a:effectLst/>
                <a:latin typeface="Calibri" panose="020F0502020204030204" pitchFamily="34" charset="0"/>
              </a:rPr>
              <a:t>Frank struggled with Dyslexia as a child and had a hard time getting a good education. He was brilliant, however when it came to engineering, mechanics, and figuring out how to build almost anything with his hands. </a:t>
            </a:r>
          </a:p>
          <a:p>
            <a:pPr>
              <a:lnSpc>
                <a:spcPct val="120000"/>
              </a:lnSpc>
            </a:pPr>
            <a:r>
              <a:rPr lang="en-US" sz="3300" b="0" i="0" dirty="0">
                <a:solidFill>
                  <a:srgbClr val="000000"/>
                </a:solidFill>
                <a:effectLst/>
                <a:latin typeface="Calibri" panose="020F0502020204030204" pitchFamily="34" charset="0"/>
              </a:rPr>
              <a:t>He wanted to create a scholarship for students with similar struggles who are studying to get certifications and/or a degree in the Trades industry. </a:t>
            </a:r>
            <a:endParaRPr lang="en-US" sz="3300" dirty="0"/>
          </a:p>
        </p:txBody>
      </p:sp>
      <p:sp>
        <p:nvSpPr>
          <p:cNvPr id="4" name="Title 3">
            <a:extLst>
              <a:ext uri="{FF2B5EF4-FFF2-40B4-BE49-F238E27FC236}">
                <a16:creationId xmlns:a16="http://schemas.microsoft.com/office/drawing/2014/main" id="{529EB396-80BC-30B0-06C9-21B62341AA8B}"/>
              </a:ext>
            </a:extLst>
          </p:cNvPr>
          <p:cNvSpPr>
            <a:spLocks noGrp="1"/>
          </p:cNvSpPr>
          <p:nvPr>
            <p:ph type="title"/>
          </p:nvPr>
        </p:nvSpPr>
        <p:spPr>
          <a:xfrm>
            <a:off x="581891" y="365125"/>
            <a:ext cx="11610109" cy="1107415"/>
          </a:xfrm>
        </p:spPr>
        <p:txBody>
          <a:bodyPr/>
          <a:lstStyle/>
          <a:p>
            <a:r>
              <a:rPr lang="en-US" dirty="0"/>
              <a:t>Frank Macon Memorial Scholarship Endowment</a:t>
            </a:r>
          </a:p>
        </p:txBody>
      </p:sp>
    </p:spTree>
    <p:extLst>
      <p:ext uri="{BB962C8B-B14F-4D97-AF65-F5344CB8AC3E}">
        <p14:creationId xmlns:p14="http://schemas.microsoft.com/office/powerpoint/2010/main" val="171810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E3C303D-5ABA-C1C6-A3AC-1877E3CFA9A1}"/>
              </a:ext>
            </a:extLst>
          </p:cNvPr>
          <p:cNvSpPr>
            <a:spLocks noGrp="1"/>
          </p:cNvSpPr>
          <p:nvPr>
            <p:ph type="title"/>
          </p:nvPr>
        </p:nvSpPr>
        <p:spPr>
          <a:xfrm>
            <a:off x="838200" y="3581305"/>
            <a:ext cx="10515600" cy="670749"/>
          </a:xfrm>
        </p:spPr>
        <p:txBody>
          <a:bodyPr>
            <a:noAutofit/>
          </a:bodyPr>
          <a:lstStyle/>
          <a:p>
            <a:r>
              <a:rPr lang="en-US" sz="4800" dirty="0">
                <a:latin typeface="Sanchez"/>
              </a:rPr>
              <a:t>Facilities &amp; Operations</a:t>
            </a:r>
            <a:endParaRPr lang="en-US" sz="4800" dirty="0"/>
          </a:p>
        </p:txBody>
      </p:sp>
      <p:pic>
        <p:nvPicPr>
          <p:cNvPr id="2" name="Picture 1">
            <a:extLst>
              <a:ext uri="{FF2B5EF4-FFF2-40B4-BE49-F238E27FC236}">
                <a16:creationId xmlns:a16="http://schemas.microsoft.com/office/drawing/2014/main" id="{B3C44138-ECFA-9F29-702C-9A647F14E446}"/>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54619" y="1866012"/>
            <a:ext cx="1270379" cy="1270379"/>
          </a:xfrm>
          <a:prstGeom prst="rect">
            <a:avLst/>
          </a:prstGeom>
        </p:spPr>
      </p:pic>
    </p:spTree>
    <p:extLst>
      <p:ext uri="{BB962C8B-B14F-4D97-AF65-F5344CB8AC3E}">
        <p14:creationId xmlns:p14="http://schemas.microsoft.com/office/powerpoint/2010/main" val="39391378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of proposed renderings of new way finding signage.">
            <a:extLst>
              <a:ext uri="{FF2B5EF4-FFF2-40B4-BE49-F238E27FC236}">
                <a16:creationId xmlns:a16="http://schemas.microsoft.com/office/drawing/2014/main" id="{4AAE579E-77BA-F782-A57D-B6E602F37FA8}"/>
              </a:ext>
            </a:extLst>
          </p:cNvPr>
          <p:cNvPicPr>
            <a:picLocks noChangeAspect="1"/>
          </p:cNvPicPr>
          <p:nvPr/>
        </p:nvPicPr>
        <p:blipFill>
          <a:blip r:embed="rId2"/>
          <a:srcRect/>
          <a:stretch/>
        </p:blipFill>
        <p:spPr>
          <a:xfrm>
            <a:off x="5123328" y="2585972"/>
            <a:ext cx="7020859" cy="3937373"/>
          </a:xfrm>
          <a:prstGeom prst="rect">
            <a:avLst/>
          </a:prstGeom>
        </p:spPr>
      </p:pic>
      <p:sp>
        <p:nvSpPr>
          <p:cNvPr id="9" name="TextBox 8">
            <a:extLst>
              <a:ext uri="{FF2B5EF4-FFF2-40B4-BE49-F238E27FC236}">
                <a16:creationId xmlns:a16="http://schemas.microsoft.com/office/drawing/2014/main" id="{30543F3F-BC30-CB19-FDBC-7FA40D575511}"/>
              </a:ext>
            </a:extLst>
          </p:cNvPr>
          <p:cNvSpPr txBox="1"/>
          <p:nvPr/>
        </p:nvSpPr>
        <p:spPr>
          <a:xfrm>
            <a:off x="606812" y="2785864"/>
            <a:ext cx="4516517" cy="2195473"/>
          </a:xfrm>
          <a:prstGeom prst="rect">
            <a:avLst/>
          </a:prstGeom>
          <a:noFill/>
        </p:spPr>
        <p:txBody>
          <a:bodyPr wrap="square">
            <a:spAutoFit/>
          </a:bodyPr>
          <a:lstStyle/>
          <a:p>
            <a:pPr marL="342900" indent="-342900">
              <a:spcAft>
                <a:spcPts val="1000"/>
              </a:spcAft>
              <a:buFont typeface="Arial"/>
              <a:buChar char="•"/>
            </a:pPr>
            <a:r>
              <a:rPr lang="en-US" sz="2400" dirty="0">
                <a:latin typeface="Calibri"/>
                <a:cs typeface="Calibri"/>
              </a:rPr>
              <a:t>Listening sessions week of January 29.</a:t>
            </a:r>
          </a:p>
          <a:p>
            <a:pPr marL="342900" indent="-342900">
              <a:spcAft>
                <a:spcPts val="1000"/>
              </a:spcAft>
              <a:buFont typeface="Arial"/>
              <a:buChar char="•"/>
            </a:pPr>
            <a:r>
              <a:rPr lang="en-US" sz="2400" dirty="0">
                <a:latin typeface="Calibri"/>
                <a:cs typeface="Calibri"/>
              </a:rPr>
              <a:t>Finalize designs by March 1.</a:t>
            </a:r>
          </a:p>
          <a:p>
            <a:pPr marL="342900" indent="-342900">
              <a:spcAft>
                <a:spcPts val="1000"/>
              </a:spcAft>
              <a:buFont typeface="Arial"/>
              <a:buChar char="•"/>
            </a:pPr>
            <a:r>
              <a:rPr lang="en-US" sz="2400" dirty="0">
                <a:latin typeface="Calibri"/>
                <a:cs typeface="Calibri"/>
              </a:rPr>
              <a:t>Phased implementation starting for Fall 2024.</a:t>
            </a:r>
            <a:endParaRPr lang="en-US" sz="2400" dirty="0">
              <a:cs typeface="Calibri" panose="020F0502020204030204"/>
            </a:endParaRPr>
          </a:p>
        </p:txBody>
      </p:sp>
      <p:sp>
        <p:nvSpPr>
          <p:cNvPr id="6" name="TextBox 5">
            <a:extLst>
              <a:ext uri="{FF2B5EF4-FFF2-40B4-BE49-F238E27FC236}">
                <a16:creationId xmlns:a16="http://schemas.microsoft.com/office/drawing/2014/main" id="{6C7AECC1-4860-0B65-19ED-5AEC999E1884}"/>
              </a:ext>
            </a:extLst>
          </p:cNvPr>
          <p:cNvSpPr txBox="1"/>
          <p:nvPr/>
        </p:nvSpPr>
        <p:spPr>
          <a:xfrm>
            <a:off x="606812" y="1300092"/>
            <a:ext cx="11159364" cy="1456809"/>
          </a:xfrm>
          <a:prstGeom prst="rect">
            <a:avLst/>
          </a:prstGeom>
          <a:noFill/>
        </p:spPr>
        <p:txBody>
          <a:bodyPr wrap="square" lIns="91440" tIns="45720" rIns="91440" bIns="45720" rtlCol="0" anchor="t">
            <a:spAutoFit/>
          </a:bodyPr>
          <a:lstStyle/>
          <a:p>
            <a:pPr marL="342900" indent="-342900">
              <a:spcAft>
                <a:spcPts val="1000"/>
              </a:spcAft>
              <a:buFont typeface="Arial"/>
              <a:buChar char="•"/>
            </a:pPr>
            <a:r>
              <a:rPr lang="en-US" sz="2400" dirty="0">
                <a:latin typeface="Calibri"/>
                <a:cs typeface="Calibri"/>
              </a:rPr>
              <a:t>Underway since August 2023. Initial feedback received in December.</a:t>
            </a:r>
          </a:p>
          <a:p>
            <a:pPr marL="342900" indent="-342900">
              <a:spcAft>
                <a:spcPts val="1000"/>
              </a:spcAft>
              <a:buFont typeface="Arial"/>
              <a:buChar char="•"/>
            </a:pPr>
            <a:r>
              <a:rPr lang="en-US" sz="2400" dirty="0">
                <a:latin typeface="Calibri"/>
                <a:cs typeface="Calibri"/>
              </a:rPr>
              <a:t>Presentation set for faculty on Wednesday, January 12 at 2:00 p.m.</a:t>
            </a:r>
          </a:p>
          <a:p>
            <a:pPr marL="342900" indent="-342900">
              <a:spcAft>
                <a:spcPts val="1000"/>
              </a:spcAft>
              <a:buFont typeface="Arial"/>
              <a:buChar char="•"/>
            </a:pPr>
            <a:r>
              <a:rPr lang="en-US" sz="2400" dirty="0">
                <a:latin typeface="Calibri"/>
                <a:cs typeface="Calibri"/>
              </a:rPr>
              <a:t>Next design iteration comes January 19.</a:t>
            </a:r>
          </a:p>
        </p:txBody>
      </p:sp>
      <p:sp>
        <p:nvSpPr>
          <p:cNvPr id="4" name="Title 3">
            <a:extLst>
              <a:ext uri="{FF2B5EF4-FFF2-40B4-BE49-F238E27FC236}">
                <a16:creationId xmlns:a16="http://schemas.microsoft.com/office/drawing/2014/main" id="{93447A08-AADA-5A6B-CF0F-C9F9AD4E426F}"/>
              </a:ext>
            </a:extLst>
          </p:cNvPr>
          <p:cNvSpPr txBox="1">
            <a:spLocks noGrp="1"/>
          </p:cNvSpPr>
          <p:nvPr>
            <p:ph type="title" idx="4294967295"/>
          </p:nvPr>
        </p:nvSpPr>
        <p:spPr>
          <a:xfrm>
            <a:off x="606812" y="321207"/>
            <a:ext cx="10515600" cy="9092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DB4326"/>
                </a:solidFill>
                <a:effectLst/>
                <a:uLnTx/>
                <a:uFillTx/>
                <a:latin typeface="Sanchez"/>
                <a:ea typeface="+mj-ea"/>
                <a:cs typeface="+mj-cs"/>
              </a:rPr>
              <a:t>Wayfinding</a:t>
            </a:r>
            <a:endParaRPr kumimoji="0" lang="en-US" sz="4400" b="0" i="0" u="none" strike="noStrike" kern="1200" cap="none" spc="0" normalizeH="0" baseline="0" noProof="0" dirty="0">
              <a:ln>
                <a:noFill/>
              </a:ln>
              <a:solidFill>
                <a:srgbClr val="DB4326"/>
              </a:solidFill>
              <a:effectLst/>
              <a:uLnTx/>
              <a:uFillTx/>
              <a:latin typeface="+mj-lt"/>
              <a:ea typeface="+mj-ea"/>
              <a:cs typeface="+mj-cs"/>
            </a:endParaRPr>
          </a:p>
        </p:txBody>
      </p:sp>
    </p:spTree>
    <p:extLst>
      <p:ext uri="{BB962C8B-B14F-4D97-AF65-F5344CB8AC3E}">
        <p14:creationId xmlns:p14="http://schemas.microsoft.com/office/powerpoint/2010/main" val="210517886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 of an award.">
            <a:extLst>
              <a:ext uri="{FF2B5EF4-FFF2-40B4-BE49-F238E27FC236}">
                <a16:creationId xmlns:a16="http://schemas.microsoft.com/office/drawing/2014/main" id="{01022470-4E64-22E0-4927-3A9A7D0F5F2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4661" y="1037064"/>
            <a:ext cx="3878069" cy="5170758"/>
          </a:xfrm>
          <a:prstGeom prst="rect">
            <a:avLst/>
          </a:prstGeom>
        </p:spPr>
      </p:pic>
      <p:sp>
        <p:nvSpPr>
          <p:cNvPr id="3" name="TextBox 2">
            <a:extLst>
              <a:ext uri="{FF2B5EF4-FFF2-40B4-BE49-F238E27FC236}">
                <a16:creationId xmlns:a16="http://schemas.microsoft.com/office/drawing/2014/main" id="{7A58552E-2E8B-2AB2-9678-B176DF99CB05}"/>
              </a:ext>
            </a:extLst>
          </p:cNvPr>
          <p:cNvSpPr txBox="1"/>
          <p:nvPr/>
        </p:nvSpPr>
        <p:spPr>
          <a:xfrm>
            <a:off x="4476306" y="1705451"/>
            <a:ext cx="7221033" cy="3447098"/>
          </a:xfrm>
          <a:prstGeom prst="rect">
            <a:avLst/>
          </a:prstGeom>
          <a:noFill/>
        </p:spPr>
        <p:txBody>
          <a:bodyPr wrap="square" lIns="91440" tIns="45720" rIns="91440" bIns="45720" rtlCol="0" anchor="t">
            <a:spAutoFit/>
          </a:bodyPr>
          <a:lstStyle/>
          <a:p>
            <a:pPr marL="285750" indent="-285750">
              <a:spcAft>
                <a:spcPts val="1000"/>
              </a:spcAft>
              <a:buFont typeface="Arial" panose="020B0604020202020204" pitchFamily="34" charset="0"/>
              <a:buChar char="•"/>
            </a:pPr>
            <a:r>
              <a:rPr lang="en-US" sz="2400" dirty="0">
                <a:solidFill>
                  <a:schemeClr val="bg2">
                    <a:lumMod val="10000"/>
                  </a:schemeClr>
                </a:solidFill>
                <a:latin typeface="Calibri"/>
                <a:ea typeface="Calibri"/>
                <a:cs typeface="Calibri"/>
              </a:rPr>
              <a:t>Faculty of the year: Billie Jo Giles </a:t>
            </a:r>
          </a:p>
          <a:p>
            <a:pPr marL="285750" indent="-285750">
              <a:spcAft>
                <a:spcPts val="1000"/>
              </a:spcAft>
              <a:buFont typeface="Arial" panose="020B0604020202020204" pitchFamily="34" charset="0"/>
              <a:buChar char="•"/>
            </a:pPr>
            <a:r>
              <a:rPr lang="en-US" sz="2400" dirty="0">
                <a:solidFill>
                  <a:schemeClr val="bg2">
                    <a:lumMod val="10000"/>
                  </a:schemeClr>
                </a:solidFill>
                <a:latin typeface="Calibri"/>
                <a:ea typeface="Calibri"/>
                <a:cs typeface="Calibri"/>
              </a:rPr>
              <a:t>Instructor of the year: Carolyn Owen </a:t>
            </a:r>
          </a:p>
          <a:p>
            <a:pPr marL="285750" indent="-285750">
              <a:spcAft>
                <a:spcPts val="1000"/>
              </a:spcAft>
              <a:buFont typeface="Arial" panose="020B0604020202020204" pitchFamily="34" charset="0"/>
              <a:buChar char="•"/>
            </a:pPr>
            <a:r>
              <a:rPr lang="en-US" sz="2400" dirty="0">
                <a:solidFill>
                  <a:schemeClr val="bg2">
                    <a:lumMod val="10000"/>
                  </a:schemeClr>
                </a:solidFill>
                <a:latin typeface="Calibri"/>
                <a:ea typeface="Calibri"/>
                <a:cs typeface="Calibri"/>
              </a:rPr>
              <a:t>APT of the year: Jack Grimm </a:t>
            </a:r>
          </a:p>
          <a:p>
            <a:pPr marL="285750" indent="-285750">
              <a:spcAft>
                <a:spcPts val="1000"/>
              </a:spcAft>
              <a:buFont typeface="Arial" panose="020B0604020202020204" pitchFamily="34" charset="0"/>
              <a:buChar char="•"/>
            </a:pPr>
            <a:r>
              <a:rPr lang="en-US" sz="2400" dirty="0">
                <a:solidFill>
                  <a:schemeClr val="bg2">
                    <a:lumMod val="10000"/>
                  </a:schemeClr>
                </a:solidFill>
                <a:latin typeface="Calibri"/>
                <a:ea typeface="Calibri"/>
                <a:cs typeface="Calibri"/>
              </a:rPr>
              <a:t>Classified of the year: Parker Burgess </a:t>
            </a:r>
          </a:p>
          <a:p>
            <a:pPr marL="285750" indent="-285750">
              <a:spcAft>
                <a:spcPts val="1000"/>
              </a:spcAft>
              <a:buFont typeface="Arial" panose="020B0604020202020204" pitchFamily="34" charset="0"/>
              <a:buChar char="•"/>
            </a:pPr>
            <a:r>
              <a:rPr lang="en-US" sz="2400" dirty="0">
                <a:solidFill>
                  <a:schemeClr val="bg2">
                    <a:lumMod val="10000"/>
                  </a:schemeClr>
                </a:solidFill>
                <a:latin typeface="Calibri"/>
                <a:ea typeface="Calibri"/>
                <a:cs typeface="Calibri"/>
              </a:rPr>
              <a:t>Mayor’s Young Leader Award: Matt Radcliffe </a:t>
            </a:r>
          </a:p>
          <a:p>
            <a:pPr marL="285750" indent="-285750">
              <a:spcAft>
                <a:spcPts val="1000"/>
              </a:spcAft>
              <a:buFont typeface="Arial" panose="020B0604020202020204" pitchFamily="34" charset="0"/>
              <a:buChar char="•"/>
            </a:pPr>
            <a:r>
              <a:rPr lang="en-US" sz="2400" dirty="0">
                <a:solidFill>
                  <a:schemeClr val="bg2">
                    <a:lumMod val="10000"/>
                  </a:schemeClr>
                </a:solidFill>
                <a:latin typeface="Calibri"/>
                <a:ea typeface="Calibri"/>
                <a:cs typeface="Calibri"/>
              </a:rPr>
              <a:t>Military Gold Best for Vets </a:t>
            </a:r>
          </a:p>
          <a:p>
            <a:pPr marL="285750" indent="-285750">
              <a:spcAft>
                <a:spcPts val="1000"/>
              </a:spcAft>
              <a:buFont typeface="Arial" panose="020B0604020202020204" pitchFamily="34" charset="0"/>
              <a:buChar char="•"/>
            </a:pPr>
            <a:r>
              <a:rPr lang="en-US" sz="2400" dirty="0">
                <a:solidFill>
                  <a:schemeClr val="bg2">
                    <a:lumMod val="10000"/>
                  </a:schemeClr>
                </a:solidFill>
                <a:latin typeface="Calibri"/>
                <a:ea typeface="Calibri"/>
                <a:cs typeface="Calibri"/>
              </a:rPr>
              <a:t>Alex Cone NCMPR Rising Star Award</a:t>
            </a:r>
          </a:p>
        </p:txBody>
      </p:sp>
      <p:sp>
        <p:nvSpPr>
          <p:cNvPr id="2" name="Title 3">
            <a:extLst>
              <a:ext uri="{FF2B5EF4-FFF2-40B4-BE49-F238E27FC236}">
                <a16:creationId xmlns:a16="http://schemas.microsoft.com/office/drawing/2014/main" id="{F6EEBE58-CB69-82D2-D40F-E4CBF9301355}"/>
              </a:ext>
            </a:extLst>
          </p:cNvPr>
          <p:cNvSpPr txBox="1">
            <a:spLocks noGrp="1"/>
          </p:cNvSpPr>
          <p:nvPr>
            <p:ph type="title" idx="4294967295"/>
          </p:nvPr>
        </p:nvSpPr>
        <p:spPr>
          <a:xfrm>
            <a:off x="617963" y="487789"/>
            <a:ext cx="10515600" cy="5492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DB4326"/>
                </a:solidFill>
                <a:effectLst/>
                <a:uLnTx/>
                <a:uFillTx/>
                <a:latin typeface="Sanchez" panose="02000000000000000000" pitchFamily="2" charset="77"/>
                <a:ea typeface="+mj-ea"/>
                <a:cs typeface="+mj-cs"/>
              </a:rPr>
              <a:t>Kudos</a:t>
            </a:r>
          </a:p>
        </p:txBody>
      </p:sp>
    </p:spTree>
    <p:extLst>
      <p:ext uri="{BB962C8B-B14F-4D97-AF65-F5344CB8AC3E}">
        <p14:creationId xmlns:p14="http://schemas.microsoft.com/office/powerpoint/2010/main" val="31415343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3E2D8-4AEE-E619-E786-4F33A937A510}"/>
              </a:ext>
            </a:extLst>
          </p:cNvPr>
          <p:cNvSpPr>
            <a:spLocks noGrp="1"/>
          </p:cNvSpPr>
          <p:nvPr>
            <p:ph type="title"/>
          </p:nvPr>
        </p:nvSpPr>
        <p:spPr>
          <a:xfrm>
            <a:off x="831850" y="2468022"/>
            <a:ext cx="10515600" cy="1719262"/>
          </a:xfrm>
        </p:spPr>
        <p:txBody>
          <a:bodyPr/>
          <a:lstStyle/>
          <a:p>
            <a:r>
              <a:rPr lang="en-US" dirty="0"/>
              <a:t>Questions?</a:t>
            </a:r>
          </a:p>
        </p:txBody>
      </p:sp>
    </p:spTree>
    <p:extLst>
      <p:ext uri="{BB962C8B-B14F-4D97-AF65-F5344CB8AC3E}">
        <p14:creationId xmlns:p14="http://schemas.microsoft.com/office/powerpoint/2010/main" val="3411968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3FD35E4-0C5A-075A-F3AF-8B6F64BC6DE8}"/>
              </a:ext>
              <a:ext uri="{C183D7F6-B498-43B3-948B-1728B52AA6E4}">
                <adec:decorative xmlns:adec="http://schemas.microsoft.com/office/drawing/2017/decorative" val="1"/>
              </a:ext>
            </a:extLst>
          </p:cNvPr>
          <p:cNvPicPr>
            <a:picLocks noChangeAspect="1"/>
          </p:cNvPicPr>
          <p:nvPr/>
        </p:nvPicPr>
        <p:blipFill>
          <a:blip r:embed="rId2"/>
          <a:srcRect/>
          <a:stretch/>
        </p:blipFill>
        <p:spPr>
          <a:xfrm rot="1585796">
            <a:off x="239055" y="681220"/>
            <a:ext cx="7075054" cy="6949089"/>
          </a:xfrm>
          <a:prstGeom prst="rect">
            <a:avLst/>
          </a:prstGeom>
        </p:spPr>
      </p:pic>
      <p:sp>
        <p:nvSpPr>
          <p:cNvPr id="4" name="TextBox 3">
            <a:extLst>
              <a:ext uri="{FF2B5EF4-FFF2-40B4-BE49-F238E27FC236}">
                <a16:creationId xmlns:a16="http://schemas.microsoft.com/office/drawing/2014/main" id="{512B66CD-470A-A11B-9C5D-C53CA7C03F47}"/>
              </a:ext>
            </a:extLst>
          </p:cNvPr>
          <p:cNvSpPr txBox="1"/>
          <p:nvPr/>
        </p:nvSpPr>
        <p:spPr>
          <a:xfrm>
            <a:off x="5955002" y="1078055"/>
            <a:ext cx="6036771" cy="4435189"/>
          </a:xfrm>
          <a:prstGeom prst="rect">
            <a:avLst/>
          </a:prstGeom>
          <a:noFill/>
        </p:spPr>
        <p:txBody>
          <a:bodyPr wrap="square" lIns="91440" tIns="45720" rIns="91440" bIns="45720" rtlCol="0" anchor="t">
            <a:spAutoFit/>
          </a:bodyPr>
          <a:lstStyle/>
          <a:p>
            <a:pPr algn="ctr">
              <a:lnSpc>
                <a:spcPct val="150000"/>
              </a:lnSpc>
            </a:pPr>
            <a:r>
              <a:rPr lang="en-US" sz="2800" b="1" dirty="0">
                <a:solidFill>
                  <a:schemeClr val="accent4"/>
                </a:solidFill>
                <a:latin typeface="Source Sans 3"/>
                <a:ea typeface="Roboto"/>
                <a:cs typeface="Roboto"/>
              </a:rPr>
              <a:t>Degrees &amp; Certificates</a:t>
            </a:r>
          </a:p>
          <a:p>
            <a:pPr algn="ctr">
              <a:lnSpc>
                <a:spcPct val="150000"/>
              </a:lnSpc>
            </a:pPr>
            <a:r>
              <a:rPr lang="en-US" sz="2400" dirty="0">
                <a:solidFill>
                  <a:schemeClr val="accent4"/>
                </a:solidFill>
                <a:latin typeface="Source Sans 3"/>
                <a:ea typeface="Roboto"/>
                <a:cs typeface="Roboto"/>
              </a:rPr>
              <a:t>3,970 | 17/18</a:t>
            </a:r>
          </a:p>
          <a:p>
            <a:pPr algn="ctr">
              <a:lnSpc>
                <a:spcPct val="150000"/>
              </a:lnSpc>
            </a:pPr>
            <a:r>
              <a:rPr lang="en-US" sz="2400" dirty="0">
                <a:solidFill>
                  <a:schemeClr val="accent4"/>
                </a:solidFill>
                <a:latin typeface="Source Sans 3"/>
                <a:ea typeface="Roboto"/>
                <a:cs typeface="Roboto"/>
              </a:rPr>
              <a:t>4,060 | 18/19</a:t>
            </a:r>
          </a:p>
          <a:p>
            <a:pPr algn="ctr">
              <a:lnSpc>
                <a:spcPct val="150000"/>
              </a:lnSpc>
            </a:pPr>
            <a:r>
              <a:rPr lang="en-US" sz="2400" dirty="0">
                <a:solidFill>
                  <a:schemeClr val="accent4"/>
                </a:solidFill>
                <a:latin typeface="Source Sans 3"/>
                <a:ea typeface="Roboto"/>
                <a:cs typeface="Roboto"/>
              </a:rPr>
              <a:t>3,879 | 19/20</a:t>
            </a:r>
          </a:p>
          <a:p>
            <a:pPr algn="ctr">
              <a:lnSpc>
                <a:spcPct val="150000"/>
              </a:lnSpc>
            </a:pPr>
            <a:r>
              <a:rPr lang="en-US" sz="2400" dirty="0">
                <a:solidFill>
                  <a:schemeClr val="accent4"/>
                </a:solidFill>
                <a:latin typeface="Source Sans 3"/>
              </a:rPr>
              <a:t>3,562</a:t>
            </a:r>
            <a:r>
              <a:rPr lang="en-US" sz="2400" dirty="0">
                <a:solidFill>
                  <a:schemeClr val="accent4"/>
                </a:solidFill>
                <a:latin typeface="Source Sans 3"/>
                <a:ea typeface="Roboto"/>
                <a:cs typeface="Roboto"/>
              </a:rPr>
              <a:t> | 20/21</a:t>
            </a:r>
          </a:p>
          <a:p>
            <a:pPr lvl="0" algn="ctr">
              <a:lnSpc>
                <a:spcPct val="150000"/>
              </a:lnSpc>
            </a:pPr>
            <a:r>
              <a:rPr lang="en-US" sz="2400" dirty="0">
                <a:solidFill>
                  <a:schemeClr val="accent4"/>
                </a:solidFill>
                <a:latin typeface="Source Sans 3"/>
              </a:rPr>
              <a:t>3,051 | 21/22</a:t>
            </a:r>
          </a:p>
          <a:p>
            <a:pPr algn="ctr">
              <a:lnSpc>
                <a:spcPct val="150000"/>
              </a:lnSpc>
            </a:pPr>
            <a:r>
              <a:rPr lang="en-US" sz="2400" dirty="0">
                <a:solidFill>
                  <a:schemeClr val="accent4"/>
                </a:solidFill>
                <a:latin typeface="Source Sans 3"/>
              </a:rPr>
              <a:t>3,242 | 22/23*</a:t>
            </a:r>
          </a:p>
          <a:p>
            <a:pPr lvl="0" algn="ctr">
              <a:lnSpc>
                <a:spcPct val="150000"/>
              </a:lnSpc>
            </a:pPr>
            <a:r>
              <a:rPr lang="en-US" i="1" dirty="0">
                <a:solidFill>
                  <a:schemeClr val="accent4"/>
                </a:solidFill>
                <a:latin typeface="Source Sans 3"/>
              </a:rPr>
              <a:t>*Includes 56 BSN/BAS degrees</a:t>
            </a:r>
          </a:p>
        </p:txBody>
      </p:sp>
      <p:pic>
        <p:nvPicPr>
          <p:cNvPr id="6" name="Picture 5" descr="Female African American student hugging her mom at graduation.">
            <a:extLst>
              <a:ext uri="{FF2B5EF4-FFF2-40B4-BE49-F238E27FC236}">
                <a16:creationId xmlns:a16="http://schemas.microsoft.com/office/drawing/2014/main" id="{242458BC-14B9-F815-26C6-B9D3C6D4B7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57113"/>
            <a:ext cx="6036771" cy="4925184"/>
          </a:xfrm>
          <a:prstGeom prst="rect">
            <a:avLst/>
          </a:prstGeom>
        </p:spPr>
      </p:pic>
      <p:sp>
        <p:nvSpPr>
          <p:cNvPr id="12" name="Rectangle 11">
            <a:extLst>
              <a:ext uri="{FF2B5EF4-FFF2-40B4-BE49-F238E27FC236}">
                <a16:creationId xmlns:a16="http://schemas.microsoft.com/office/drawing/2014/main" id="{472C84D6-5567-0248-394D-467CDD9983AB}"/>
              </a:ext>
              <a:ext uri="{C183D7F6-B498-43B3-948B-1728B52AA6E4}">
                <adec:decorative xmlns:adec="http://schemas.microsoft.com/office/drawing/2017/decorative" val="1"/>
              </a:ext>
            </a:extLst>
          </p:cNvPr>
          <p:cNvSpPr/>
          <p:nvPr/>
        </p:nvSpPr>
        <p:spPr>
          <a:xfrm>
            <a:off x="0" y="6274965"/>
            <a:ext cx="12192000" cy="583035"/>
          </a:xfrm>
          <a:prstGeom prst="rect">
            <a:avLst/>
          </a:prstGeom>
          <a:solidFill>
            <a:srgbClr val="7CB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1D5D6D6-9093-4D95-F38A-C6E731D8E6D3}"/>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48000" y="6349712"/>
            <a:ext cx="6096000" cy="433541"/>
          </a:xfrm>
          <a:prstGeom prst="rect">
            <a:avLst/>
          </a:prstGeom>
        </p:spPr>
      </p:pic>
      <p:sp>
        <p:nvSpPr>
          <p:cNvPr id="2" name="Title 1">
            <a:extLst>
              <a:ext uri="{FF2B5EF4-FFF2-40B4-BE49-F238E27FC236}">
                <a16:creationId xmlns:a16="http://schemas.microsoft.com/office/drawing/2014/main" id="{BA69199E-7144-3C55-AB1C-D31EBA8AC3B3}"/>
              </a:ext>
            </a:extLst>
          </p:cNvPr>
          <p:cNvSpPr txBox="1">
            <a:spLocks noGrp="1"/>
          </p:cNvSpPr>
          <p:nvPr>
            <p:ph type="title" idx="4294967295"/>
          </p:nvPr>
        </p:nvSpPr>
        <p:spPr>
          <a:xfrm>
            <a:off x="332362"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600" b="0" i="0" kern="1200">
                <a:solidFill>
                  <a:srgbClr val="DB4326"/>
                </a:solidFill>
                <a:latin typeface="Sanchez" panose="02000000000000000000"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DB4326"/>
                </a:solidFill>
                <a:effectLst/>
                <a:uLnTx/>
                <a:uFillTx/>
                <a:latin typeface="Sanchez" panose="02000000000000000000" pitchFamily="2" charset="77"/>
                <a:ea typeface="+mj-ea"/>
                <a:cs typeface="+mj-cs"/>
              </a:rPr>
              <a:t>Graduation</a:t>
            </a:r>
          </a:p>
        </p:txBody>
      </p:sp>
    </p:spTree>
    <p:extLst>
      <p:ext uri="{BB962C8B-B14F-4D97-AF65-F5344CB8AC3E}">
        <p14:creationId xmlns:p14="http://schemas.microsoft.com/office/powerpoint/2010/main" val="2233142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0" fill="hold">
                                          <p:stCondLst>
                                            <p:cond delay="0"/>
                                          </p:stCondLst>
                                        </p:cTn>
                                        <p:tgtEl>
                                          <p:spTgt spid="11"/>
                                        </p:tgtEl>
                                        <p:attrNameLst>
                                          <p:attrName>r</p:attrName>
                                        </p:attrNameLst>
                                      </p:cBhvr>
                                    </p:animRot>
                                    <p:animRot by="-240000">
                                      <p:cBhvr>
                                        <p:cTn id="7" dur="4000" fill="hold">
                                          <p:stCondLst>
                                            <p:cond delay="4000"/>
                                          </p:stCondLst>
                                        </p:cTn>
                                        <p:tgtEl>
                                          <p:spTgt spid="11"/>
                                        </p:tgtEl>
                                        <p:attrNameLst>
                                          <p:attrName>r</p:attrName>
                                        </p:attrNameLst>
                                      </p:cBhvr>
                                    </p:animRot>
                                    <p:animRot by="240000">
                                      <p:cBhvr>
                                        <p:cTn id="8" dur="4000" fill="hold">
                                          <p:stCondLst>
                                            <p:cond delay="8000"/>
                                          </p:stCondLst>
                                        </p:cTn>
                                        <p:tgtEl>
                                          <p:spTgt spid="11"/>
                                        </p:tgtEl>
                                        <p:attrNameLst>
                                          <p:attrName>r</p:attrName>
                                        </p:attrNameLst>
                                      </p:cBhvr>
                                    </p:animRot>
                                    <p:animRot by="-240000">
                                      <p:cBhvr>
                                        <p:cTn id="9" dur="4000" fill="hold">
                                          <p:stCondLst>
                                            <p:cond delay="12000"/>
                                          </p:stCondLst>
                                        </p:cTn>
                                        <p:tgtEl>
                                          <p:spTgt spid="11"/>
                                        </p:tgtEl>
                                        <p:attrNameLst>
                                          <p:attrName>r</p:attrName>
                                        </p:attrNameLst>
                                      </p:cBhvr>
                                    </p:animRot>
                                    <p:animRot by="120000">
                                      <p:cBhvr>
                                        <p:cTn id="10" dur="4000" fill="hold">
                                          <p:stCondLst>
                                            <p:cond delay="160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descr="Achieving HSI Designation Table&#10;2017 | 18%&#10;2018 | 19%&#10;2019 | 20%&#10;2020 | 21%&#10;2021 | 23%&#10;2022 | 23.8%&#10;2023 | 24.1%">
            <a:extLst>
              <a:ext uri="{FF2B5EF4-FFF2-40B4-BE49-F238E27FC236}">
                <a16:creationId xmlns:a16="http://schemas.microsoft.com/office/drawing/2014/main" id="{A424066D-194A-7E67-072E-5D2C08D96469}"/>
              </a:ext>
            </a:extLst>
          </p:cNvPr>
          <p:cNvGraphicFramePr/>
          <p:nvPr>
            <p:extLst>
              <p:ext uri="{D42A27DB-BD31-4B8C-83A1-F6EECF244321}">
                <p14:modId xmlns:p14="http://schemas.microsoft.com/office/powerpoint/2010/main" val="3419545303"/>
              </p:ext>
            </p:extLst>
          </p:nvPr>
        </p:nvGraphicFramePr>
        <p:xfrm>
          <a:off x="1647952" y="951390"/>
          <a:ext cx="9233408" cy="5005394"/>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3">
            <a:extLst>
              <a:ext uri="{FF2B5EF4-FFF2-40B4-BE49-F238E27FC236}">
                <a16:creationId xmlns:a16="http://schemas.microsoft.com/office/drawing/2014/main" id="{059EBD3D-0B90-3C60-BAF9-4113F2487BB0}"/>
              </a:ext>
            </a:extLst>
          </p:cNvPr>
          <p:cNvSpPr txBox="1">
            <a:spLocks noGrp="1"/>
          </p:cNvSpPr>
          <p:nvPr>
            <p:ph type="title" idx="4294967295"/>
          </p:nvPr>
        </p:nvSpPr>
        <p:spPr>
          <a:xfrm>
            <a:off x="475292" y="325915"/>
            <a:ext cx="10515600" cy="5492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DB4326"/>
                </a:solidFill>
                <a:effectLst/>
                <a:uLnTx/>
                <a:uFillTx/>
                <a:latin typeface="Sanchez" panose="02000000000000000000" pitchFamily="2" charset="77"/>
                <a:ea typeface="+mj-ea"/>
                <a:cs typeface="+mj-cs"/>
              </a:rPr>
              <a:t>Achieving HSI Designation</a:t>
            </a:r>
          </a:p>
        </p:txBody>
      </p:sp>
    </p:spTree>
    <p:extLst>
      <p:ext uri="{BB962C8B-B14F-4D97-AF65-F5344CB8AC3E}">
        <p14:creationId xmlns:p14="http://schemas.microsoft.com/office/powerpoint/2010/main" val="604856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500"/>
                                        <p:tgtEl>
                                          <p:spTgt spid="3">
                                            <p:graphicEl>
                                              <a:chart seriesIdx="-3" categoryIdx="-3" bldStep="gridLegend"/>
                                            </p:graphicEl>
                                          </p:spTgt>
                                        </p:tgtEl>
                                      </p:cBhvr>
                                    </p:animEffect>
                                  </p:childTnLst>
                                </p:cTn>
                              </p:par>
                              <p:par>
                                <p:cTn id="8" presetID="22" presetClass="entr" presetSubtype="4" fill="hold" grpId="0" nodeType="withEffect">
                                  <p:stCondLst>
                                    <p:cond delay="1000"/>
                                  </p:stCondLst>
                                  <p:childTnLst>
                                    <p:set>
                                      <p:cBhvr>
                                        <p:cTn id="9" dur="1" fill="hold">
                                          <p:stCondLst>
                                            <p:cond delay="0"/>
                                          </p:stCondLst>
                                        </p:cTn>
                                        <p:tgtEl>
                                          <p:spTgt spid="3">
                                            <p:graphicEl>
                                              <a:chart seriesIdx="0" categoryIdx="-4" bldStep="series"/>
                                            </p:graphicEl>
                                          </p:spTgt>
                                        </p:tgtEl>
                                        <p:attrNameLst>
                                          <p:attrName>style.visibility</p:attrName>
                                        </p:attrNameLst>
                                      </p:cBhvr>
                                      <p:to>
                                        <p:strVal val="visible"/>
                                      </p:to>
                                    </p:set>
                                    <p:animEffect transition="in" filter="wipe(down)">
                                      <p:cBhvr>
                                        <p:cTn id="10" dur="1500"/>
                                        <p:tgtEl>
                                          <p:spTgt spid="3">
                                            <p:graphicEl>
                                              <a:chart seriesIdx="0"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Chart bld="series"/>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7" descr="Pie Chart: How PPSC students rated their overall educational experience = 95%">
            <a:extLst>
              <a:ext uri="{FF2B5EF4-FFF2-40B4-BE49-F238E27FC236}">
                <a16:creationId xmlns:a16="http://schemas.microsoft.com/office/drawing/2014/main" id="{8F63BC60-D148-764E-F8CF-A91CF151E192}"/>
              </a:ext>
            </a:extLst>
          </p:cNvPr>
          <p:cNvGraphicFramePr>
            <a:graphicFrameLocks/>
          </p:cNvGraphicFramePr>
          <p:nvPr>
            <p:extLst>
              <p:ext uri="{D42A27DB-BD31-4B8C-83A1-F6EECF244321}">
                <p14:modId xmlns:p14="http://schemas.microsoft.com/office/powerpoint/2010/main" val="1181032116"/>
              </p:ext>
            </p:extLst>
          </p:nvPr>
        </p:nvGraphicFramePr>
        <p:xfrm>
          <a:off x="6431327" y="1403205"/>
          <a:ext cx="5251236" cy="4648898"/>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17">
            <a:extLst>
              <a:ext uri="{FF2B5EF4-FFF2-40B4-BE49-F238E27FC236}">
                <a16:creationId xmlns:a16="http://schemas.microsoft.com/office/drawing/2014/main" id="{7CBE85CD-7222-05AC-1B75-8294E5F23807}"/>
              </a:ext>
            </a:extLst>
          </p:cNvPr>
          <p:cNvSpPr>
            <a:spLocks noChangeArrowheads="1"/>
          </p:cNvSpPr>
          <p:nvPr/>
        </p:nvSpPr>
        <p:spPr bwMode="auto">
          <a:xfrm>
            <a:off x="8459577" y="4252651"/>
            <a:ext cx="119473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3200" b="1" i="0" u="none" strike="noStrike" cap="none" normalizeH="0" baseline="0" dirty="0">
                <a:ln>
                  <a:noFill/>
                </a:ln>
                <a:solidFill>
                  <a:schemeClr val="bg1"/>
                </a:solidFill>
                <a:effectLst/>
                <a:latin typeface="Calibri" panose="020F0502020204030204" pitchFamily="34" charset="0"/>
                <a:ea typeface="Open Sans" panose="020B0606030504020204" pitchFamily="34" charset="0"/>
                <a:cs typeface="Calibri" panose="020F0502020204030204" pitchFamily="34" charset="0"/>
              </a:rPr>
              <a:t>95%</a:t>
            </a:r>
            <a:endParaRPr kumimoji="0" lang="ru-RU" altLang="ru-RU" sz="2000" b="0" i="0" u="none" strike="noStrike" cap="none" normalizeH="0" baseline="0" dirty="0">
              <a:ln>
                <a:noFill/>
              </a:ln>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graphicFrame>
        <p:nvGraphicFramePr>
          <p:cNvPr id="3" name="Content Placeholder 7" descr="Pie Chart: Student experience at PPSC prepared them for success in their future endeavors = 98%">
            <a:extLst>
              <a:ext uri="{FF2B5EF4-FFF2-40B4-BE49-F238E27FC236}">
                <a16:creationId xmlns:a16="http://schemas.microsoft.com/office/drawing/2014/main" id="{A561C4A6-32A1-8B71-9BF2-5D9E7026FD57}"/>
              </a:ext>
            </a:extLst>
          </p:cNvPr>
          <p:cNvGraphicFramePr>
            <a:graphicFrameLocks/>
          </p:cNvGraphicFramePr>
          <p:nvPr>
            <p:extLst>
              <p:ext uri="{D42A27DB-BD31-4B8C-83A1-F6EECF244321}">
                <p14:modId xmlns:p14="http://schemas.microsoft.com/office/powerpoint/2010/main" val="831808423"/>
              </p:ext>
            </p:extLst>
          </p:nvPr>
        </p:nvGraphicFramePr>
        <p:xfrm>
          <a:off x="509437" y="1398494"/>
          <a:ext cx="5634990" cy="4653609"/>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17">
            <a:extLst>
              <a:ext uri="{FF2B5EF4-FFF2-40B4-BE49-F238E27FC236}">
                <a16:creationId xmlns:a16="http://schemas.microsoft.com/office/drawing/2014/main" id="{85BE25BD-B0CF-49BB-E5DC-FFE1EB85606B}"/>
              </a:ext>
            </a:extLst>
          </p:cNvPr>
          <p:cNvSpPr>
            <a:spLocks noChangeArrowheads="1"/>
          </p:cNvSpPr>
          <p:nvPr/>
        </p:nvSpPr>
        <p:spPr bwMode="auto">
          <a:xfrm>
            <a:off x="2729564" y="4252652"/>
            <a:ext cx="119473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3200" b="1" i="0" u="none" strike="noStrike" cap="none" normalizeH="0" baseline="0" dirty="0">
                <a:ln>
                  <a:noFill/>
                </a:ln>
                <a:solidFill>
                  <a:schemeClr val="bg1"/>
                </a:solidFill>
                <a:effectLst/>
                <a:latin typeface="Calibri" panose="020F0502020204030204" pitchFamily="34" charset="0"/>
                <a:ea typeface="Open Sans" panose="020B0606030504020204" pitchFamily="34" charset="0"/>
                <a:cs typeface="Calibri" panose="020F0502020204030204" pitchFamily="34" charset="0"/>
              </a:rPr>
              <a:t>98%</a:t>
            </a:r>
            <a:endParaRPr kumimoji="0" lang="ru-RU" altLang="ru-RU" sz="2000" b="0" i="0" u="none" strike="noStrike" cap="none" normalizeH="0" baseline="0" dirty="0">
              <a:ln>
                <a:noFill/>
              </a:ln>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sp>
        <p:nvSpPr>
          <p:cNvPr id="4" name="Title 3">
            <a:extLst>
              <a:ext uri="{FF2B5EF4-FFF2-40B4-BE49-F238E27FC236}">
                <a16:creationId xmlns:a16="http://schemas.microsoft.com/office/drawing/2014/main" id="{BD7A706F-50B0-6CDA-81C4-2117FD030ED2}"/>
              </a:ext>
            </a:extLst>
          </p:cNvPr>
          <p:cNvSpPr>
            <a:spLocks noGrp="1"/>
          </p:cNvSpPr>
          <p:nvPr>
            <p:ph type="title"/>
          </p:nvPr>
        </p:nvSpPr>
        <p:spPr>
          <a:xfrm>
            <a:off x="411480" y="268109"/>
            <a:ext cx="10942320" cy="1217791"/>
          </a:xfrm>
        </p:spPr>
        <p:txBody>
          <a:bodyPr/>
          <a:lstStyle/>
          <a:p>
            <a:r>
              <a:rPr lang="en-US" dirty="0"/>
              <a:t>AY 22/23 Graduation Survey Takeaways</a:t>
            </a:r>
          </a:p>
        </p:txBody>
      </p:sp>
    </p:spTree>
    <p:extLst>
      <p:ext uri="{BB962C8B-B14F-4D97-AF65-F5344CB8AC3E}">
        <p14:creationId xmlns:p14="http://schemas.microsoft.com/office/powerpoint/2010/main" val="265255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8" grpId="0"/>
      <p:bldGraphic spid="3" grpId="0">
        <p:bldAsOne/>
      </p:bldGraphic>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85CB81-353C-38C6-A89E-78D2CA7FB75D}"/>
              </a:ext>
            </a:extLst>
          </p:cNvPr>
          <p:cNvSpPr>
            <a:spLocks noGrp="1"/>
          </p:cNvSpPr>
          <p:nvPr>
            <p:ph sz="half" idx="1"/>
          </p:nvPr>
        </p:nvSpPr>
        <p:spPr>
          <a:xfrm>
            <a:off x="5663773" y="1604321"/>
            <a:ext cx="5814624" cy="4051935"/>
          </a:xfrm>
        </p:spPr>
        <p:txBody>
          <a:bodyPr>
            <a:normAutofit/>
          </a:bodyPr>
          <a:lstStyle/>
          <a:p>
            <a:pPr marL="0" indent="0">
              <a:lnSpc>
                <a:spcPct val="120000"/>
              </a:lnSpc>
              <a:buNone/>
            </a:pPr>
            <a:r>
              <a:rPr lang="en-US" sz="2400" b="1" dirty="0">
                <a:solidFill>
                  <a:schemeClr val="accent6"/>
                </a:solidFill>
                <a:latin typeface="Source Sans 3" panose="020B0303030403020204" pitchFamily="34" charset="0"/>
                <a:ea typeface="Open Sans" panose="020B0606030504020204" pitchFamily="34" charset="0"/>
                <a:cs typeface="Open Sans" panose="020B0606030504020204" pitchFamily="34" charset="0"/>
              </a:rPr>
              <a:t>Adult Learners Takeaways</a:t>
            </a:r>
            <a:endParaRPr lang="en-US" sz="2400" b="1" dirty="0">
              <a:solidFill>
                <a:schemeClr val="accent6"/>
              </a:solidFill>
            </a:endParaRPr>
          </a:p>
          <a:p>
            <a:pPr>
              <a:lnSpc>
                <a:spcPct val="100000"/>
              </a:lnSpc>
            </a:pPr>
            <a:r>
              <a:rPr lang="en-US" dirty="0"/>
              <a:t>The adult learners that responded to the AY2223 graduation survey indicated they would like to see more evening and weekend course offerings.</a:t>
            </a:r>
          </a:p>
          <a:p>
            <a:pPr>
              <a:lnSpc>
                <a:spcPct val="100000"/>
              </a:lnSpc>
            </a:pPr>
            <a:r>
              <a:rPr lang="en-US" dirty="0"/>
              <a:t>When asked to provide additional feedback about their experience at PPSC, a notable trend in adult learner responses was the outstanding support and guidance received from their instructors.</a:t>
            </a:r>
          </a:p>
        </p:txBody>
      </p:sp>
      <p:graphicFrame>
        <p:nvGraphicFramePr>
          <p:cNvPr id="9" name="Content Placeholder 7" descr="Pie Chart: Adult Learners continuing education at PPSC or a 4 year university = 51%">
            <a:extLst>
              <a:ext uri="{FF2B5EF4-FFF2-40B4-BE49-F238E27FC236}">
                <a16:creationId xmlns:a16="http://schemas.microsoft.com/office/drawing/2014/main" id="{434587BE-386F-559A-AF55-B5F71BF71DEE}"/>
              </a:ext>
            </a:extLst>
          </p:cNvPr>
          <p:cNvGraphicFramePr>
            <a:graphicFrameLocks/>
          </p:cNvGraphicFramePr>
          <p:nvPr>
            <p:extLst>
              <p:ext uri="{D42A27DB-BD31-4B8C-83A1-F6EECF244321}">
                <p14:modId xmlns:p14="http://schemas.microsoft.com/office/powerpoint/2010/main" val="1858460282"/>
              </p:ext>
            </p:extLst>
          </p:nvPr>
        </p:nvGraphicFramePr>
        <p:xfrm>
          <a:off x="411480" y="1485900"/>
          <a:ext cx="4744582" cy="4686972"/>
        </p:xfrm>
        <a:graphic>
          <a:graphicData uri="http://schemas.openxmlformats.org/drawingml/2006/chart">
            <c:chart xmlns:c="http://schemas.openxmlformats.org/drawingml/2006/chart" xmlns:r="http://schemas.openxmlformats.org/officeDocument/2006/relationships" r:id="rId2"/>
          </a:graphicData>
        </a:graphic>
      </p:graphicFrame>
      <p:sp>
        <p:nvSpPr>
          <p:cNvPr id="10" name="Rectangle 17">
            <a:extLst>
              <a:ext uri="{FF2B5EF4-FFF2-40B4-BE49-F238E27FC236}">
                <a16:creationId xmlns:a16="http://schemas.microsoft.com/office/drawing/2014/main" id="{B7852C5B-F80C-AE46-166D-4B97329959B3}"/>
              </a:ext>
            </a:extLst>
          </p:cNvPr>
          <p:cNvSpPr>
            <a:spLocks noChangeArrowheads="1"/>
          </p:cNvSpPr>
          <p:nvPr/>
        </p:nvSpPr>
        <p:spPr bwMode="auto">
          <a:xfrm>
            <a:off x="1460956" y="3829386"/>
            <a:ext cx="119473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3200" b="1" i="0" u="none" strike="noStrike" cap="none" normalizeH="0" baseline="0" dirty="0">
                <a:ln>
                  <a:noFill/>
                </a:ln>
                <a:solidFill>
                  <a:schemeClr val="bg1"/>
                </a:solidFill>
                <a:effectLst/>
                <a:latin typeface="Calibri" panose="020F0502020204030204" pitchFamily="34" charset="0"/>
                <a:ea typeface="Open Sans" panose="020B0606030504020204" pitchFamily="34" charset="0"/>
                <a:cs typeface="Calibri" panose="020F0502020204030204" pitchFamily="34" charset="0"/>
              </a:rPr>
              <a:t>51%</a:t>
            </a:r>
            <a:endParaRPr kumimoji="0" lang="ru-RU" altLang="ru-RU" sz="2000" b="0" i="0" u="none" strike="noStrike" cap="none" normalizeH="0" baseline="0" dirty="0">
              <a:ln>
                <a:noFill/>
              </a:ln>
              <a:solidFill>
                <a:schemeClr val="bg1"/>
              </a:solidFill>
              <a:effectLst/>
              <a:latin typeface="Calibri" panose="020F0502020204030204" pitchFamily="34" charset="0"/>
              <a:ea typeface="Open Sans" panose="020B0606030504020204" pitchFamily="34" charset="0"/>
              <a:cs typeface="Calibri" panose="020F0502020204030204" pitchFamily="34" charset="0"/>
            </a:endParaRPr>
          </a:p>
        </p:txBody>
      </p:sp>
      <p:sp>
        <p:nvSpPr>
          <p:cNvPr id="4" name="Title 3">
            <a:extLst>
              <a:ext uri="{FF2B5EF4-FFF2-40B4-BE49-F238E27FC236}">
                <a16:creationId xmlns:a16="http://schemas.microsoft.com/office/drawing/2014/main" id="{BD7A706F-50B0-6CDA-81C4-2117FD030ED2}"/>
              </a:ext>
            </a:extLst>
          </p:cNvPr>
          <p:cNvSpPr>
            <a:spLocks noGrp="1"/>
          </p:cNvSpPr>
          <p:nvPr>
            <p:ph type="title"/>
          </p:nvPr>
        </p:nvSpPr>
        <p:spPr>
          <a:xfrm>
            <a:off x="411480" y="268109"/>
            <a:ext cx="10942320" cy="1217791"/>
          </a:xfrm>
        </p:spPr>
        <p:txBody>
          <a:bodyPr/>
          <a:lstStyle/>
          <a:p>
            <a:r>
              <a:rPr lang="en-US" dirty="0"/>
              <a:t>Graduation Survey – Adult Learners</a:t>
            </a:r>
          </a:p>
        </p:txBody>
      </p:sp>
    </p:spTree>
    <p:extLst>
      <p:ext uri="{BB962C8B-B14F-4D97-AF65-F5344CB8AC3E}">
        <p14:creationId xmlns:p14="http://schemas.microsoft.com/office/powerpoint/2010/main" val="230416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descr="Student Enrollment (% of Total) by Distance Education Category Table&#10;&#10;Enrolled exclusively in online courses&#10;2018 | 16%&#10;2019 | 17%&#10;2020 | 26%&#10;2021 | 29%&#10;2022 | 29%&#10;2023 | 28%&#10;&#10;Enrolled in at least one but not all online courses&#10;2018 | 20%&#10;2019 | 20%&#10;2020 | 21%&#10;2021 | 23%&#10;2022 | 23%&#10;2023 | 23%&#10;&#10;Not enrolled in any online courses&#10;2018 | 64%&#10;2019 | 63%&#10;2020 | 53%&#10;2021 | 49%&#10;2022 | 49%&#10;2023 | 48%">
            <a:extLst>
              <a:ext uri="{FF2B5EF4-FFF2-40B4-BE49-F238E27FC236}">
                <a16:creationId xmlns:a16="http://schemas.microsoft.com/office/drawing/2014/main" id="{019C2B4B-4AE1-3BA7-1461-A523EBD929C0}"/>
              </a:ext>
            </a:extLst>
          </p:cNvPr>
          <p:cNvGraphicFramePr/>
          <p:nvPr>
            <p:extLst>
              <p:ext uri="{D42A27DB-BD31-4B8C-83A1-F6EECF244321}">
                <p14:modId xmlns:p14="http://schemas.microsoft.com/office/powerpoint/2010/main" val="1275800279"/>
              </p:ext>
            </p:extLst>
          </p:nvPr>
        </p:nvGraphicFramePr>
        <p:xfrm>
          <a:off x="4100830" y="1152959"/>
          <a:ext cx="809117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6" name="Content Placeholder 1">
            <a:extLst>
              <a:ext uri="{FF2B5EF4-FFF2-40B4-BE49-F238E27FC236}">
                <a16:creationId xmlns:a16="http://schemas.microsoft.com/office/drawing/2014/main" id="{F52947ED-A05F-3D68-68BF-7BCF79547AFF}"/>
              </a:ext>
            </a:extLst>
          </p:cNvPr>
          <p:cNvSpPr txBox="1">
            <a:spLocks/>
          </p:cNvSpPr>
          <p:nvPr/>
        </p:nvSpPr>
        <p:spPr>
          <a:xfrm>
            <a:off x="573787" y="1438835"/>
            <a:ext cx="3527043" cy="4570483"/>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dirty="0"/>
              <a:t>More than ½ of PPSC students are enrolled in 1 or more online courses</a:t>
            </a:r>
          </a:p>
          <a:p>
            <a:pPr marL="0" indent="0">
              <a:lnSpc>
                <a:spcPct val="160000"/>
              </a:lnSpc>
              <a:buNone/>
            </a:pPr>
            <a:r>
              <a:rPr lang="en-US" sz="2400" b="1" dirty="0">
                <a:solidFill>
                  <a:srgbClr val="0A3A5F"/>
                </a:solidFill>
              </a:rPr>
              <a:t>As of Fall 2023</a:t>
            </a:r>
          </a:p>
          <a:p>
            <a:pPr>
              <a:lnSpc>
                <a:spcPct val="120000"/>
              </a:lnSpc>
            </a:pPr>
            <a:r>
              <a:rPr lang="en-US" dirty="0"/>
              <a:t>28% of students were enrolled </a:t>
            </a:r>
            <a:r>
              <a:rPr lang="en-US" b="1" i="1" dirty="0">
                <a:solidFill>
                  <a:schemeClr val="accent5"/>
                </a:solidFill>
              </a:rPr>
              <a:t>exclusively</a:t>
            </a:r>
            <a:r>
              <a:rPr lang="en-US" dirty="0"/>
              <a:t> in online courses.</a:t>
            </a:r>
          </a:p>
          <a:p>
            <a:pPr>
              <a:lnSpc>
                <a:spcPct val="120000"/>
              </a:lnSpc>
            </a:pPr>
            <a:r>
              <a:rPr lang="en-US" dirty="0"/>
              <a:t>23% of students were enrolled</a:t>
            </a:r>
            <a:r>
              <a:rPr lang="en-US" b="1" i="1" dirty="0"/>
              <a:t> </a:t>
            </a:r>
            <a:br>
              <a:rPr lang="en-US" b="1" i="1" dirty="0"/>
            </a:br>
            <a:r>
              <a:rPr lang="en-US" b="1" i="1" dirty="0">
                <a:solidFill>
                  <a:schemeClr val="accent2"/>
                </a:solidFill>
              </a:rPr>
              <a:t>in at least one but not all</a:t>
            </a:r>
            <a:r>
              <a:rPr lang="en-US" dirty="0">
                <a:solidFill>
                  <a:schemeClr val="accent2"/>
                </a:solidFill>
              </a:rPr>
              <a:t> </a:t>
            </a:r>
            <a:br>
              <a:rPr lang="en-US" dirty="0">
                <a:solidFill>
                  <a:schemeClr val="accent2"/>
                </a:solidFill>
              </a:rPr>
            </a:br>
            <a:r>
              <a:rPr lang="en-US" dirty="0"/>
              <a:t>online courses.</a:t>
            </a:r>
          </a:p>
          <a:p>
            <a:pPr>
              <a:lnSpc>
                <a:spcPct val="120000"/>
              </a:lnSpc>
            </a:pPr>
            <a:r>
              <a:rPr lang="en-US" dirty="0"/>
              <a:t>48% of students were </a:t>
            </a:r>
            <a:r>
              <a:rPr lang="en-US" b="1" i="1" dirty="0">
                <a:solidFill>
                  <a:schemeClr val="accent3"/>
                </a:solidFill>
              </a:rPr>
              <a:t>not enrolled in any</a:t>
            </a:r>
            <a:r>
              <a:rPr lang="en-US" dirty="0"/>
              <a:t> online courses.</a:t>
            </a:r>
          </a:p>
          <a:p>
            <a:pPr>
              <a:lnSpc>
                <a:spcPct val="120000"/>
              </a:lnSpc>
            </a:pPr>
            <a:endParaRPr lang="en-US" dirty="0"/>
          </a:p>
        </p:txBody>
      </p:sp>
      <p:sp>
        <p:nvSpPr>
          <p:cNvPr id="4" name="Title 3">
            <a:extLst>
              <a:ext uri="{FF2B5EF4-FFF2-40B4-BE49-F238E27FC236}">
                <a16:creationId xmlns:a16="http://schemas.microsoft.com/office/drawing/2014/main" id="{0B6DBC9F-4BF6-5CEE-35CC-9735E821F546}"/>
              </a:ext>
            </a:extLst>
          </p:cNvPr>
          <p:cNvSpPr txBox="1">
            <a:spLocks noGrp="1"/>
          </p:cNvSpPr>
          <p:nvPr>
            <p:ph type="title" idx="4294967295"/>
          </p:nvPr>
        </p:nvSpPr>
        <p:spPr>
          <a:xfrm>
            <a:off x="475292" y="536449"/>
            <a:ext cx="10515600" cy="5492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DB4326"/>
                </a:solidFill>
                <a:effectLst/>
                <a:uLnTx/>
                <a:uFillTx/>
                <a:latin typeface="Sanchez"/>
                <a:ea typeface="+mj-ea"/>
                <a:cs typeface="+mj-cs"/>
              </a:rPr>
              <a:t>Trend in Distance Education</a:t>
            </a:r>
            <a:endParaRPr kumimoji="0" lang="en-US" sz="3600" b="0" i="0" u="none" strike="noStrike" kern="1200" cap="none" spc="0" normalizeH="0" baseline="0" noProof="0" dirty="0">
              <a:ln>
                <a:noFill/>
              </a:ln>
              <a:solidFill>
                <a:srgbClr val="DB4326"/>
              </a:solidFill>
              <a:effectLst/>
              <a:uLnTx/>
              <a:uFillTx/>
              <a:latin typeface="Sanchez" panose="02000000000000000000" pitchFamily="2" charset="77"/>
              <a:ea typeface="+mj-ea"/>
              <a:cs typeface="+mj-cs"/>
            </a:endParaRPr>
          </a:p>
        </p:txBody>
      </p:sp>
    </p:spTree>
    <p:extLst>
      <p:ext uri="{BB962C8B-B14F-4D97-AF65-F5344CB8AC3E}">
        <p14:creationId xmlns:p14="http://schemas.microsoft.com/office/powerpoint/2010/main" val="295440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graphicEl>
                                              <a:chart seriesIdx="-3" categoryIdx="-3" bldStep="gridLegend"/>
                                            </p:graphicEl>
                                          </p:spTgt>
                                        </p:tgtEl>
                                        <p:attrNameLst>
                                          <p:attrName>style.visibility</p:attrName>
                                        </p:attrNameLst>
                                      </p:cBhvr>
                                      <p:to>
                                        <p:strVal val="visible"/>
                                      </p:to>
                                    </p:set>
                                    <p:animEffect transition="in" filter="wipe(left)">
                                      <p:cBhvr>
                                        <p:cTn id="7" dur="1000"/>
                                        <p:tgtEl>
                                          <p:spTgt spid="2">
                                            <p:graphicEl>
                                              <a:chart seriesIdx="-3" categoryIdx="-3" bldStep="gridLegend"/>
                                            </p:graphicEl>
                                          </p:spTgt>
                                        </p:tgtEl>
                                      </p:cBhvr>
                                    </p:animEffect>
                                  </p:childTnLst>
                                </p:cTn>
                              </p:par>
                              <p:par>
                                <p:cTn id="8" presetID="22" presetClass="entr" presetSubtype="8" fill="hold" grpId="0" nodeType="withEffect">
                                  <p:stCondLst>
                                    <p:cond delay="1000"/>
                                  </p:stCondLst>
                                  <p:childTnLst>
                                    <p:set>
                                      <p:cBhvr>
                                        <p:cTn id="9" dur="1" fill="hold">
                                          <p:stCondLst>
                                            <p:cond delay="0"/>
                                          </p:stCondLst>
                                        </p:cTn>
                                        <p:tgtEl>
                                          <p:spTgt spid="2">
                                            <p:graphicEl>
                                              <a:chart seriesIdx="0" categoryIdx="-4" bldStep="series"/>
                                            </p:graphicEl>
                                          </p:spTgt>
                                        </p:tgtEl>
                                        <p:attrNameLst>
                                          <p:attrName>style.visibility</p:attrName>
                                        </p:attrNameLst>
                                      </p:cBhvr>
                                      <p:to>
                                        <p:strVal val="visible"/>
                                      </p:to>
                                    </p:set>
                                    <p:animEffect transition="in" filter="wipe(left)">
                                      <p:cBhvr>
                                        <p:cTn id="10" dur="1000"/>
                                        <p:tgtEl>
                                          <p:spTgt spid="2">
                                            <p:graphicEl>
                                              <a:chart seriesIdx="0" categoryIdx="-4" bldStep="series"/>
                                            </p:graphicEl>
                                          </p:spTgt>
                                        </p:tgtEl>
                                      </p:cBhvr>
                                    </p:animEffect>
                                  </p:childTnLst>
                                </p:cTn>
                              </p:par>
                              <p:par>
                                <p:cTn id="11" presetID="22" presetClass="entr" presetSubtype="8" fill="hold" grpId="0" nodeType="withEffect">
                                  <p:stCondLst>
                                    <p:cond delay="2000"/>
                                  </p:stCondLst>
                                  <p:childTnLst>
                                    <p:set>
                                      <p:cBhvr>
                                        <p:cTn id="12" dur="1" fill="hold">
                                          <p:stCondLst>
                                            <p:cond delay="0"/>
                                          </p:stCondLst>
                                        </p:cTn>
                                        <p:tgtEl>
                                          <p:spTgt spid="2">
                                            <p:graphicEl>
                                              <a:chart seriesIdx="1" categoryIdx="-4" bldStep="series"/>
                                            </p:graphicEl>
                                          </p:spTgt>
                                        </p:tgtEl>
                                        <p:attrNameLst>
                                          <p:attrName>style.visibility</p:attrName>
                                        </p:attrNameLst>
                                      </p:cBhvr>
                                      <p:to>
                                        <p:strVal val="visible"/>
                                      </p:to>
                                    </p:set>
                                    <p:animEffect transition="in" filter="wipe(left)">
                                      <p:cBhvr>
                                        <p:cTn id="13" dur="1000"/>
                                        <p:tgtEl>
                                          <p:spTgt spid="2">
                                            <p:graphicEl>
                                              <a:chart seriesIdx="1" categoryIdx="-4" bldStep="series"/>
                                            </p:graphicEl>
                                          </p:spTgt>
                                        </p:tgtEl>
                                      </p:cBhvr>
                                    </p:animEffect>
                                  </p:childTnLst>
                                </p:cTn>
                              </p:par>
                              <p:par>
                                <p:cTn id="14" presetID="22" presetClass="entr" presetSubtype="8" fill="hold" grpId="0" nodeType="withEffect">
                                  <p:stCondLst>
                                    <p:cond delay="3000"/>
                                  </p:stCondLst>
                                  <p:childTnLst>
                                    <p:set>
                                      <p:cBhvr>
                                        <p:cTn id="15" dur="1" fill="hold">
                                          <p:stCondLst>
                                            <p:cond delay="0"/>
                                          </p:stCondLst>
                                        </p:cTn>
                                        <p:tgtEl>
                                          <p:spTgt spid="2">
                                            <p:graphicEl>
                                              <a:chart seriesIdx="2" categoryIdx="-4" bldStep="series"/>
                                            </p:graphicEl>
                                          </p:spTgt>
                                        </p:tgtEl>
                                        <p:attrNameLst>
                                          <p:attrName>style.visibility</p:attrName>
                                        </p:attrNameLst>
                                      </p:cBhvr>
                                      <p:to>
                                        <p:strVal val="visible"/>
                                      </p:to>
                                    </p:set>
                                    <p:animEffect transition="in" filter="wipe(left)">
                                      <p:cBhvr>
                                        <p:cTn id="16" dur="1000"/>
                                        <p:tgtEl>
                                          <p:spTgt spid="2">
                                            <p:graphicEl>
                                              <a:chart seriesIdx="2"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Chart bld="series"/>
        </p:bldSub>
      </p:bldGraphic>
    </p:bldLst>
  </p:timing>
</p:sld>
</file>

<file path=ppt/theme/theme1.xml><?xml version="1.0" encoding="utf-8"?>
<a:theme xmlns:a="http://schemas.openxmlformats.org/drawingml/2006/main" name="Office Theme">
  <a:themeElements>
    <a:clrScheme name="Pikes Peak State College Colors">
      <a:dk1>
        <a:srgbClr val="0A3A5F"/>
      </a:dk1>
      <a:lt1>
        <a:srgbClr val="FFFFFF"/>
      </a:lt1>
      <a:dk2>
        <a:srgbClr val="44546A"/>
      </a:dk2>
      <a:lt2>
        <a:srgbClr val="E7E6E6"/>
      </a:lt2>
      <a:accent1>
        <a:srgbClr val="F7B518"/>
      </a:accent1>
      <a:accent2>
        <a:srgbClr val="036F7F"/>
      </a:accent2>
      <a:accent3>
        <a:srgbClr val="D31968"/>
      </a:accent3>
      <a:accent4>
        <a:srgbClr val="507F3A"/>
      </a:accent4>
      <a:accent5>
        <a:srgbClr val="DB8127"/>
      </a:accent5>
      <a:accent6>
        <a:srgbClr val="9D1D55"/>
      </a:accent6>
      <a:hlink>
        <a:srgbClr val="0A3A5F"/>
      </a:hlink>
      <a:folHlink>
        <a:srgbClr val="D3196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Template2022" id="{A1B7F423-6286-1C48-9A61-02892F55E86C}" vid="{BAB55EED-815F-7940-8FCB-EEDA02944B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2288</TotalTime>
  <Words>2401</Words>
  <Application>Microsoft Macintosh PowerPoint</Application>
  <PresentationFormat>Widescreen</PresentationFormat>
  <Paragraphs>344</Paragraphs>
  <Slides>48</Slides>
  <Notes>16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48</vt:i4>
      </vt:variant>
    </vt:vector>
  </HeadingPairs>
  <TitlesOfParts>
    <vt:vector size="60" baseType="lpstr">
      <vt:lpstr>Aptos</vt:lpstr>
      <vt:lpstr>Arial</vt:lpstr>
      <vt:lpstr>Arial,Sans-Serif</vt:lpstr>
      <vt:lpstr>Calibri</vt:lpstr>
      <vt:lpstr>Calibri Light</vt:lpstr>
      <vt:lpstr>Courier New</vt:lpstr>
      <vt:lpstr>Montserrat SemiBold</vt:lpstr>
      <vt:lpstr>Roboto</vt:lpstr>
      <vt:lpstr>Sanchez</vt:lpstr>
      <vt:lpstr>Source Sans 3</vt:lpstr>
      <vt:lpstr>Source Sans 3 Bold</vt:lpstr>
      <vt:lpstr>Office Theme</vt:lpstr>
      <vt:lpstr>Professional Development Week  President’s Address Spring 2024</vt:lpstr>
      <vt:lpstr>Numbers</vt:lpstr>
      <vt:lpstr>Enrollment | AFTE</vt:lpstr>
      <vt:lpstr>Retention By Ethnicity</vt:lpstr>
      <vt:lpstr>Graduation</vt:lpstr>
      <vt:lpstr>Achieving HSI Designation</vt:lpstr>
      <vt:lpstr>AY 22/23 Graduation Survey Takeaways</vt:lpstr>
      <vt:lpstr>Graduation Survey – Adult Learners</vt:lpstr>
      <vt:lpstr>Trend in Distance Education</vt:lpstr>
      <vt:lpstr>Budget and Staffing</vt:lpstr>
      <vt:lpstr>Budget</vt:lpstr>
      <vt:lpstr>8 Years of Staffing at PPSC</vt:lpstr>
      <vt:lpstr>Workforce Data</vt:lpstr>
      <vt:lpstr>Instructional Services</vt:lpstr>
      <vt:lpstr>Colorado Online Updates</vt:lpstr>
      <vt:lpstr>Reorganization</vt:lpstr>
      <vt:lpstr>Care Forward/Career Advance</vt:lpstr>
      <vt:lpstr>HLC 2025 Comprehensive Evaluation Visit</vt:lpstr>
      <vt:lpstr>Community College Survey of Student Engagement (CCSSE)</vt:lpstr>
      <vt:lpstr>New &amp; Upcoming Programs</vt:lpstr>
      <vt:lpstr>CSU-Pueblo</vt:lpstr>
      <vt:lpstr>Partnerships</vt:lpstr>
      <vt:lpstr>Promise Programs</vt:lpstr>
      <vt:lpstr>Promise Programs - Dakota Promise Timeline</vt:lpstr>
      <vt:lpstr>Fall 2022 to Fall 2023 Retention Rates</vt:lpstr>
      <vt:lpstr>Dakota Promise Satisfaction</vt:lpstr>
      <vt:lpstr>District 11 Promise</vt:lpstr>
      <vt:lpstr>First Nations Scholarship Fund</vt:lpstr>
      <vt:lpstr>First Nations Promise</vt:lpstr>
      <vt:lpstr>Student Experience</vt:lpstr>
      <vt:lpstr>Student Experience Staffing</vt:lpstr>
      <vt:lpstr>Student Assistance Fee</vt:lpstr>
      <vt:lpstr>Single Stop</vt:lpstr>
      <vt:lpstr>Community Table &amp; Mobile Food Markets</vt:lpstr>
      <vt:lpstr>The Counseling Center</vt:lpstr>
      <vt:lpstr>Student Experience/DEI Updates</vt:lpstr>
      <vt:lpstr>Strategic Plan</vt:lpstr>
      <vt:lpstr>Focus Goals</vt:lpstr>
      <vt:lpstr>Foundation</vt:lpstr>
      <vt:lpstr>Delta Dental Center Update</vt:lpstr>
      <vt:lpstr>Opportunity Now Grant</vt:lpstr>
      <vt:lpstr>Thunderbird</vt:lpstr>
      <vt:lpstr>Trujillo Memorial Scholarship Dinner</vt:lpstr>
      <vt:lpstr>Frank Macon Memorial Scholarship Endowment</vt:lpstr>
      <vt:lpstr>Facilities &amp; Operations</vt:lpstr>
      <vt:lpstr>Wayfinding</vt:lpstr>
      <vt:lpstr>Kudos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Dolan, Noel</dc:creator>
  <cp:lastModifiedBy>Boyce, Carrie</cp:lastModifiedBy>
  <cp:revision>69</cp:revision>
  <cp:lastPrinted>2024-01-05T17:56:32Z</cp:lastPrinted>
  <dcterms:created xsi:type="dcterms:W3CDTF">2022-08-09T18:34:16Z</dcterms:created>
  <dcterms:modified xsi:type="dcterms:W3CDTF">2024-01-30T17:29:47Z</dcterms:modified>
</cp:coreProperties>
</file>