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78" r:id="rId9"/>
    <p:sldId id="266" r:id="rId10"/>
    <p:sldId id="279" r:id="rId11"/>
    <p:sldId id="263" r:id="rId12"/>
    <p:sldId id="303" r:id="rId13"/>
    <p:sldId id="267" r:id="rId14"/>
    <p:sldId id="311" r:id="rId15"/>
    <p:sldId id="268" r:id="rId16"/>
    <p:sldId id="269" r:id="rId17"/>
    <p:sldId id="270" r:id="rId18"/>
    <p:sldId id="271" r:id="rId19"/>
    <p:sldId id="300" r:id="rId20"/>
    <p:sldId id="272" r:id="rId21"/>
    <p:sldId id="273" r:id="rId22"/>
    <p:sldId id="301" r:id="rId23"/>
    <p:sldId id="274" r:id="rId24"/>
    <p:sldId id="275" r:id="rId25"/>
    <p:sldId id="276" r:id="rId26"/>
    <p:sldId id="277" r:id="rId27"/>
    <p:sldId id="280" r:id="rId28"/>
    <p:sldId id="281" r:id="rId29"/>
    <p:sldId id="308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7" r:id="rId40"/>
    <p:sldId id="296" r:id="rId41"/>
    <p:sldId id="293" r:id="rId42"/>
    <p:sldId id="294" r:id="rId43"/>
    <p:sldId id="304" r:id="rId44"/>
    <p:sldId id="290" r:id="rId45"/>
    <p:sldId id="298" r:id="rId46"/>
    <p:sldId id="309" r:id="rId47"/>
    <p:sldId id="310" r:id="rId48"/>
    <p:sldId id="299" r:id="rId49"/>
    <p:sldId id="305" r:id="rId50"/>
    <p:sldId id="3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4"/>
    <a:srgbClr val="50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8"/>
    <p:restoredTop sz="94810"/>
  </p:normalViewPr>
  <p:slideViewPr>
    <p:cSldViewPr snapToGrid="0" snapToObjects="1">
      <p:cViewPr varScale="1">
        <p:scale>
          <a:sx n="197" d="100"/>
          <a:sy n="197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6241962906773E-2"/>
          <c:y val="2.543392886110071E-2"/>
          <c:w val="0.922768711246018"/>
          <c:h val="0.82638530709056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Unduplicated Headcount 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AY07/08</c:v>
                </c:pt>
                <c:pt idx="1">
                  <c:v>AY08/09</c:v>
                </c:pt>
                <c:pt idx="2">
                  <c:v>AY09/10</c:v>
                </c:pt>
                <c:pt idx="3">
                  <c:v>AY10/11</c:v>
                </c:pt>
                <c:pt idx="4">
                  <c:v>AY11/12</c:v>
                </c:pt>
                <c:pt idx="5">
                  <c:v>AY12/13</c:v>
                </c:pt>
                <c:pt idx="6">
                  <c:v>AY13/14</c:v>
                </c:pt>
                <c:pt idx="7">
                  <c:v>AY14/15</c:v>
                </c:pt>
                <c:pt idx="8">
                  <c:v>AY15/16</c:v>
                </c:pt>
                <c:pt idx="9">
                  <c:v>AY16/17</c:v>
                </c:pt>
                <c:pt idx="10">
                  <c:v>AY17/18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16708</c:v>
                </c:pt>
                <c:pt idx="1">
                  <c:v>17999</c:v>
                </c:pt>
                <c:pt idx="2">
                  <c:v>20729</c:v>
                </c:pt>
                <c:pt idx="3">
                  <c:v>22456</c:v>
                </c:pt>
                <c:pt idx="4">
                  <c:v>21794</c:v>
                </c:pt>
                <c:pt idx="5">
                  <c:v>21938</c:v>
                </c:pt>
                <c:pt idx="6">
                  <c:v>20962</c:v>
                </c:pt>
                <c:pt idx="7">
                  <c:v>19961</c:v>
                </c:pt>
                <c:pt idx="8">
                  <c:v>18997</c:v>
                </c:pt>
                <c:pt idx="9">
                  <c:v>18668</c:v>
                </c:pt>
                <c:pt idx="10" formatCode="#,##0">
                  <c:v>18604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5-8042-B641-EF76692AA6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FTE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AY07/08</c:v>
                </c:pt>
                <c:pt idx="1">
                  <c:v>AY08/09</c:v>
                </c:pt>
                <c:pt idx="2">
                  <c:v>AY09/10</c:v>
                </c:pt>
                <c:pt idx="3">
                  <c:v>AY10/11</c:v>
                </c:pt>
                <c:pt idx="4">
                  <c:v>AY11/12</c:v>
                </c:pt>
                <c:pt idx="5">
                  <c:v>AY12/13</c:v>
                </c:pt>
                <c:pt idx="6">
                  <c:v>AY13/14</c:v>
                </c:pt>
                <c:pt idx="7">
                  <c:v>AY14/15</c:v>
                </c:pt>
                <c:pt idx="8">
                  <c:v>AY15/16</c:v>
                </c:pt>
                <c:pt idx="9">
                  <c:v>AY16/17</c:v>
                </c:pt>
                <c:pt idx="10">
                  <c:v>AY17/18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7540</c:v>
                </c:pt>
                <c:pt idx="1">
                  <c:v>8201</c:v>
                </c:pt>
                <c:pt idx="2">
                  <c:v>9562</c:v>
                </c:pt>
                <c:pt idx="3">
                  <c:v>10826</c:v>
                </c:pt>
                <c:pt idx="4">
                  <c:v>10546</c:v>
                </c:pt>
                <c:pt idx="5">
                  <c:v>10407</c:v>
                </c:pt>
                <c:pt idx="6">
                  <c:v>10013</c:v>
                </c:pt>
                <c:pt idx="7">
                  <c:v>9555</c:v>
                </c:pt>
                <c:pt idx="8">
                  <c:v>9140</c:v>
                </c:pt>
                <c:pt idx="9">
                  <c:v>8884</c:v>
                </c:pt>
                <c:pt idx="10" formatCode="#,##0">
                  <c:v>8960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5-8042-B641-EF76692AA6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755307664"/>
        <c:axId val="-1789220256"/>
      </c:barChart>
      <c:catAx>
        <c:axId val="-17553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9220256"/>
        <c:crossesAt val="0"/>
        <c:auto val="1"/>
        <c:lblAlgn val="ctr"/>
        <c:lblOffset val="100"/>
        <c:noMultiLvlLbl val="0"/>
      </c:catAx>
      <c:valAx>
        <c:axId val="-17892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5307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2010/2011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E-484F-8F72-7EF87E65EC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E-484F-8F72-7EF87E65EC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E-484F-8F72-7EF87E65EC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E-484F-8F72-7EF87E65EC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5E-484F-8F72-7EF87E65ECA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2014/2016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5E-484F-8F72-7EF87E65ECA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5E-484F-8F72-7EF87E65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8574881426077"/>
          <c:y val="0.93797515145330024"/>
          <c:w val="0.79092833092174608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87138725484703E-2"/>
          <c:y val="1.7910391861373401E-2"/>
          <c:w val="0.92592877066657597"/>
          <c:h val="0.87008001402359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3-4E44-BDF7-1ED5F4F0EC0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AF-6244-9FF2-315C5FBE37FD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80828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1A8314-CA94-C54A-AEEB-AA189905B500}" type="VALUE">
                      <a:rPr lang="en-US" b="0">
                        <a:solidFill>
                          <a:srgbClr val="808284"/>
                        </a:solidFill>
                      </a:rPr>
                      <a:pPr>
                        <a:defRPr b="1">
                          <a:solidFill>
                            <a:srgbClr val="808284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8082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53-4E44-BDF7-1ED5F4F0EC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B7401E9-6187-4046-B04B-B9376DAAE673}" type="VALUE">
                      <a:rPr lang="en-US" sz="1400" b="1">
                        <a:solidFill>
                          <a:schemeClr val="bg2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EAF-6244-9FF2-315C5FBE3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80828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AY11/12</c:v>
                </c:pt>
                <c:pt idx="1">
                  <c:v>AY12/13</c:v>
                </c:pt>
                <c:pt idx="2">
                  <c:v>AY13/14</c:v>
                </c:pt>
                <c:pt idx="3">
                  <c:v>AY14/15</c:v>
                </c:pt>
                <c:pt idx="4">
                  <c:v>AY15/16</c:v>
                </c:pt>
                <c:pt idx="5">
                  <c:v>AY16/17</c:v>
                </c:pt>
                <c:pt idx="6">
                  <c:v>AY17/18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2245</c:v>
                </c:pt>
                <c:pt idx="1">
                  <c:v>2560</c:v>
                </c:pt>
                <c:pt idx="2">
                  <c:v>2639</c:v>
                </c:pt>
                <c:pt idx="3">
                  <c:v>2619</c:v>
                </c:pt>
                <c:pt idx="4">
                  <c:v>2746</c:v>
                </c:pt>
                <c:pt idx="5">
                  <c:v>3711</c:v>
                </c:pt>
                <c:pt idx="6">
                  <c:v>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F-6244-9FF2-315C5FBE3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10"/>
        <c:axId val="-1791388736"/>
        <c:axId val="-1791386416"/>
      </c:barChart>
      <c:catAx>
        <c:axId val="-17913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0828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1386416"/>
        <c:crosses val="autoZero"/>
        <c:auto val="1"/>
        <c:lblAlgn val="ctr"/>
        <c:lblOffset val="100"/>
        <c:noMultiLvlLbl val="0"/>
      </c:catAx>
      <c:valAx>
        <c:axId val="-179138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0828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1388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589F-1999-B64F-BB08-11229F06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C7E93-B780-ED49-82F4-9849D05F6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2964-C369-B242-8DDC-2C778B74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FB006-062F-5444-8B7A-52AF1B2C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D0C72-DE9D-0C47-BDD8-D0C04635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2E0A-D23F-D349-9147-D274CE87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469FD-1C11-9247-B1D5-E4A5150D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D1F0-59FB-ED48-B49E-C1B53216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AB1E4-075D-B945-AE7F-11D7023B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15FF-D561-1A43-8656-5D1840C7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DBD9D-E410-9E43-92D3-C6105D176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86870-BEC9-A84F-A874-71C748059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43F2-6488-8847-BD19-C93F936D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0728-C937-1C43-9D63-68D50D70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0FD9-4FEC-4844-8D22-FD22954D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B8E0-831B-8849-8094-F72351E5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CD-E883-164D-8DB8-214025CB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90A5C-5432-C849-A4F3-4336896A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1DED-A845-A445-92A0-835A9AA3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9724-43B5-624C-BDCF-9AE2686D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91AC-362D-2B4C-B514-9D198AA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FE9A-FBBF-0C40-8F83-67F470936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3B16-A8DB-8243-AD13-85114F9B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58BB-15F2-9441-97FF-C06210E0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3486-9E16-DB45-9E1B-C5394CEF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F061-7855-C541-BE84-80F40D9F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227A-AF73-3143-B23F-8B214CFF2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D394-EE60-5E46-9E16-B60A65F15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8AAC9-ECC0-AA45-B8DF-9BDA762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930DC-FD48-3A4B-9C31-B7BD1B65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CFEFA-097E-7940-A0B1-DA5475B8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8777-C088-9141-B0C2-3A1A4E93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97BC-24EA-A248-9B53-08F8F072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9A147-7D7F-F649-B7D2-1C114642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0487B-89DC-CE4B-B819-69C15ED2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DB3CA-C780-BF44-9931-56F3EC711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77DC6-25BA-8D48-B9D6-726116BF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531CE-0C98-6548-8DB2-9FDA3F17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37A97-B1D5-C649-A92D-CBA1C5ED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1D61-2789-D844-B79F-3150A108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36804-CBCC-204A-B242-E5C96E19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B3E7D-C1EB-E84B-A307-4F6ED434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A7E0-2A04-5D46-8A16-F00A786F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84860-2724-E548-BE8D-DE1DC45F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5D145-3874-7241-BE04-602B406B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825B9-D842-F54D-9FA2-5FBC499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86DC-2BD4-5248-AC84-0B1B2B8C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DAD3-4041-D440-A3D9-A2DD943F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C55E1-1A47-8C40-902A-747F1B54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6ACD4-E707-9448-9139-ADED3C80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DC32-E9F3-A641-A749-A2583347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3A103-59E5-9947-8809-BF518E94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55DE-5025-E744-B7AD-BE9BBF1F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5A7B9-645E-054E-96BF-239A06749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AE22C-8F0A-7145-A738-6301E0FA6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558F8-9A0A-5948-8D82-7F27DAFE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C733-8592-9046-80DE-36FAF61F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AC4E4-45C8-2144-A4A1-53E61D50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E0C50-9801-7C4E-8EA0-50EFA23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93D14-B3CC-314D-8FE2-A7D3BB4D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8D52-3530-8446-A09B-91BEA6CC2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D883-2676-BE44-AF3D-21B7BBC58DD7}" type="datetimeFigureOut">
              <a:rPr lang="en-US" smtClean="0"/>
              <a:t>8/24/18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B2D5B-BD70-D340-8870-9579FBBA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D27F-7141-F244-A128-83F8D40A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487632/blobs/18aefb00-a0da-11e8-beda-a0369f740dfa/download/Screen%20Shot%202018-08-15%20at%204.24.26%20PM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487632/blobs/3dfc6faa-a0da-11e8-942f-a0369f740dfa/download/Screen%20Shot%202018-08-15%20at%204.26.02%20PM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487632/blobs/3dfc6faa-a0da-11e8-942f-a0369f740dfa/download/Screen%20Shot%202018-08-15%20at%204.26.02%20PM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487632/blobs/b06c0c1e-a0d3-11e8-9916-a0369f740dfa/download/Screen%20Shot%202018-08-15%20at%203.37.39%20PM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2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Reserves</a:t>
            </a:r>
          </a:p>
        </p:txBody>
      </p:sp>
      <p:pic>
        <p:nvPicPr>
          <p:cNvPr id="4" name="Content Placeholder 3" descr="Chart shows changes in college reserves to the current level of $39,942,875" title="College reserves">
            <a:extLst>
              <a:ext uri="{FF2B5EF4-FFF2-40B4-BE49-F238E27FC236}">
                <a16:creationId xmlns:a16="http://schemas.microsoft.com/office/drawing/2014/main" id="{02782DCF-F0C1-E241-A294-CBA6AE757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766600"/>
            <a:ext cx="11187401" cy="4619517"/>
          </a:xfrm>
        </p:spPr>
      </p:pic>
    </p:spTree>
    <p:extLst>
      <p:ext uri="{BB962C8B-B14F-4D97-AF65-F5344CB8AC3E}">
        <p14:creationId xmlns:p14="http://schemas.microsoft.com/office/powerpoint/2010/main" val="181487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1260-F58D-6B4F-9E97-4580DEBF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15"/>
            <a:ext cx="10515600" cy="5119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Leadership at CCCS</a:t>
            </a:r>
          </a:p>
        </p:txBody>
      </p:sp>
      <p:pic>
        <p:nvPicPr>
          <p:cNvPr id="6" name="Content Placeholder 5" descr="Photograph of CCCS President Joe Garcia and his motorcycle." title="Joe Garcia">
            <a:extLst>
              <a:ext uri="{FF2B5EF4-FFF2-40B4-BE49-F238E27FC236}">
                <a16:creationId xmlns:a16="http://schemas.microsoft.com/office/drawing/2014/main" id="{28DA47A5-4956-A248-BF49-47C1F02423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95" y="1414754"/>
            <a:ext cx="2905125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F4C46-5918-D840-8198-A7D78FB33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3823" y="1265787"/>
            <a:ext cx="6806683" cy="4985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</a:rPr>
              <a:t>Background</a:t>
            </a:r>
            <a:endParaRPr lang="en-US" sz="320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rgbClr val="808284"/>
                </a:solidFill>
              </a:rPr>
              <a:t>President of The Western Interstate Commission for Higher Education</a:t>
            </a:r>
          </a:p>
          <a:p>
            <a:r>
              <a:rPr lang="en-US" dirty="0">
                <a:solidFill>
                  <a:srgbClr val="808284"/>
                </a:solidFill>
              </a:rPr>
              <a:t>Lt. Governor of Colorado and Executive Director of the Colorado Department of Higher Education</a:t>
            </a:r>
          </a:p>
          <a:p>
            <a:r>
              <a:rPr lang="en-US" dirty="0">
                <a:solidFill>
                  <a:srgbClr val="808284"/>
                </a:solidFill>
              </a:rPr>
              <a:t>President of Colorado State University-Pueblo</a:t>
            </a:r>
          </a:p>
          <a:p>
            <a:r>
              <a:rPr lang="en-US" dirty="0">
                <a:solidFill>
                  <a:srgbClr val="808284"/>
                </a:solidFill>
              </a:rPr>
              <a:t>President of Pikes Peak Community College </a:t>
            </a:r>
          </a:p>
          <a:p>
            <a:r>
              <a:rPr lang="en-US" dirty="0">
                <a:solidFill>
                  <a:srgbClr val="808284"/>
                </a:solidFill>
              </a:rPr>
              <a:t>Cabinet member of Gov. Roy Romer administration</a:t>
            </a:r>
          </a:p>
          <a:p>
            <a:r>
              <a:rPr lang="en-US" dirty="0">
                <a:solidFill>
                  <a:srgbClr val="808284"/>
                </a:solidFill>
              </a:rPr>
              <a:t>White House appointee under</a:t>
            </a:r>
            <a:br>
              <a:rPr lang="en-US" dirty="0">
                <a:solidFill>
                  <a:srgbClr val="808284"/>
                </a:solidFill>
              </a:rPr>
            </a:br>
            <a:r>
              <a:rPr lang="en-US" dirty="0">
                <a:solidFill>
                  <a:srgbClr val="808284"/>
                </a:solidFill>
              </a:rPr>
              <a:t>President Bill Clinton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8D3E9-C724-1F4C-97DF-725167E48479}"/>
              </a:ext>
            </a:extLst>
          </p:cNvPr>
          <p:cNvSpPr txBox="1"/>
          <p:nvPr/>
        </p:nvSpPr>
        <p:spPr>
          <a:xfrm>
            <a:off x="1473685" y="4516017"/>
            <a:ext cx="339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Joe Garcia, J.D.</a:t>
            </a:r>
            <a:endParaRPr lang="en-US" sz="2400" dirty="0">
              <a:solidFill>
                <a:schemeClr val="accent6"/>
              </a:solidFill>
            </a:endParaRPr>
          </a:p>
          <a:p>
            <a:pPr algn="ctr"/>
            <a:r>
              <a:rPr lang="en-US" sz="2200" i="1" dirty="0">
                <a:solidFill>
                  <a:srgbClr val="808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of the Colorado Community College System</a:t>
            </a: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431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1239852" y="1442207"/>
            <a:ext cx="5536963" cy="36625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HEED (Higher Education Excellence in Diversity)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Recognizes outstanding commitment to diversity and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Only community college with the designation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Only college in our region</a:t>
            </a:r>
          </a:p>
        </p:txBody>
      </p:sp>
      <p:pic>
        <p:nvPicPr>
          <p:cNvPr id="4" name="Picture 3" descr="HEED Award logo" title="HEED Award">
            <a:extLst>
              <a:ext uri="{FF2B5EF4-FFF2-40B4-BE49-F238E27FC236}">
                <a16:creationId xmlns:a16="http://schemas.microsoft.com/office/drawing/2014/main" id="{D3267B78-8BCE-EF49-A2FA-79BC9FD2F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282" y="1365295"/>
            <a:ext cx="4617197" cy="29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- Latinx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1055842" y="1401858"/>
            <a:ext cx="4592928" cy="36572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Latinx Enrollment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Hispanic Advisory Council guiding major marketing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Cultural Competency on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Goal of becoming Hispanic Serving Institution (HSI)</a:t>
            </a:r>
          </a:p>
        </p:txBody>
      </p:sp>
      <p:pic>
        <p:nvPicPr>
          <p:cNvPr id="4" name="Picture 3" descr="El Puente Bridge Graphic" title="El Puente">
            <a:extLst>
              <a:ext uri="{FF2B5EF4-FFF2-40B4-BE49-F238E27FC236}">
                <a16:creationId xmlns:a16="http://schemas.microsoft.com/office/drawing/2014/main" id="{2CD45BA6-04D7-6A4F-8717-6ABF9EBD12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287" y="1157579"/>
            <a:ext cx="5884360" cy="3320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22813-A66E-504F-9F0F-7E9EA4874EFA}"/>
              </a:ext>
            </a:extLst>
          </p:cNvPr>
          <p:cNvSpPr txBox="1"/>
          <p:nvPr/>
        </p:nvSpPr>
        <p:spPr>
          <a:xfrm>
            <a:off x="6041287" y="4905285"/>
            <a:ext cx="588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El Puente / The Bridge</a:t>
            </a:r>
          </a:p>
        </p:txBody>
      </p:sp>
    </p:spTree>
    <p:extLst>
      <p:ext uri="{BB962C8B-B14F-4D97-AF65-F5344CB8AC3E}">
        <p14:creationId xmlns:p14="http://schemas.microsoft.com/office/powerpoint/2010/main" val="336914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-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970385" y="1324947"/>
            <a:ext cx="5344957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Male Students of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COSI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Working with the University of Southern California and Center for Urban Education (CUE) – A project designed to create tools and competencies to improve equity outcomes in mathematics.</a:t>
            </a:r>
          </a:p>
        </p:txBody>
      </p:sp>
      <p:pic>
        <p:nvPicPr>
          <p:cNvPr id="4" name="Picture 3" descr="Photo shows faculty engaged in diversity training" title="Diversity Photo">
            <a:extLst>
              <a:ext uri="{FF2B5EF4-FFF2-40B4-BE49-F238E27FC236}">
                <a16:creationId xmlns:a16="http://schemas.microsoft.com/office/drawing/2014/main" id="{2E27C257-CC62-0647-9522-DCB56D5D9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962" y="1196411"/>
            <a:ext cx="5069555" cy="380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634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1025-E952-C94D-BDB7-E05896C1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36" y="1113590"/>
            <a:ext cx="10853058" cy="5536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6"/>
                </a:solidFill>
              </a:rPr>
              <a:t>Student Satisfaction with PPCC</a:t>
            </a:r>
            <a:endParaRPr lang="en-US" sz="3600" b="1" dirty="0">
              <a:solidFill>
                <a:schemeClr val="accent6"/>
              </a:solidFill>
              <a:hlinkClick r:id="rId3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80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5A93D-DACD-2342-B0B0-E0042987DDAF}"/>
              </a:ext>
            </a:extLst>
          </p:cNvPr>
          <p:cNvSpPr txBox="1"/>
          <p:nvPr/>
        </p:nvSpPr>
        <p:spPr>
          <a:xfrm>
            <a:off x="1993614" y="1907114"/>
            <a:ext cx="33310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C5E91-220A-9643-841D-2717D54F2683}"/>
              </a:ext>
            </a:extLst>
          </p:cNvPr>
          <p:cNvSpPr txBox="1"/>
          <p:nvPr/>
        </p:nvSpPr>
        <p:spPr>
          <a:xfrm>
            <a:off x="7539882" y="1907114"/>
            <a:ext cx="33310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87CF-928B-5740-8CBF-4DAABCE255DE}"/>
              </a:ext>
            </a:extLst>
          </p:cNvPr>
          <p:cNvSpPr txBox="1"/>
          <p:nvPr/>
        </p:nvSpPr>
        <p:spPr>
          <a:xfrm>
            <a:off x="1374824" y="3812160"/>
            <a:ext cx="4236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8284"/>
                </a:solidFill>
              </a:rPr>
              <a:t>would recommend PPCC to a friend or family member.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E5749-9DD9-6F4F-8C30-9D371468262D}"/>
              </a:ext>
            </a:extLst>
          </p:cNvPr>
          <p:cNvSpPr txBox="1"/>
          <p:nvPr/>
        </p:nvSpPr>
        <p:spPr>
          <a:xfrm>
            <a:off x="6571971" y="3827188"/>
            <a:ext cx="493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8284"/>
                </a:solidFill>
              </a:rPr>
              <a:t>rated their overall satisfaction as good or excellent</a:t>
            </a:r>
          </a:p>
        </p:txBody>
      </p:sp>
    </p:spTree>
    <p:extLst>
      <p:ext uri="{BB962C8B-B14F-4D97-AF65-F5344CB8AC3E}">
        <p14:creationId xmlns:p14="http://schemas.microsoft.com/office/powerpoint/2010/main" val="309035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08" y="552241"/>
            <a:ext cx="11093458" cy="11409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 | How Would You Rate Your Experience at this College?</a:t>
            </a:r>
          </a:p>
        </p:txBody>
      </p:sp>
      <p:pic>
        <p:nvPicPr>
          <p:cNvPr id="13" name="Picture 12" descr="Chart shows that most students rated their experience at PPCC as Excellent or Good." title="CCSSE Results Experience">
            <a:extLst>
              <a:ext uri="{FF2B5EF4-FFF2-40B4-BE49-F238E27FC236}">
                <a16:creationId xmlns:a16="http://schemas.microsoft.com/office/drawing/2014/main" id="{1CEA92EA-D9F0-C442-ACAE-5DA350842D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27" y="1779940"/>
            <a:ext cx="8733819" cy="49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1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 | PPCC Vs. Large Colleges</a:t>
            </a:r>
          </a:p>
        </p:txBody>
      </p:sp>
      <p:pic>
        <p:nvPicPr>
          <p:cNvPr id="4" name="Picture 3" descr="Chart shows that PPCC outperforms its peer group of colleges in certain areas." title="CSSE Results PPCC vs Large Colleges">
            <a:extLst>
              <a:ext uri="{FF2B5EF4-FFF2-40B4-BE49-F238E27FC236}">
                <a16:creationId xmlns:a16="http://schemas.microsoft.com/office/drawing/2014/main" id="{B8A74DD7-71D1-6348-ACB9-7C02CE65C5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918" y="1215945"/>
            <a:ext cx="8422706" cy="48342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CCD44-F742-1F4A-B4BE-79CF78327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08" y="1305592"/>
            <a:ext cx="2718228" cy="4046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808284"/>
                </a:solidFill>
              </a:rPr>
              <a:t>PPCC outperforms its peer group (100 large colleges) on four of the five CCSSE benchmarks: Active and Collaborative Learning, Student Effort, Academic Challenge and Student Faculty Interaction</a:t>
            </a:r>
          </a:p>
        </p:txBody>
      </p:sp>
    </p:spTree>
    <p:extLst>
      <p:ext uri="{BB962C8B-B14F-4D97-AF65-F5344CB8AC3E}">
        <p14:creationId xmlns:p14="http://schemas.microsoft.com/office/powerpoint/2010/main" val="132724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5" y="489661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 | Active &amp; Collaborative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CEF8-1552-4544-8302-7F2BC8258796}"/>
              </a:ext>
            </a:extLst>
          </p:cNvPr>
          <p:cNvSpPr txBox="1"/>
          <p:nvPr/>
        </p:nvSpPr>
        <p:spPr>
          <a:xfrm>
            <a:off x="1045027" y="1169565"/>
            <a:ext cx="10823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8284"/>
                </a:solidFill>
              </a:rPr>
              <a:t>Since 2015, notable improvements have been made on all seven “Active and Collaborative Learning” items and on all six “Student-to-Faculty Interaction” items</a:t>
            </a:r>
            <a:endParaRPr lang="en-US" sz="2800" dirty="0">
              <a:solidFill>
                <a:srgbClr val="808284"/>
              </a:solidFill>
              <a:hlinkClick r:id="rId3"/>
            </a:endParaRPr>
          </a:p>
        </p:txBody>
      </p:sp>
      <p:graphicFrame>
        <p:nvGraphicFramePr>
          <p:cNvPr id="6" name="Table 5" descr="Chart shows PPCC is doing better than ever when it comes to Active and Collaborative Learning" title="CSSE Results Active and Collaborative Learning">
            <a:extLst>
              <a:ext uri="{FF2B5EF4-FFF2-40B4-BE49-F238E27FC236}">
                <a16:creationId xmlns:a16="http://schemas.microsoft.com/office/drawing/2014/main" id="{E915E549-A2B6-1244-B9FA-1BC50C87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29996"/>
              </p:ext>
            </p:extLst>
          </p:nvPr>
        </p:nvGraphicFramePr>
        <p:xfrm>
          <a:off x="1145591" y="2927785"/>
          <a:ext cx="10816253" cy="3235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56017">
                  <a:extLst>
                    <a:ext uri="{9D8B030D-6E8A-4147-A177-3AD203B41FA5}">
                      <a16:colId xmlns:a16="http://schemas.microsoft.com/office/drawing/2014/main" val="37587249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2990454382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2646440695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115199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Often + Very Often,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 PPCC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PPCC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7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4a. Asked questions in class or contributed to class discussions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93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4b. Made a class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96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4q. Discussed ideas from your readings or classes with others outside of class (students, family members, co-workers,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13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4f. Worked with other students on projects during 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02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4i. Participated in a community-based project as part of a regular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84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4h. Tutored or taught other students (paid or voluntary)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44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4g. Worked with classmates outside of class to prepare class assignments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+7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93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1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5" y="489661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 | Student-Faculty Interaction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CEF8-1552-4544-8302-7F2BC8258796}"/>
              </a:ext>
            </a:extLst>
          </p:cNvPr>
          <p:cNvSpPr txBox="1"/>
          <p:nvPr/>
        </p:nvSpPr>
        <p:spPr>
          <a:xfrm>
            <a:off x="1045027" y="1169565"/>
            <a:ext cx="10823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8284"/>
                </a:solidFill>
              </a:rPr>
              <a:t>Since 2015, notable improvements have been made on all seven “Active and Collaborative Learning” items and on all six “Student-to-Faculty Interaction” items</a:t>
            </a:r>
            <a:endParaRPr lang="en-US" sz="2800" dirty="0">
              <a:solidFill>
                <a:srgbClr val="808284"/>
              </a:solidFill>
              <a:hlinkClick r:id="rId3"/>
            </a:endParaRPr>
          </a:p>
        </p:txBody>
      </p:sp>
      <p:graphicFrame>
        <p:nvGraphicFramePr>
          <p:cNvPr id="6" name="Table 5" descr="Table shows that PPCC is doing better than ever with Student-Faculty Interaction" title="CCSSE Results Student-Faculty Interaction">
            <a:extLst>
              <a:ext uri="{FF2B5EF4-FFF2-40B4-BE49-F238E27FC236}">
                <a16:creationId xmlns:a16="http://schemas.microsoft.com/office/drawing/2014/main" id="{E915E549-A2B6-1244-B9FA-1BC50C87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48988"/>
              </p:ext>
            </p:extLst>
          </p:nvPr>
        </p:nvGraphicFramePr>
        <p:xfrm>
          <a:off x="1145591" y="2927785"/>
          <a:ext cx="10816253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6017">
                  <a:extLst>
                    <a:ext uri="{9D8B030D-6E8A-4147-A177-3AD203B41FA5}">
                      <a16:colId xmlns:a16="http://schemas.microsoft.com/office/drawing/2014/main" val="37587249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2990454382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2646440695"/>
                    </a:ext>
                  </a:extLst>
                </a:gridCol>
                <a:gridCol w="1253412">
                  <a:extLst>
                    <a:ext uri="{9D8B030D-6E8A-4147-A177-3AD203B41FA5}">
                      <a16:colId xmlns:a16="http://schemas.microsoft.com/office/drawing/2014/main" val="1151990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Often + Very Often,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 PPCC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PPCC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7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4n. Received prompt feedback (written or oral) from instructors on your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93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4k. Discussed grades or assignments with an instructor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96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4l. Talked about career plans with an instructor or advisor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13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4p. Worked with instructors on activities other than coursework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02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4j. Used email to communicate with an instructor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84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4m. Discussed ideas from your readings or classes with instructors outside of 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503334"/>
                          </a:solidFill>
                        </a:rPr>
                        <a:t>+4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44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8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2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CCSSE Results - Improvements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ACEF8-1552-4544-8302-7F2BC8258796}"/>
              </a:ext>
            </a:extLst>
          </p:cNvPr>
          <p:cNvSpPr txBox="1"/>
          <p:nvPr/>
        </p:nvSpPr>
        <p:spPr>
          <a:xfrm>
            <a:off x="989045" y="1045030"/>
            <a:ext cx="11094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for Improvements</a:t>
            </a:r>
          </a:p>
          <a:p>
            <a:r>
              <a:rPr lang="en-US" sz="2800" dirty="0">
                <a:solidFill>
                  <a:srgbClr val="808284"/>
                </a:solidFill>
              </a:rPr>
              <a:t>Usage of student organizations is low (statistically below our peer group average)  (same as 2015)</a:t>
            </a:r>
          </a:p>
        </p:txBody>
      </p:sp>
      <p:pic>
        <p:nvPicPr>
          <p:cNvPr id="6" name="Picture 5" descr="Photo shows former members of PPCC SGA" title="SGA Photo">
            <a:extLst>
              <a:ext uri="{FF2B5EF4-FFF2-40B4-BE49-F238E27FC236}">
                <a16:creationId xmlns:a16="http://schemas.microsoft.com/office/drawing/2014/main" id="{A2B211D3-BF26-F544-97CD-89E3261555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27" y="2696548"/>
            <a:ext cx="5342164" cy="356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hoto shows PPCC club fair in the atrium on Centennial Campus" title="Club fair ">
            <a:extLst>
              <a:ext uri="{FF2B5EF4-FFF2-40B4-BE49-F238E27FC236}">
                <a16:creationId xmlns:a16="http://schemas.microsoft.com/office/drawing/2014/main" id="{4DCB71A8-B6D1-1A44-92A8-2D2B340C29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81" y="2698626"/>
            <a:ext cx="5342340" cy="356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19C8F-C62F-074F-86FC-B6BEF85C0CC1}"/>
              </a:ext>
            </a:extLst>
          </p:cNvPr>
          <p:cNvSpPr txBox="1"/>
          <p:nvPr/>
        </p:nvSpPr>
        <p:spPr>
          <a:xfrm>
            <a:off x="10020427" y="5965723"/>
            <a:ext cx="1924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by PPCC student </a:t>
            </a:r>
            <a:r>
              <a:rPr lang="en-US" sz="900" dirty="0" err="1">
                <a:solidFill>
                  <a:schemeClr val="bg1"/>
                </a:solidFill>
              </a:rPr>
              <a:t>Dwan</a:t>
            </a:r>
            <a:r>
              <a:rPr lang="en-US" sz="900" dirty="0">
                <a:solidFill>
                  <a:schemeClr val="bg1"/>
                </a:solidFill>
              </a:rPr>
              <a:t> Petti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C2E13-694F-0E4B-B057-2D8EB6F82AFF}"/>
              </a:ext>
            </a:extLst>
          </p:cNvPr>
          <p:cNvSpPr txBox="1"/>
          <p:nvPr/>
        </p:nvSpPr>
        <p:spPr>
          <a:xfrm>
            <a:off x="4407257" y="5965723"/>
            <a:ext cx="1924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by PPCC student </a:t>
            </a:r>
            <a:r>
              <a:rPr lang="en-US" sz="900" dirty="0" err="1">
                <a:solidFill>
                  <a:schemeClr val="bg1"/>
                </a:solidFill>
              </a:rPr>
              <a:t>Dwan</a:t>
            </a:r>
            <a:r>
              <a:rPr lang="en-US" sz="900" dirty="0">
                <a:solidFill>
                  <a:schemeClr val="bg1"/>
                </a:solidFill>
              </a:rPr>
              <a:t> Petti</a:t>
            </a:r>
          </a:p>
        </p:txBody>
      </p:sp>
    </p:spTree>
    <p:extLst>
      <p:ext uri="{BB962C8B-B14F-4D97-AF65-F5344CB8AC3E}">
        <p14:creationId xmlns:p14="http://schemas.microsoft.com/office/powerpoint/2010/main" val="58191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3BA2-315D-1845-8470-593E324E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BCB8-935C-0E49-8E07-4E863482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484803"/>
            <a:ext cx="10515600" cy="51856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Total Contributions and Income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6B3AC-F5C5-4A42-B10E-FDA1FA6F8FAC}"/>
              </a:ext>
            </a:extLst>
          </p:cNvPr>
          <p:cNvSpPr txBox="1"/>
          <p:nvPr/>
        </p:nvSpPr>
        <p:spPr>
          <a:xfrm>
            <a:off x="962891" y="2293261"/>
            <a:ext cx="3878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808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$2.1M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3FBA5-ABED-5547-8BC0-81D09782E183}"/>
              </a:ext>
            </a:extLst>
          </p:cNvPr>
          <p:cNvSpPr txBox="1"/>
          <p:nvPr/>
        </p:nvSpPr>
        <p:spPr>
          <a:xfrm>
            <a:off x="1079312" y="3324122"/>
            <a:ext cx="364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8284"/>
                </a:solidFill>
              </a:rPr>
              <a:t>FY17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2D22A-678C-3548-82A0-9E957EC3CE10}"/>
              </a:ext>
            </a:extLst>
          </p:cNvPr>
          <p:cNvSpPr txBox="1"/>
          <p:nvPr/>
        </p:nvSpPr>
        <p:spPr>
          <a:xfrm>
            <a:off x="7382645" y="2113119"/>
            <a:ext cx="4718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$2.4M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8A5B1-8112-384E-BC42-F07AA4E0B49E}"/>
              </a:ext>
            </a:extLst>
          </p:cNvPr>
          <p:cNvSpPr txBox="1"/>
          <p:nvPr/>
        </p:nvSpPr>
        <p:spPr>
          <a:xfrm>
            <a:off x="7499065" y="3374325"/>
            <a:ext cx="443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8284"/>
                </a:solidFill>
              </a:rPr>
              <a:t>FY18</a:t>
            </a:r>
          </a:p>
        </p:txBody>
      </p:sp>
      <p:sp>
        <p:nvSpPr>
          <p:cNvPr id="8" name="Right Arrow 7" descr="Arrow points to the 15% increase from last year to this year." title="Arrow">
            <a:extLst>
              <a:ext uri="{FF2B5EF4-FFF2-40B4-BE49-F238E27FC236}">
                <a16:creationId xmlns:a16="http://schemas.microsoft.com/office/drawing/2014/main" id="{BAEEB96C-AD3A-734B-82E7-5958D44F9BFD}"/>
              </a:ext>
            </a:extLst>
          </p:cNvPr>
          <p:cNvSpPr/>
          <p:nvPr/>
        </p:nvSpPr>
        <p:spPr>
          <a:xfrm>
            <a:off x="5024718" y="2220163"/>
            <a:ext cx="2274799" cy="124226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A266F-8C92-354A-8BD8-B2D68EE76241}"/>
              </a:ext>
            </a:extLst>
          </p:cNvPr>
          <p:cNvSpPr txBox="1"/>
          <p:nvPr/>
        </p:nvSpPr>
        <p:spPr>
          <a:xfrm>
            <a:off x="5024718" y="2635661"/>
            <a:ext cx="204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INCREASE</a:t>
            </a:r>
          </a:p>
        </p:txBody>
      </p:sp>
      <p:pic>
        <p:nvPicPr>
          <p:cNvPr id="11" name="Picture 10" descr="Photo shows full tables at PPCC Foundation Scholarship dinner." title="Foundation Dinner">
            <a:extLst>
              <a:ext uri="{FF2B5EF4-FFF2-40B4-BE49-F238E27FC236}">
                <a16:creationId xmlns:a16="http://schemas.microsoft.com/office/drawing/2014/main" id="{57DD4145-8014-E945-85CD-81683F452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91" y="4056149"/>
            <a:ext cx="11229109" cy="28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3BA2-315D-1845-8470-593E324E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- Successes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B840C2-F3FC-314E-B7C4-C0BA6C40C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0452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08284"/>
                </a:solidFill>
              </a:rPr>
              <a:t>Student Success Rate</a:t>
            </a:r>
          </a:p>
          <a:p>
            <a:r>
              <a:rPr lang="en-US" dirty="0">
                <a:solidFill>
                  <a:srgbClr val="808284"/>
                </a:solidFill>
              </a:rPr>
              <a:t>3-year average is 84%</a:t>
            </a:r>
          </a:p>
          <a:p>
            <a:r>
              <a:rPr lang="en-US" dirty="0">
                <a:solidFill>
                  <a:srgbClr val="808284"/>
                </a:solidFill>
              </a:rPr>
              <a:t>Decline from last year </a:t>
            </a:r>
          </a:p>
          <a:p>
            <a:r>
              <a:rPr lang="en-US" dirty="0">
                <a:solidFill>
                  <a:srgbClr val="808284"/>
                </a:solidFill>
              </a:rPr>
              <a:t>Many more incoming freshman </a:t>
            </a:r>
            <a:r>
              <a:rPr lang="en-US" dirty="0" err="1">
                <a:solidFill>
                  <a:srgbClr val="808284"/>
                </a:solidFill>
              </a:rPr>
              <a:t>scholarshipped</a:t>
            </a:r>
            <a:r>
              <a:rPr lang="en-US" dirty="0">
                <a:solidFill>
                  <a:srgbClr val="808284"/>
                </a:solidFill>
              </a:rPr>
              <a:t> in Fall 2017</a:t>
            </a:r>
            <a:br>
              <a:rPr lang="en-US" dirty="0"/>
            </a:br>
            <a:endParaRPr lang="en-US" b="1" dirty="0">
              <a:solidFill>
                <a:srgbClr val="808284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B76685-1EA7-7748-917B-5142AAE90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4521"/>
            <a:ext cx="5806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08284"/>
                </a:solidFill>
              </a:rPr>
              <a:t>Response: COSI STUDENT SUCCESS PROGRAM</a:t>
            </a:r>
          </a:p>
          <a:p>
            <a:r>
              <a:rPr lang="en-US" dirty="0">
                <a:solidFill>
                  <a:srgbClr val="808284"/>
                </a:solidFill>
              </a:rPr>
              <a:t>$420K grant</a:t>
            </a:r>
          </a:p>
          <a:p>
            <a:r>
              <a:rPr lang="en-US" dirty="0">
                <a:solidFill>
                  <a:srgbClr val="808284"/>
                </a:solidFill>
              </a:rPr>
              <a:t>Wrap around support for all COSI scholarship recipients</a:t>
            </a:r>
          </a:p>
          <a:p>
            <a:r>
              <a:rPr lang="en-US" dirty="0">
                <a:solidFill>
                  <a:srgbClr val="808284"/>
                </a:solidFill>
              </a:rPr>
              <a:t>Three coaches working directly with students</a:t>
            </a:r>
          </a:p>
        </p:txBody>
      </p:sp>
    </p:spTree>
    <p:extLst>
      <p:ext uri="{BB962C8B-B14F-4D97-AF65-F5344CB8AC3E}">
        <p14:creationId xmlns:p14="http://schemas.microsoft.com/office/powerpoint/2010/main" val="241392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1" y="2531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Commons</a:t>
            </a:r>
          </a:p>
        </p:txBody>
      </p:sp>
      <p:pic>
        <p:nvPicPr>
          <p:cNvPr id="5" name="Content Placeholder 4" descr="Photo shows PPCC students in the learning commons" title="Learning Commons photo">
            <a:extLst>
              <a:ext uri="{FF2B5EF4-FFF2-40B4-BE49-F238E27FC236}">
                <a16:creationId xmlns:a16="http://schemas.microsoft.com/office/drawing/2014/main" id="{6636FBA6-4412-7048-8B17-70CC4FD2C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94" y="4459320"/>
            <a:ext cx="11167705" cy="2324100"/>
          </a:xfrm>
        </p:spPr>
      </p:pic>
      <p:graphicFrame>
        <p:nvGraphicFramePr>
          <p:cNvPr id="6" name="Table 5" descr="Table shows that unique users, tutoring sessions, and tutoring hours have all grown since 2016." title="Learning Commons users">
            <a:extLst>
              <a:ext uri="{FF2B5EF4-FFF2-40B4-BE49-F238E27FC236}">
                <a16:creationId xmlns:a16="http://schemas.microsoft.com/office/drawing/2014/main" id="{BE2C26BA-FD55-F345-8BA9-C09974F51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52005"/>
              </p:ext>
            </p:extLst>
          </p:nvPr>
        </p:nvGraphicFramePr>
        <p:xfrm>
          <a:off x="1024294" y="1419461"/>
          <a:ext cx="1082558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449">
                  <a:extLst>
                    <a:ext uri="{9D8B030D-6E8A-4147-A177-3AD203B41FA5}">
                      <a16:colId xmlns:a16="http://schemas.microsoft.com/office/drawing/2014/main" val="2061740823"/>
                    </a:ext>
                  </a:extLst>
                </a:gridCol>
                <a:gridCol w="2456284">
                  <a:extLst>
                    <a:ext uri="{9D8B030D-6E8A-4147-A177-3AD203B41FA5}">
                      <a16:colId xmlns:a16="http://schemas.microsoft.com/office/drawing/2014/main" val="3270510926"/>
                    </a:ext>
                  </a:extLst>
                </a:gridCol>
                <a:gridCol w="2456284">
                  <a:extLst>
                    <a:ext uri="{9D8B030D-6E8A-4147-A177-3AD203B41FA5}">
                      <a16:colId xmlns:a16="http://schemas.microsoft.com/office/drawing/2014/main" val="3568090596"/>
                    </a:ext>
                  </a:extLst>
                </a:gridCol>
                <a:gridCol w="2456284">
                  <a:extLst>
                    <a:ext uri="{9D8B030D-6E8A-4147-A177-3AD203B41FA5}">
                      <a16:colId xmlns:a16="http://schemas.microsoft.com/office/drawing/2014/main" val="3588073494"/>
                    </a:ext>
                  </a:extLst>
                </a:gridCol>
                <a:gridCol w="2456284">
                  <a:extLst>
                    <a:ext uri="{9D8B030D-6E8A-4147-A177-3AD203B41FA5}">
                      <a16:colId xmlns:a16="http://schemas.microsoft.com/office/drawing/2014/main" val="2068853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Unique Users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Tutoring Sessions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Tutoring Hours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Disciplines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13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24,834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48,435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Support All Divisions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25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2,856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13,345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26,046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Support All Divisions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25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2,385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11,944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19,419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Math, English/Writing, Science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4688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6F3988-7B69-0240-9B11-1971F114B886}"/>
              </a:ext>
            </a:extLst>
          </p:cNvPr>
          <p:cNvSpPr txBox="1"/>
          <p:nvPr/>
        </p:nvSpPr>
        <p:spPr>
          <a:xfrm>
            <a:off x="10204782" y="6486221"/>
            <a:ext cx="1924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by PPCC student </a:t>
            </a:r>
            <a:r>
              <a:rPr lang="en-US" sz="900" dirty="0" err="1">
                <a:solidFill>
                  <a:schemeClr val="bg1"/>
                </a:solidFill>
              </a:rPr>
              <a:t>Dwan</a:t>
            </a:r>
            <a:r>
              <a:rPr lang="en-US" sz="900" dirty="0">
                <a:solidFill>
                  <a:schemeClr val="bg1"/>
                </a:solidFill>
              </a:rPr>
              <a:t> Petti</a:t>
            </a:r>
          </a:p>
        </p:txBody>
      </p:sp>
    </p:spTree>
    <p:extLst>
      <p:ext uri="{BB962C8B-B14F-4D97-AF65-F5344CB8AC3E}">
        <p14:creationId xmlns:p14="http://schemas.microsoft.com/office/powerpoint/2010/main" val="196775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A0C1-A5AB-5D48-8CF2-CE312331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861" y="1528683"/>
            <a:ext cx="4467808" cy="4638950"/>
          </a:xfrm>
        </p:spPr>
        <p:txBody>
          <a:bodyPr/>
          <a:lstStyle/>
          <a:p>
            <a:r>
              <a:rPr lang="en-US" dirty="0">
                <a:solidFill>
                  <a:srgbClr val="808284"/>
                </a:solidFill>
              </a:rPr>
              <a:t>EAB Navigate update</a:t>
            </a:r>
          </a:p>
          <a:p>
            <a:r>
              <a:rPr lang="en-US" dirty="0">
                <a:solidFill>
                  <a:srgbClr val="808284"/>
                </a:solidFill>
              </a:rPr>
              <a:t>Advising to provide four-semester plan for all entering students</a:t>
            </a:r>
          </a:p>
        </p:txBody>
      </p:sp>
      <p:pic>
        <p:nvPicPr>
          <p:cNvPr id="7" name="Picture 6" descr="Photo shows students in retention services." title="Retention Services">
            <a:extLst>
              <a:ext uri="{FF2B5EF4-FFF2-40B4-BE49-F238E27FC236}">
                <a16:creationId xmlns:a16="http://schemas.microsoft.com/office/drawing/2014/main" id="{25247395-E844-594B-A31D-E394E0F95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72" y="1528684"/>
            <a:ext cx="6032434" cy="496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1ED31-A90B-614C-8AE0-9F6F836E3A13}"/>
              </a:ext>
            </a:extLst>
          </p:cNvPr>
          <p:cNvSpPr txBox="1"/>
          <p:nvPr/>
        </p:nvSpPr>
        <p:spPr>
          <a:xfrm>
            <a:off x="4998066" y="6204071"/>
            <a:ext cx="1924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by PPCC student </a:t>
            </a:r>
            <a:r>
              <a:rPr lang="en-US" sz="900" dirty="0" err="1">
                <a:solidFill>
                  <a:schemeClr val="bg1"/>
                </a:solidFill>
              </a:rPr>
              <a:t>Dwan</a:t>
            </a:r>
            <a:r>
              <a:rPr lang="en-US" sz="900" dirty="0">
                <a:solidFill>
                  <a:schemeClr val="bg1"/>
                </a:solidFill>
              </a:rPr>
              <a:t> Petti</a:t>
            </a:r>
          </a:p>
        </p:txBody>
      </p:sp>
    </p:spTree>
    <p:extLst>
      <p:ext uri="{BB962C8B-B14F-4D97-AF65-F5344CB8AC3E}">
        <p14:creationId xmlns:p14="http://schemas.microsoft.com/office/powerpoint/2010/main" val="302927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Table | A312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A0C1-A5AB-5D48-8CF2-CE312331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79718"/>
            <a:ext cx="5934270" cy="4558748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rgbClr val="808284"/>
                </a:solidFill>
              </a:rPr>
              <a:t>Food Pantry to support students and staff in need</a:t>
            </a:r>
            <a:br>
              <a:rPr lang="en-US" sz="2800" dirty="0">
                <a:solidFill>
                  <a:srgbClr val="808284"/>
                </a:solidFill>
              </a:rPr>
            </a:br>
            <a:endParaRPr lang="en-US" sz="2800" dirty="0">
              <a:solidFill>
                <a:srgbClr val="808284"/>
              </a:solidFill>
            </a:endParaRPr>
          </a:p>
          <a:p>
            <a:pPr lvl="1"/>
            <a:r>
              <a:rPr lang="en-US" sz="2800" dirty="0">
                <a:solidFill>
                  <a:srgbClr val="808284"/>
                </a:solidFill>
              </a:rPr>
              <a:t>United Way 2-1-1 at PPCC navigators to connect with community resources</a:t>
            </a:r>
          </a:p>
          <a:p>
            <a:pPr lvl="1"/>
            <a:endParaRPr lang="en-US" sz="2800" dirty="0">
              <a:solidFill>
                <a:srgbClr val="808284"/>
              </a:solidFill>
            </a:endParaRPr>
          </a:p>
          <a:p>
            <a:pPr lvl="1"/>
            <a:r>
              <a:rPr lang="en-US" sz="2800" dirty="0">
                <a:solidFill>
                  <a:srgbClr val="808284"/>
                </a:solidFill>
              </a:rPr>
              <a:t>A Living Lab where students experiment with academic concepts outside of class, including undergraduate research</a:t>
            </a:r>
            <a:br>
              <a:rPr lang="en-US" sz="2800" dirty="0">
                <a:solidFill>
                  <a:srgbClr val="808284"/>
                </a:solidFill>
              </a:rPr>
            </a:br>
            <a:endParaRPr lang="en-US" sz="2800" dirty="0">
              <a:solidFill>
                <a:srgbClr val="808284"/>
              </a:solidFill>
            </a:endParaRPr>
          </a:p>
        </p:txBody>
      </p:sp>
      <p:pic>
        <p:nvPicPr>
          <p:cNvPr id="9" name="Picture 8" descr="Photo shows the new PPCC Community Table" title="Community Table">
            <a:extLst>
              <a:ext uri="{FF2B5EF4-FFF2-40B4-BE49-F238E27FC236}">
                <a16:creationId xmlns:a16="http://schemas.microsoft.com/office/drawing/2014/main" id="{20EF3626-28D7-734F-B64C-39B246652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453" y="1529571"/>
            <a:ext cx="5804797" cy="435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58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Commons | A212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7A0C1-A5AB-5D48-8CF2-CE312331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097" y="1690688"/>
            <a:ext cx="53184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284"/>
                </a:solidFill>
              </a:rPr>
              <a:t>The Communication and Marketing team has an expanded space to better collaborate with:</a:t>
            </a:r>
          </a:p>
          <a:p>
            <a:r>
              <a:rPr lang="en-US" dirty="0">
                <a:solidFill>
                  <a:srgbClr val="808284"/>
                </a:solidFill>
              </a:rPr>
              <a:t> The student newspaper</a:t>
            </a:r>
          </a:p>
          <a:p>
            <a:r>
              <a:rPr lang="en-US" dirty="0">
                <a:solidFill>
                  <a:srgbClr val="808284"/>
                </a:solidFill>
              </a:rPr>
              <a:t> Student Life</a:t>
            </a:r>
          </a:p>
          <a:p>
            <a:r>
              <a:rPr lang="en-US" dirty="0">
                <a:solidFill>
                  <a:srgbClr val="808284"/>
                </a:solidFill>
              </a:rPr>
              <a:t> Work studies</a:t>
            </a:r>
          </a:p>
          <a:p>
            <a:r>
              <a:rPr lang="en-US" dirty="0">
                <a:solidFill>
                  <a:srgbClr val="808284"/>
                </a:solidFill>
              </a:rPr>
              <a:t>Anyone who wants help with promoting a program, initiative or event</a:t>
            </a:r>
          </a:p>
        </p:txBody>
      </p:sp>
      <p:pic>
        <p:nvPicPr>
          <p:cNvPr id="5" name="Picture 4" descr="Photo shows the new communication commons" title="Communication Commons">
            <a:extLst>
              <a:ext uri="{FF2B5EF4-FFF2-40B4-BE49-F238E27FC236}">
                <a16:creationId xmlns:a16="http://schemas.microsoft.com/office/drawing/2014/main" id="{D8BA3331-A5F6-2F4F-A952-897642B833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78" y="1802655"/>
            <a:ext cx="5225144" cy="3918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37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3C20-FD78-BA40-B9ED-EFA20123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Learning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1DB4-1AB5-8540-B744-431C8CD3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860" y="1595704"/>
            <a:ext cx="6756953" cy="4817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Academic Programs/Departments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808284"/>
                </a:solidFill>
              </a:rPr>
              <a:t>15 Assessment Coaches (6 in AY15/16)</a:t>
            </a:r>
          </a:p>
          <a:p>
            <a:r>
              <a:rPr lang="en-US" dirty="0">
                <a:solidFill>
                  <a:srgbClr val="808284"/>
                </a:solidFill>
              </a:rPr>
              <a:t>Workshops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Aug. 21: Transparent assignments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Sept. 14: Focus on assessing Quantitative Literacy and Inquiry and Analysis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Sept. 21: Refining assignments, planning for the next three years, curriculum mapping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Sept. 20-22: HLC Workshop on Assessing General Education (5 attendees)</a:t>
            </a:r>
          </a:p>
          <a:p>
            <a:pPr marL="0" indent="0">
              <a:buNone/>
            </a:pPr>
            <a:endParaRPr lang="en-US" dirty="0">
              <a:solidFill>
                <a:srgbClr val="808284"/>
              </a:solidFill>
            </a:endParaRPr>
          </a:p>
        </p:txBody>
      </p:sp>
      <p:pic>
        <p:nvPicPr>
          <p:cNvPr id="6" name="Content Placeholder 5" descr="photo shows students studying outside of centennial campus" title="Studying outside">
            <a:extLst>
              <a:ext uri="{FF2B5EF4-FFF2-40B4-BE49-F238E27FC236}">
                <a16:creationId xmlns:a16="http://schemas.microsoft.com/office/drawing/2014/main" id="{B371507B-A8F2-094B-BD43-9FD4EB9C3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053" y="1542014"/>
            <a:ext cx="4075274" cy="4925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251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3C20-FD78-BA40-B9ED-EFA20123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Learning Assessment -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1DB4-1AB5-8540-B744-431C8CD3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2465" y="1511868"/>
            <a:ext cx="6638732" cy="4817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Support Services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808284"/>
                </a:solidFill>
              </a:rPr>
              <a:t>8 Assessment Coaches (5 in AY15/16)</a:t>
            </a:r>
          </a:p>
          <a:p>
            <a:r>
              <a:rPr lang="en-US" dirty="0">
                <a:solidFill>
                  <a:srgbClr val="808284"/>
                </a:solidFill>
              </a:rPr>
              <a:t>Focus on employability skills (e.g. problem solving, collaboration, cultural competency)</a:t>
            </a:r>
          </a:p>
          <a:p>
            <a:r>
              <a:rPr lang="en-US" dirty="0">
                <a:solidFill>
                  <a:srgbClr val="808284"/>
                </a:solidFill>
              </a:rPr>
              <a:t>New areas: Student Clubs and Organizations, Leadership Scholars Program, Work-Study Program</a:t>
            </a:r>
          </a:p>
          <a:p>
            <a:r>
              <a:rPr lang="en-US" dirty="0">
                <a:solidFill>
                  <a:srgbClr val="808284"/>
                </a:solidFill>
              </a:rPr>
              <a:t>Professional Development Day (October) covering all phases of the assessment cycle</a:t>
            </a:r>
          </a:p>
        </p:txBody>
      </p:sp>
      <p:pic>
        <p:nvPicPr>
          <p:cNvPr id="6" name="Content Placeholder 5" descr="Photo shows students talking together in the rampart range campus" title="Students at rampart">
            <a:extLst>
              <a:ext uri="{FF2B5EF4-FFF2-40B4-BE49-F238E27FC236}">
                <a16:creationId xmlns:a16="http://schemas.microsoft.com/office/drawing/2014/main" id="{0628B313-4516-3E49-BB8E-B71CD284A7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74" y="1511867"/>
            <a:ext cx="4244845" cy="4756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0608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CE89-D442-F542-B59E-9ABCB4AD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CEEE-84BE-5B42-9763-24239C019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7 New Faculty Positions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Emergency Medical Services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English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Outdoor Leadership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Nursing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Geography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Machining</a:t>
            </a:r>
          </a:p>
          <a:p>
            <a:pPr lvl="1"/>
            <a:r>
              <a:rPr lang="en-US" dirty="0">
                <a:solidFill>
                  <a:srgbClr val="808284"/>
                </a:solidFill>
              </a:rPr>
              <a:t>Theatre</a:t>
            </a:r>
          </a:p>
        </p:txBody>
      </p:sp>
      <p:pic>
        <p:nvPicPr>
          <p:cNvPr id="6" name="Content Placeholder 5" descr="Photo shows students in the classroom" title="students in the classroom">
            <a:extLst>
              <a:ext uri="{FF2B5EF4-FFF2-40B4-BE49-F238E27FC236}">
                <a16:creationId xmlns:a16="http://schemas.microsoft.com/office/drawing/2014/main" id="{BDCACA73-9782-3D4C-9869-E598F52DB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108" y="1592915"/>
            <a:ext cx="6253385" cy="4167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F4CAD8AE-B85F-CB40-B162-66CA31EC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 events</a:t>
            </a:r>
          </a:p>
        </p:txBody>
      </p:sp>
      <p:pic>
        <p:nvPicPr>
          <p:cNvPr id="6" name="Content Placeholder 5" descr="The Golden Gala Celebrating Success, Shaping the Future. " title="Golden Gala">
            <a:extLst>
              <a:ext uri="{FF2B5EF4-FFF2-40B4-BE49-F238E27FC236}">
                <a16:creationId xmlns:a16="http://schemas.microsoft.com/office/drawing/2014/main" id="{8F72037A-7286-2741-BEB3-3CE1301326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50" y="619646"/>
            <a:ext cx="5181600" cy="3158703"/>
          </a:xfrm>
        </p:spPr>
      </p:pic>
      <p:pic>
        <p:nvPicPr>
          <p:cNvPr id="8" name="Content Placeholder 7" descr="Jingle Mingle Graphic" title="Jingle Mingle">
            <a:extLst>
              <a:ext uri="{FF2B5EF4-FFF2-40B4-BE49-F238E27FC236}">
                <a16:creationId xmlns:a16="http://schemas.microsoft.com/office/drawing/2014/main" id="{F9F6270E-CEA8-F042-BF40-D51D14B61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350" y="472417"/>
            <a:ext cx="5181600" cy="34531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FB896-DD2B-3A40-93F1-4450EF805A5A}"/>
              </a:ext>
            </a:extLst>
          </p:cNvPr>
          <p:cNvSpPr txBox="1"/>
          <p:nvPr/>
        </p:nvSpPr>
        <p:spPr>
          <a:xfrm>
            <a:off x="1276350" y="412413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</a:rPr>
              <a:t>The Golden Gala</a:t>
            </a:r>
          </a:p>
          <a:p>
            <a:pPr algn="ctr"/>
            <a:r>
              <a:rPr lang="en-US" sz="3000" dirty="0">
                <a:solidFill>
                  <a:srgbClr val="808284"/>
                </a:solidFill>
              </a:rPr>
              <a:t>An elegant fundraiser</a:t>
            </a:r>
            <a:br>
              <a:rPr lang="en-US" sz="3000" dirty="0">
                <a:solidFill>
                  <a:srgbClr val="808284"/>
                </a:solidFill>
              </a:rPr>
            </a:br>
            <a:r>
              <a:rPr lang="en-US" sz="3000" dirty="0">
                <a:solidFill>
                  <a:srgbClr val="808284"/>
                </a:solidFill>
              </a:rPr>
              <a:t>for scholarships at</a:t>
            </a:r>
            <a:br>
              <a:rPr lang="en-US" sz="3000" dirty="0">
                <a:solidFill>
                  <a:srgbClr val="808284"/>
                </a:solidFill>
              </a:rPr>
            </a:br>
            <a:r>
              <a:rPr lang="en-US" sz="3000" b="1" dirty="0">
                <a:solidFill>
                  <a:schemeClr val="accent6"/>
                </a:solidFill>
              </a:rPr>
              <a:t>The Broadmoor | Oct.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FDBC6-0F22-304A-97FD-0B1E176B295D}"/>
              </a:ext>
            </a:extLst>
          </p:cNvPr>
          <p:cNvSpPr txBox="1"/>
          <p:nvPr/>
        </p:nvSpPr>
        <p:spPr>
          <a:xfrm>
            <a:off x="6790464" y="4124130"/>
            <a:ext cx="47373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</a:rPr>
              <a:t>Jingle Mingle:</a:t>
            </a:r>
            <a:br>
              <a:rPr lang="en-US" sz="3000" b="1" dirty="0">
                <a:solidFill>
                  <a:schemeClr val="bg2"/>
                </a:solidFill>
              </a:rPr>
            </a:br>
            <a:r>
              <a:rPr lang="en-US" sz="3000" b="1" dirty="0">
                <a:solidFill>
                  <a:schemeClr val="bg2"/>
                </a:solidFill>
              </a:rPr>
              <a:t>The Half-Century Soiree</a:t>
            </a:r>
          </a:p>
          <a:p>
            <a:pPr algn="ctr"/>
            <a:r>
              <a:rPr lang="en-US" sz="3000" dirty="0">
                <a:solidFill>
                  <a:srgbClr val="8082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Inviting faculty, staff, former employees and retirees at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Antlers | Dec. 8</a:t>
            </a:r>
          </a:p>
        </p:txBody>
      </p:sp>
    </p:spTree>
    <p:extLst>
      <p:ext uri="{BB962C8B-B14F-4D97-AF65-F5344CB8AC3E}">
        <p14:creationId xmlns:p14="http://schemas.microsoft.com/office/powerpoint/2010/main" val="407123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3C20-FD78-BA40-B9ED-EFA20123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1DB4-1AB5-8540-B744-431C8CD3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068" y="1399901"/>
            <a:ext cx="11056777" cy="509420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Assurance Review (July 2019)</a:t>
            </a:r>
          </a:p>
          <a:p>
            <a:r>
              <a:rPr lang="en-US" dirty="0">
                <a:solidFill>
                  <a:srgbClr val="808284"/>
                </a:solidFill>
              </a:rPr>
              <a:t>Introduction, Criteria 1 and 2 are done</a:t>
            </a:r>
          </a:p>
          <a:p>
            <a:r>
              <a:rPr lang="en-US" dirty="0">
                <a:solidFill>
                  <a:srgbClr val="808284"/>
                </a:solidFill>
              </a:rPr>
              <a:t>Criteria 3, 4 and 5 are in process</a:t>
            </a:r>
          </a:p>
          <a:p>
            <a:r>
              <a:rPr lang="en-US" dirty="0">
                <a:solidFill>
                  <a:srgbClr val="808284"/>
                </a:solidFill>
              </a:rPr>
              <a:t>Monitoring entire report for college-wide review by the end of Jan. 2019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Goal: send the entire report for college-wide review by the end of Jan. 2019</a:t>
            </a:r>
          </a:p>
          <a:p>
            <a:pPr marL="0" indent="0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New approved location</a:t>
            </a:r>
          </a:p>
          <a:p>
            <a:r>
              <a:rPr lang="en-US" dirty="0">
                <a:solidFill>
                  <a:srgbClr val="808284"/>
                </a:solidFill>
              </a:rPr>
              <a:t>UC Health Community</a:t>
            </a:r>
            <a:br>
              <a:rPr lang="en-US" dirty="0">
                <a:solidFill>
                  <a:srgbClr val="808284"/>
                </a:solidFill>
              </a:rPr>
            </a:br>
            <a:r>
              <a:rPr lang="en-US" dirty="0">
                <a:solidFill>
                  <a:srgbClr val="808284"/>
                </a:solidFill>
              </a:rPr>
              <a:t>Education Center</a:t>
            </a:r>
          </a:p>
          <a:p>
            <a:pPr marL="0" indent="0">
              <a:buNone/>
            </a:pPr>
            <a:br>
              <a:rPr lang="en-US" dirty="0">
                <a:solidFill>
                  <a:srgbClr val="808284"/>
                </a:solidFill>
              </a:rPr>
            </a:br>
            <a:endParaRPr lang="en-US" dirty="0">
              <a:solidFill>
                <a:srgbClr val="80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08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21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8EEB-D3C2-534F-A6E2-85E98FAA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and Upcoming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8797-1C20-6949-99A3-EC40608C0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06" y="1408675"/>
            <a:ext cx="6965462" cy="531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 of Applied Science in Emergency Service Administration </a:t>
            </a:r>
          </a:p>
          <a:p>
            <a:r>
              <a:rPr lang="en-US" sz="1900" dirty="0">
                <a:solidFill>
                  <a:srgbClr val="808284"/>
                </a:solidFill>
              </a:rPr>
              <a:t>Starts Fall 2018 | 16 students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/>
                </a:solidFill>
              </a:rPr>
              <a:t>Cyber Security </a:t>
            </a:r>
          </a:p>
          <a:p>
            <a:r>
              <a:rPr lang="en-US" sz="1900" dirty="0">
                <a:solidFill>
                  <a:srgbClr val="808284"/>
                </a:solidFill>
              </a:rPr>
              <a:t>Started Spring 2018 | 124 students</a:t>
            </a:r>
          </a:p>
          <a:p>
            <a:r>
              <a:rPr lang="en-US" sz="1900" dirty="0">
                <a:solidFill>
                  <a:srgbClr val="808284"/>
                </a:solidFill>
              </a:rPr>
              <a:t>Received $300K from legislature for</a:t>
            </a:r>
            <a:br>
              <a:rPr lang="en-US" sz="1900" dirty="0">
                <a:solidFill>
                  <a:srgbClr val="808284"/>
                </a:solidFill>
              </a:rPr>
            </a:br>
            <a:r>
              <a:rPr lang="en-US" sz="1900" dirty="0">
                <a:solidFill>
                  <a:srgbClr val="808284"/>
                </a:solidFill>
              </a:rPr>
              <a:t>all cyber programs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/>
                </a:solidFill>
              </a:rPr>
              <a:t>Certified Dietary Manager</a:t>
            </a:r>
          </a:p>
          <a:p>
            <a:r>
              <a:rPr lang="en-US" sz="1900" dirty="0">
                <a:solidFill>
                  <a:srgbClr val="808284"/>
                </a:solidFill>
              </a:rPr>
              <a:t>Started Spring 2018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/>
                </a:solidFill>
              </a:rPr>
              <a:t>Social Innovation</a:t>
            </a:r>
          </a:p>
          <a:p>
            <a:r>
              <a:rPr lang="en-US" sz="1900" dirty="0">
                <a:solidFill>
                  <a:srgbClr val="808284"/>
                </a:solidFill>
              </a:rPr>
              <a:t>A partnership with BBB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/>
                </a:solidFill>
              </a:rPr>
              <a:t>Upcoming</a:t>
            </a:r>
          </a:p>
          <a:p>
            <a:r>
              <a:rPr lang="en-US" sz="1900" dirty="0">
                <a:solidFill>
                  <a:srgbClr val="808284"/>
                </a:solidFill>
              </a:rPr>
              <a:t>Nursing BSN, as soon as Fall 2019</a:t>
            </a:r>
          </a:p>
          <a:p>
            <a:pPr lvl="1"/>
            <a:r>
              <a:rPr lang="en-US" sz="1900" dirty="0">
                <a:solidFill>
                  <a:srgbClr val="808284"/>
                </a:solidFill>
              </a:rPr>
              <a:t>Big win in legislature to get approval</a:t>
            </a:r>
          </a:p>
          <a:p>
            <a:r>
              <a:rPr lang="en-US" sz="1900" dirty="0">
                <a:solidFill>
                  <a:srgbClr val="808284"/>
                </a:solidFill>
              </a:rPr>
              <a:t>Surgical Technology</a:t>
            </a:r>
          </a:p>
        </p:txBody>
      </p:sp>
      <p:pic>
        <p:nvPicPr>
          <p:cNvPr id="8" name="Content Placeholder 5" descr="Photo shows an Emergency Service Administration student" title="Emergency Service Administration">
            <a:extLst>
              <a:ext uri="{FF2B5EF4-FFF2-40B4-BE49-F238E27FC236}">
                <a16:creationId xmlns:a16="http://schemas.microsoft.com/office/drawing/2014/main" id="{2F39A1FF-8337-D142-92CF-7B224E60A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894" y="2203478"/>
            <a:ext cx="3195533" cy="213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 descr="Photo shows Cybersecurity students" title="Cybersecurity students">
            <a:extLst>
              <a:ext uri="{FF2B5EF4-FFF2-40B4-BE49-F238E27FC236}">
                <a16:creationId xmlns:a16="http://schemas.microsoft.com/office/drawing/2014/main" id="{5FCB81F5-9C2E-0D42-B5B6-B8B0F1CC5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708" y="1143756"/>
            <a:ext cx="2788465" cy="282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hoto shows Certified Dietary Manager students" title="Certified Dietary Manager">
            <a:extLst>
              <a:ext uri="{FF2B5EF4-FFF2-40B4-BE49-F238E27FC236}">
                <a16:creationId xmlns:a16="http://schemas.microsoft.com/office/drawing/2014/main" id="{98A80786-53C0-7B46-B122-8CB418ECC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17" y="4580524"/>
            <a:ext cx="3142051" cy="209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4758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5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shows a Mountain Metro Bus" title="Mountain Metro">
            <a:extLst>
              <a:ext uri="{FF2B5EF4-FFF2-40B4-BE49-F238E27FC236}">
                <a16:creationId xmlns:a16="http://schemas.microsoft.com/office/drawing/2014/main" id="{4596B31A-BD98-E946-8E1C-B0B173825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06" y="1481113"/>
            <a:ext cx="5358177" cy="301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5C12E91-C599-714F-A577-46990868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D62D99-48AC-A54D-8118-A822DC4AD8F8}"/>
              </a:ext>
            </a:extLst>
          </p:cNvPr>
          <p:cNvSpPr txBox="1">
            <a:spLocks/>
          </p:cNvSpPr>
          <p:nvPr/>
        </p:nvSpPr>
        <p:spPr>
          <a:xfrm>
            <a:off x="921229" y="50977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47E9-BE9B-1745-91F4-5EAB55DAC25E}"/>
              </a:ext>
            </a:extLst>
          </p:cNvPr>
          <p:cNvSpPr txBox="1"/>
          <p:nvPr/>
        </p:nvSpPr>
        <p:spPr>
          <a:xfrm>
            <a:off x="6635840" y="1377674"/>
            <a:ext cx="5556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Mountain Metropolitan Transit: College Bus Pass Program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The Quad Innovation Partnership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Catalyst Campus Cyber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UC Health Community Education Center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Regional American Heart Association Training Center – CPR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Paramedic</a:t>
            </a:r>
          </a:p>
        </p:txBody>
      </p:sp>
    </p:spTree>
    <p:extLst>
      <p:ext uri="{BB962C8B-B14F-4D97-AF65-F5344CB8AC3E}">
        <p14:creationId xmlns:p14="http://schemas.microsoft.com/office/powerpoint/2010/main" val="199656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57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176-DA3E-7D4C-9C4E-E14F07BE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3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Kudos</a:t>
            </a:r>
          </a:p>
        </p:txBody>
      </p:sp>
      <p:pic>
        <p:nvPicPr>
          <p:cNvPr id="10" name="Content Placeholder 9" descr="Headshot of Jordan Wright" title="Jordan Wright">
            <a:extLst>
              <a:ext uri="{FF2B5EF4-FFF2-40B4-BE49-F238E27FC236}">
                <a16:creationId xmlns:a16="http://schemas.microsoft.com/office/drawing/2014/main" id="{9D59098D-0BFD-0A4E-8B2C-CCC7F0A09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238" y="1268246"/>
            <a:ext cx="3352596" cy="32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9728-D9F1-384C-AA36-694AA9B9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2919" y="4879911"/>
            <a:ext cx="5181600" cy="1707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accent6"/>
                </a:solidFill>
              </a:rPr>
              <a:t>Mickey Jackson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808284"/>
                </a:solidFill>
              </a:rPr>
              <a:t>Veteran, STEM Fellow Lead, and Tutor has been named the National College Reading and Learning Association (CRLA) Outstanding Tutor for 2018</a:t>
            </a:r>
          </a:p>
        </p:txBody>
      </p:sp>
      <p:pic>
        <p:nvPicPr>
          <p:cNvPr id="11" name="Content Placeholder 9" descr="Headshot of Mickey Jackson" title="Mickey Jackson">
            <a:extLst>
              <a:ext uri="{FF2B5EF4-FFF2-40B4-BE49-F238E27FC236}">
                <a16:creationId xmlns:a16="http://schemas.microsoft.com/office/drawing/2014/main" id="{58A4CDD4-C417-F54A-96B0-37D8CDFF7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036" y="1268246"/>
            <a:ext cx="3367366" cy="32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42EED3E-0CEC-984D-8E82-9F4B8A02BDE6}"/>
              </a:ext>
            </a:extLst>
          </p:cNvPr>
          <p:cNvSpPr txBox="1">
            <a:spLocks/>
          </p:cNvSpPr>
          <p:nvPr/>
        </p:nvSpPr>
        <p:spPr>
          <a:xfrm>
            <a:off x="7159987" y="4879911"/>
            <a:ext cx="4267098" cy="170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</a:rPr>
              <a:t>Jordan Wright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808284"/>
                </a:solidFill>
              </a:rPr>
              <a:t>Winner of Coca-Cola Leaders of Promise scholarship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808284"/>
                </a:solidFill>
              </a:rPr>
              <a:t>PTK Scholar Program</a:t>
            </a:r>
          </a:p>
        </p:txBody>
      </p:sp>
    </p:spTree>
    <p:extLst>
      <p:ext uri="{BB962C8B-B14F-4D97-AF65-F5344CB8AC3E}">
        <p14:creationId xmlns:p14="http://schemas.microsoft.com/office/powerpoint/2010/main" val="329324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908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731-97F3-6B4D-A8E8-B146CD95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Division Realignment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B1ED-46A7-7442-8FB7-B7E3FD8F5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29" y="2397532"/>
            <a:ext cx="5181600" cy="365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Guiding Principles in the Process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rgbClr val="808284"/>
                </a:solidFill>
              </a:rPr>
              <a:t>Do no harm. Eliminating or reducing positions is not on the table.</a:t>
            </a:r>
          </a:p>
          <a:p>
            <a:r>
              <a:rPr lang="en-US" sz="2400" dirty="0">
                <a:solidFill>
                  <a:srgbClr val="808284"/>
                </a:solidFill>
              </a:rPr>
              <a:t>Feedback is needed.</a:t>
            </a:r>
          </a:p>
          <a:p>
            <a:r>
              <a:rPr lang="en-US" sz="2400" dirty="0">
                <a:solidFill>
                  <a:srgbClr val="808284"/>
                </a:solidFill>
              </a:rPr>
              <a:t>Transparency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A5FE-77DE-3946-89BD-E20338599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729" y="2397532"/>
            <a:ext cx="5181600" cy="3657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Proposed Process</a:t>
            </a:r>
          </a:p>
          <a:p>
            <a:r>
              <a:rPr lang="en-US" sz="2400" dirty="0">
                <a:solidFill>
                  <a:srgbClr val="808284"/>
                </a:solidFill>
              </a:rPr>
              <a:t>An official avenue for feedback will be presented in late August or early September.</a:t>
            </a:r>
          </a:p>
          <a:p>
            <a:r>
              <a:rPr lang="en-US" sz="2400" dirty="0">
                <a:solidFill>
                  <a:srgbClr val="808284"/>
                </a:solidFill>
              </a:rPr>
              <a:t>We would like to receive all feedback by December/January.</a:t>
            </a:r>
          </a:p>
          <a:p>
            <a:r>
              <a:rPr lang="en-US" sz="2400" dirty="0">
                <a:solidFill>
                  <a:srgbClr val="808284"/>
                </a:solidFill>
              </a:rPr>
              <a:t>We anticipate an official decision coming in mid-late Spring, allowing us 3-4 months to plan and execute prior to the Fall 2019 Semester.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B5EE-FF71-2446-BB63-E7667609411C}"/>
              </a:ext>
            </a:extLst>
          </p:cNvPr>
          <p:cNvSpPr txBox="1"/>
          <p:nvPr/>
        </p:nvSpPr>
        <p:spPr>
          <a:xfrm>
            <a:off x="873968" y="1318936"/>
            <a:ext cx="1131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Guiding Question</a:t>
            </a:r>
            <a:br>
              <a:rPr lang="en-US" sz="2400" dirty="0">
                <a:solidFill>
                  <a:srgbClr val="808284"/>
                </a:solidFill>
              </a:rPr>
            </a:br>
            <a:r>
              <a:rPr lang="en-US" sz="2400" dirty="0">
                <a:solidFill>
                  <a:srgbClr val="808284"/>
                </a:solidFill>
              </a:rPr>
              <a:t>Can we align our academic divisions to be more effective?</a:t>
            </a:r>
          </a:p>
        </p:txBody>
      </p:sp>
    </p:spTree>
    <p:extLst>
      <p:ext uri="{BB962C8B-B14F-4D97-AF65-F5344CB8AC3E}">
        <p14:creationId xmlns:p14="http://schemas.microsoft.com/office/powerpoint/2010/main" val="957501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" y="532750"/>
            <a:ext cx="11098213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Focus Goal I: Ensuring Every Student Has an Academic Plan in 1</a:t>
            </a:r>
            <a:r>
              <a:rPr lang="en-US" sz="3800" b="1" baseline="30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088" y="1977558"/>
            <a:ext cx="5449077" cy="4416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Recommendations:</a:t>
            </a:r>
          </a:p>
          <a:p>
            <a:r>
              <a:rPr lang="en-US" dirty="0">
                <a:solidFill>
                  <a:srgbClr val="808284"/>
                </a:solidFill>
              </a:rPr>
              <a:t>Mandatory advising</a:t>
            </a:r>
          </a:p>
          <a:p>
            <a:r>
              <a:rPr lang="en-US" dirty="0">
                <a:solidFill>
                  <a:srgbClr val="808284"/>
                </a:solidFill>
              </a:rPr>
              <a:t>Mandatory orientation</a:t>
            </a:r>
          </a:p>
          <a:p>
            <a:r>
              <a:rPr lang="en-US" dirty="0">
                <a:solidFill>
                  <a:srgbClr val="808284"/>
                </a:solidFill>
              </a:rPr>
              <a:t>Publish 2-year plans on website</a:t>
            </a:r>
          </a:p>
        </p:txBody>
      </p:sp>
      <p:pic>
        <p:nvPicPr>
          <p:cNvPr id="5" name="Picture 4" descr="Photo of a Mortarboard that says Dream Come True" title="Mortarboard">
            <a:extLst>
              <a:ext uri="{FF2B5EF4-FFF2-40B4-BE49-F238E27FC236}">
                <a16:creationId xmlns:a16="http://schemas.microsoft.com/office/drawing/2014/main" id="{A8683A47-2C0D-0C49-BD8F-599690E7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0" y="1992783"/>
            <a:ext cx="5392317" cy="465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25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 hidden="1">
            <a:extLst>
              <a:ext uri="{FF2B5EF4-FFF2-40B4-BE49-F238E27FC236}">
                <a16:creationId xmlns:a16="http://schemas.microsoft.com/office/drawing/2014/main" id="{49D4B601-1F04-1D48-95C9-62001D1B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50</a:t>
            </a:r>
            <a:r>
              <a:rPr lang="en-US" baseline="30000" dirty="0"/>
              <a:t>th</a:t>
            </a:r>
            <a:r>
              <a:rPr lang="en-US" dirty="0"/>
              <a:t> anniversary events</a:t>
            </a:r>
          </a:p>
        </p:txBody>
      </p:sp>
      <p:pic>
        <p:nvPicPr>
          <p:cNvPr id="6" name="Content Placeholder 5" descr="El Paso Community College Photograph" title="El Paso Community College">
            <a:extLst>
              <a:ext uri="{FF2B5EF4-FFF2-40B4-BE49-F238E27FC236}">
                <a16:creationId xmlns:a16="http://schemas.microsoft.com/office/drawing/2014/main" id="{4C5CE4B9-6B7B-124D-B46F-EA636BACA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28" y="1013930"/>
            <a:ext cx="3764302" cy="4873625"/>
          </a:xfr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AFC8727-E393-5945-8743-5A4C8A3D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6400" y="884236"/>
            <a:ext cx="6559388" cy="5516563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Spirit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8284"/>
                </a:solidFill>
              </a:rPr>
              <a:t>Student Life and the SGA are planning a series of student-focused events</a:t>
            </a:r>
            <a:br>
              <a:rPr lang="en-US" sz="3200" dirty="0">
                <a:solidFill>
                  <a:srgbClr val="808284"/>
                </a:solidFill>
              </a:rPr>
            </a:br>
            <a:r>
              <a:rPr lang="en-US" sz="3200" dirty="0">
                <a:solidFill>
                  <a:srgbClr val="808284"/>
                </a:solidFill>
              </a:rPr>
              <a:t>Oct. 1-5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8284"/>
                </a:solidFill>
              </a:rPr>
              <a:t>The week will culminate in a Homecoming party for students and alumni at Centennial | Oct. 5</a:t>
            </a:r>
          </a:p>
          <a:p>
            <a:r>
              <a:rPr lang="en-US" sz="3200" b="1" dirty="0">
                <a:solidFill>
                  <a:schemeClr val="bg2"/>
                </a:solidFill>
              </a:rPr>
              <a:t>City Proclamation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8284"/>
                </a:solidFill>
              </a:rPr>
              <a:t>The mayor will declare Oct. 7-13</a:t>
            </a:r>
            <a:br>
              <a:rPr lang="en-US" sz="3200" dirty="0">
                <a:solidFill>
                  <a:srgbClr val="808284"/>
                </a:solidFill>
              </a:rPr>
            </a:br>
            <a:r>
              <a:rPr lang="en-US" sz="3200" dirty="0">
                <a:solidFill>
                  <a:srgbClr val="808284"/>
                </a:solidFill>
              </a:rPr>
              <a:t>PPCC week, honoring our impact in the community</a:t>
            </a:r>
          </a:p>
          <a:p>
            <a:endParaRPr lang="en-US" sz="3200" dirty="0">
              <a:solidFill>
                <a:srgbClr val="80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0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537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Focus Goal II: Systematizing Best Practices in our Classrooms to Improve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377" y="1863288"/>
            <a:ext cx="6288834" cy="448186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Student focus groups suggested students found most important:</a:t>
            </a:r>
          </a:p>
          <a:p>
            <a:r>
              <a:rPr lang="en-US" dirty="0">
                <a:solidFill>
                  <a:srgbClr val="808284"/>
                </a:solidFill>
              </a:rPr>
              <a:t>A clear syllabus</a:t>
            </a:r>
          </a:p>
          <a:p>
            <a:r>
              <a:rPr lang="en-US" dirty="0">
                <a:solidFill>
                  <a:srgbClr val="808284"/>
                </a:solidFill>
              </a:rPr>
              <a:t>Instructor provided timely feedback</a:t>
            </a:r>
          </a:p>
          <a:p>
            <a:r>
              <a:rPr lang="en-US" dirty="0">
                <a:solidFill>
                  <a:srgbClr val="808284"/>
                </a:solidFill>
              </a:rPr>
              <a:t>Class time spent applying the material</a:t>
            </a:r>
          </a:p>
        </p:txBody>
      </p:sp>
      <p:pic>
        <p:nvPicPr>
          <p:cNvPr id="5" name="Picture 4" descr="Photo shows a student writing notes" title="Student studying">
            <a:extLst>
              <a:ext uri="{FF2B5EF4-FFF2-40B4-BE49-F238E27FC236}">
                <a16:creationId xmlns:a16="http://schemas.microsoft.com/office/drawing/2014/main" id="{193A98AA-7D9F-7E4B-86D7-4299F220F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09" y="1863288"/>
            <a:ext cx="4362137" cy="480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272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5236-8FA6-6145-8A25-DEADED3E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Focus Goal III: Aligning 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3606-D184-134F-8B24-5FE928E2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97" y="1527045"/>
            <a:ext cx="10853057" cy="5079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08284"/>
                </a:solidFill>
              </a:rPr>
              <a:t>Revamped requirements in course catalog, program-specific math requirements</a:t>
            </a:r>
          </a:p>
          <a:p>
            <a:pPr marL="0" indent="0">
              <a:buNone/>
            </a:pPr>
            <a:br>
              <a:rPr lang="en-US" dirty="0">
                <a:solidFill>
                  <a:srgbClr val="808284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BEFORE</a:t>
            </a:r>
            <a:r>
              <a:rPr lang="en-US" dirty="0">
                <a:solidFill>
                  <a:schemeClr val="accent6"/>
                </a:solidFill>
              </a:rPr>
              <a:t> (PPCC Catalog 2017 – 2018)</a:t>
            </a:r>
          </a:p>
          <a:p>
            <a:r>
              <a:rPr lang="en-US" dirty="0">
                <a:solidFill>
                  <a:srgbClr val="808284"/>
                </a:solidFill>
              </a:rPr>
              <a:t>20 of the 74 degrees (AA, AS, AAS) had no recommended basic skills standards math course.</a:t>
            </a:r>
          </a:p>
          <a:p>
            <a:r>
              <a:rPr lang="en-US" dirty="0">
                <a:solidFill>
                  <a:srgbClr val="808284"/>
                </a:solidFill>
              </a:rPr>
              <a:t>Selected College Prep Math courses listed as a recommended basic skills were not the prerequisite for the College Level Math course.</a:t>
            </a:r>
          </a:p>
          <a:p>
            <a:r>
              <a:rPr lang="en-US" dirty="0">
                <a:solidFill>
                  <a:srgbClr val="808284"/>
                </a:solidFill>
              </a:rPr>
              <a:t>15 out of 28 AA degrees did not prefer, recommend, require, or suggest a math course.</a:t>
            </a:r>
          </a:p>
          <a:p>
            <a:r>
              <a:rPr lang="en-US" dirty="0">
                <a:solidFill>
                  <a:srgbClr val="808284"/>
                </a:solidFill>
              </a:rPr>
              <a:t>AA degrees designated as Degrees with Designation (</a:t>
            </a:r>
            <a:r>
              <a:rPr lang="en-US" dirty="0" err="1">
                <a:solidFill>
                  <a:srgbClr val="808284"/>
                </a:solidFill>
              </a:rPr>
              <a:t>DwD</a:t>
            </a:r>
            <a:r>
              <a:rPr lang="en-US" dirty="0">
                <a:solidFill>
                  <a:srgbClr val="808284"/>
                </a:solidFill>
              </a:rPr>
              <a:t>) recommended College Level Math courses that do not match the Statewide Transfer Articulation Agreement.</a:t>
            </a:r>
          </a:p>
        </p:txBody>
      </p:sp>
    </p:spTree>
    <p:extLst>
      <p:ext uri="{BB962C8B-B14F-4D97-AF65-F5344CB8AC3E}">
        <p14:creationId xmlns:p14="http://schemas.microsoft.com/office/powerpoint/2010/main" val="2966054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5236-8FA6-6145-8A25-DEADED3E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Focus Goal III - Aligning 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3606-D184-134F-8B24-5FE928E2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829" y="1527045"/>
            <a:ext cx="6225074" cy="5079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AFTER</a:t>
            </a:r>
            <a:r>
              <a:rPr lang="en-US" sz="2600" dirty="0">
                <a:solidFill>
                  <a:schemeClr val="accent6"/>
                </a:solidFill>
              </a:rPr>
              <a:t> (PPCC Catalog 2018 – 2019)</a:t>
            </a:r>
          </a:p>
          <a:p>
            <a:r>
              <a:rPr lang="en-US" sz="2600" dirty="0">
                <a:solidFill>
                  <a:srgbClr val="808284"/>
                </a:solidFill>
              </a:rPr>
              <a:t>Every degree (AA, AS, AAS) has a recommended basic skills standards math course.</a:t>
            </a:r>
          </a:p>
          <a:p>
            <a:r>
              <a:rPr lang="en-US" sz="2600" dirty="0">
                <a:solidFill>
                  <a:srgbClr val="808284"/>
                </a:solidFill>
              </a:rPr>
              <a:t>Dev. Ed. &amp; College Level courses are aligned</a:t>
            </a:r>
          </a:p>
          <a:p>
            <a:r>
              <a:rPr lang="en-US" sz="2600" dirty="0">
                <a:solidFill>
                  <a:srgbClr val="808284"/>
                </a:solidFill>
              </a:rPr>
              <a:t>Every degree has a preferred, recommended, or required college level math course.</a:t>
            </a:r>
          </a:p>
          <a:p>
            <a:r>
              <a:rPr lang="en-US" sz="2600" dirty="0">
                <a:solidFill>
                  <a:srgbClr val="808284"/>
                </a:solidFill>
              </a:rPr>
              <a:t>Every AA </a:t>
            </a:r>
            <a:r>
              <a:rPr lang="en-US" sz="2600" dirty="0" err="1">
                <a:solidFill>
                  <a:srgbClr val="808284"/>
                </a:solidFill>
              </a:rPr>
              <a:t>DwD</a:t>
            </a:r>
            <a:r>
              <a:rPr lang="en-US" sz="2600" dirty="0">
                <a:solidFill>
                  <a:srgbClr val="808284"/>
                </a:solidFill>
              </a:rPr>
              <a:t> and AS </a:t>
            </a:r>
            <a:r>
              <a:rPr lang="en-US" sz="2600" dirty="0" err="1">
                <a:solidFill>
                  <a:srgbClr val="808284"/>
                </a:solidFill>
              </a:rPr>
              <a:t>DwD</a:t>
            </a:r>
            <a:r>
              <a:rPr lang="en-US" sz="2600" dirty="0">
                <a:solidFill>
                  <a:srgbClr val="808284"/>
                </a:solidFill>
              </a:rPr>
              <a:t> matches the Statewide Transfer Articulation Agreement.</a:t>
            </a:r>
          </a:p>
        </p:txBody>
      </p:sp>
      <p:pic>
        <p:nvPicPr>
          <p:cNvPr id="5" name="Picture 4" descr="Photo shows a professor teaching a math class" title="Math Class">
            <a:extLst>
              <a:ext uri="{FF2B5EF4-FFF2-40B4-BE49-F238E27FC236}">
                <a16:creationId xmlns:a16="http://schemas.microsoft.com/office/drawing/2014/main" id="{0D44CA25-A330-0245-8405-BE3FA2497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8917" y="1607148"/>
            <a:ext cx="4281195" cy="491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0662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665B-5E24-3B49-99D0-81BE2F94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92" y="500062"/>
            <a:ext cx="10795349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2017/2018 Focus Goal IV: Creating a Sense of Belonging</a:t>
            </a:r>
          </a:p>
        </p:txBody>
      </p:sp>
      <p:pic>
        <p:nvPicPr>
          <p:cNvPr id="5" name="Content Placeholder 4" descr="Photo shows Students in the Rampart Commons" title="Students in the Rampart Commons">
            <a:extLst>
              <a:ext uri="{FF2B5EF4-FFF2-40B4-BE49-F238E27FC236}">
                <a16:creationId xmlns:a16="http://schemas.microsoft.com/office/drawing/2014/main" id="{DE2123E1-06CE-BE47-8E59-99DB22B1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92" y="2005573"/>
            <a:ext cx="10795349" cy="463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994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731-97F3-6B4D-A8E8-B146CD95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97" y="3845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2018/2019 Focus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A5FE-77DE-3946-89BD-E20338599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5751" y="1550759"/>
            <a:ext cx="6611948" cy="41499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808284"/>
                </a:solidFill>
              </a:rPr>
              <a:t>Improve diversity in hiring, especially among faculty and key leadership positions.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808284"/>
                </a:solidFill>
              </a:rPr>
              <a:t>Redesign of Developmental Education to also include the potential impact on First Year Experience Programs including AAA109 and Student Success Seminars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808284"/>
                </a:solidFill>
              </a:rPr>
              <a:t>Standardizing academic websites for all college academic programs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808284"/>
                </a:solidFill>
              </a:rPr>
              <a:t>High Impact Practices (HIPs)</a:t>
            </a:r>
          </a:p>
        </p:txBody>
      </p:sp>
      <p:pic>
        <p:nvPicPr>
          <p:cNvPr id="9" name="Picture 8" descr="Photo of a Professor writing on whiteboard" title="Professor writing on whiteboard">
            <a:extLst>
              <a:ext uri="{FF2B5EF4-FFF2-40B4-BE49-F238E27FC236}">
                <a16:creationId xmlns:a16="http://schemas.microsoft.com/office/drawing/2014/main" id="{82140C0A-EF31-3F46-A218-B15AF700D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96" y="840058"/>
            <a:ext cx="4064638" cy="270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shot of the Nursing Webpage" title="Website Screenshot">
            <a:extLst>
              <a:ext uri="{FF2B5EF4-FFF2-40B4-BE49-F238E27FC236}">
                <a16:creationId xmlns:a16="http://schemas.microsoft.com/office/drawing/2014/main" id="{2C88EDC2-EE7F-7545-986B-FB8757CC8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996" y="3839735"/>
            <a:ext cx="4146414" cy="270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612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2" y="1452282"/>
            <a:ext cx="6293222" cy="4446495"/>
          </a:xfrm>
        </p:spPr>
        <p:txBody>
          <a:bodyPr numCol="2">
            <a:noAutofit/>
          </a:bodyPr>
          <a:lstStyle/>
          <a:p>
            <a:r>
              <a:rPr lang="en-US" sz="2000" dirty="0">
                <a:solidFill>
                  <a:srgbClr val="808284"/>
                </a:solidFill>
              </a:rPr>
              <a:t>Fire Sprinklers - Centennial</a:t>
            </a:r>
          </a:p>
          <a:p>
            <a:r>
              <a:rPr lang="en-US" sz="2000" dirty="0">
                <a:solidFill>
                  <a:srgbClr val="808284"/>
                </a:solidFill>
              </a:rPr>
              <a:t>Access Control – all campuses, 10/30</a:t>
            </a:r>
          </a:p>
          <a:p>
            <a:r>
              <a:rPr lang="en-US" sz="2000" dirty="0">
                <a:solidFill>
                  <a:srgbClr val="808284"/>
                </a:solidFill>
              </a:rPr>
              <a:t>Various concrete walkway repairs (safety &amp; accessibility)</a:t>
            </a:r>
          </a:p>
          <a:p>
            <a:r>
              <a:rPr lang="en-US" sz="2000" dirty="0">
                <a:solidFill>
                  <a:srgbClr val="808284"/>
                </a:solidFill>
              </a:rPr>
              <a:t>Stairs to Atrium - Centennial</a:t>
            </a:r>
          </a:p>
          <a:p>
            <a:r>
              <a:rPr lang="en-US" sz="2000" dirty="0">
                <a:solidFill>
                  <a:srgbClr val="808284"/>
                </a:solidFill>
              </a:rPr>
              <a:t>Wayfinding Upgrades (continuing) </a:t>
            </a:r>
          </a:p>
          <a:p>
            <a:r>
              <a:rPr lang="en-US" sz="2000" dirty="0">
                <a:solidFill>
                  <a:srgbClr val="808284"/>
                </a:solidFill>
              </a:rPr>
              <a:t>Parking Lot Signage at CC</a:t>
            </a:r>
          </a:p>
          <a:p>
            <a:r>
              <a:rPr lang="en-US" sz="2000" dirty="0">
                <a:solidFill>
                  <a:srgbClr val="808284"/>
                </a:solidFill>
              </a:rPr>
              <a:t>Various Classroom &amp; Office Upgrades - Centennial</a:t>
            </a:r>
          </a:p>
          <a:p>
            <a:r>
              <a:rPr lang="en-US" sz="2000" dirty="0">
                <a:solidFill>
                  <a:srgbClr val="808284"/>
                </a:solidFill>
              </a:rPr>
              <a:t>Relocated Call Center - DTSC</a:t>
            </a:r>
          </a:p>
          <a:p>
            <a:r>
              <a:rPr lang="en-US" sz="2000" dirty="0">
                <a:solidFill>
                  <a:srgbClr val="808284"/>
                </a:solidFill>
              </a:rPr>
              <a:t>W119 Remodel Faculty Offices at RRC</a:t>
            </a:r>
          </a:p>
          <a:p>
            <a:r>
              <a:rPr lang="en-US" sz="2000" dirty="0">
                <a:solidFill>
                  <a:srgbClr val="808284"/>
                </a:solidFill>
              </a:rPr>
              <a:t>New Adjunct Space at F300</a:t>
            </a:r>
          </a:p>
          <a:p>
            <a:r>
              <a:rPr lang="en-US" sz="2000" dirty="0">
                <a:solidFill>
                  <a:srgbClr val="808284"/>
                </a:solidFill>
              </a:rPr>
              <a:t>Stair Removal &amp; Safety Railing at DTS </a:t>
            </a:r>
          </a:p>
          <a:p>
            <a:r>
              <a:rPr lang="en-US" sz="2000" dirty="0">
                <a:solidFill>
                  <a:srgbClr val="808284"/>
                </a:solidFill>
              </a:rPr>
              <a:t>Aspen West End Corridor Flooring</a:t>
            </a:r>
          </a:p>
          <a:p>
            <a:r>
              <a:rPr lang="en-US" sz="2000" dirty="0">
                <a:solidFill>
                  <a:srgbClr val="808284"/>
                </a:solidFill>
              </a:rPr>
              <a:t>Springs Fab - Construction</a:t>
            </a:r>
          </a:p>
        </p:txBody>
      </p:sp>
      <p:pic>
        <p:nvPicPr>
          <p:cNvPr id="5" name="Picture 4" descr="Exterior photo of the Centennial Campus" title="Centennial Campus">
            <a:extLst>
              <a:ext uri="{FF2B5EF4-FFF2-40B4-BE49-F238E27FC236}">
                <a16:creationId xmlns:a16="http://schemas.microsoft.com/office/drawing/2014/main" id="{12967860-5161-1B42-8ACD-D7204259B8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66" y="581500"/>
            <a:ext cx="4087822" cy="2726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hoto of the new construction program area in the Springs Fabrication Building." title="Springs Fab">
            <a:extLst>
              <a:ext uri="{FF2B5EF4-FFF2-40B4-BE49-F238E27FC236}">
                <a16:creationId xmlns:a16="http://schemas.microsoft.com/office/drawing/2014/main" id="{9EC3D994-1DD4-854F-BA1C-F2CF9607E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67" y="3551345"/>
            <a:ext cx="4159540" cy="313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7842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356" y="1547717"/>
            <a:ext cx="5996558" cy="4958591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6"/>
                </a:solidFill>
              </a:rPr>
              <a:t>Allied Health Building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808284"/>
                </a:solidFill>
              </a:rPr>
              <a:t> Operational Fall ’19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Program Highlights</a:t>
            </a:r>
          </a:p>
          <a:p>
            <a:r>
              <a:rPr lang="en-US" dirty="0">
                <a:solidFill>
                  <a:srgbClr val="808284"/>
                </a:solidFill>
              </a:rPr>
              <a:t>Nursing Expansion</a:t>
            </a:r>
          </a:p>
          <a:p>
            <a:r>
              <a:rPr lang="en-US" dirty="0">
                <a:solidFill>
                  <a:srgbClr val="808284"/>
                </a:solidFill>
              </a:rPr>
              <a:t>BSN</a:t>
            </a:r>
          </a:p>
          <a:p>
            <a:r>
              <a:rPr lang="en-US" dirty="0">
                <a:solidFill>
                  <a:srgbClr val="808284"/>
                </a:solidFill>
              </a:rPr>
              <a:t>Paramedic and EMT Expansion </a:t>
            </a:r>
          </a:p>
          <a:p>
            <a:r>
              <a:rPr lang="en-US" dirty="0">
                <a:solidFill>
                  <a:srgbClr val="808284"/>
                </a:solidFill>
              </a:rPr>
              <a:t>Surgical Technology</a:t>
            </a:r>
          </a:p>
          <a:p>
            <a:r>
              <a:rPr lang="en-US" dirty="0">
                <a:solidFill>
                  <a:srgbClr val="808284"/>
                </a:solidFill>
              </a:rPr>
              <a:t>Physical Therapy Assistant</a:t>
            </a:r>
          </a:p>
          <a:p>
            <a:r>
              <a:rPr lang="en-US" dirty="0">
                <a:solidFill>
                  <a:srgbClr val="808284"/>
                </a:solidFill>
              </a:rPr>
              <a:t>Dental Assisting</a:t>
            </a:r>
          </a:p>
          <a:p>
            <a:pPr marL="0" indent="0" algn="ctr">
              <a:buNone/>
            </a:pPr>
            <a:endParaRPr lang="en-US" sz="3200" dirty="0">
              <a:solidFill>
                <a:srgbClr val="808284"/>
              </a:solidFill>
            </a:endParaRPr>
          </a:p>
        </p:txBody>
      </p:sp>
      <p:pic>
        <p:nvPicPr>
          <p:cNvPr id="6" name="Picture 5" descr="External photo of the proposed Allied HEalth Building" title="Allied Health Building">
            <a:extLst>
              <a:ext uri="{FF2B5EF4-FFF2-40B4-BE49-F238E27FC236}">
                <a16:creationId xmlns:a16="http://schemas.microsoft.com/office/drawing/2014/main" id="{DC327C47-99C8-034B-87F6-26050F347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22" y="1344645"/>
            <a:ext cx="3956521" cy="527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994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Gateway</a:t>
            </a:r>
          </a:p>
        </p:txBody>
      </p:sp>
      <p:pic>
        <p:nvPicPr>
          <p:cNvPr id="6" name="Picture 5" descr="Exterior photo of The Gateway Arts Center" title="The Gateway Arts Center">
            <a:extLst>
              <a:ext uri="{FF2B5EF4-FFF2-40B4-BE49-F238E27FC236}">
                <a16:creationId xmlns:a16="http://schemas.microsoft.com/office/drawing/2014/main" id="{DC327C47-99C8-034B-87F6-26050F34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882" y="1301916"/>
            <a:ext cx="5345403" cy="527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BF49CE-55A9-874F-9292-7299B4B2AB06}"/>
              </a:ext>
            </a:extLst>
          </p:cNvPr>
          <p:cNvSpPr txBox="1">
            <a:spLocks/>
          </p:cNvSpPr>
          <p:nvPr/>
        </p:nvSpPr>
        <p:spPr>
          <a:xfrm>
            <a:off x="856130" y="2877825"/>
            <a:ext cx="5587399" cy="32595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accent6"/>
                </a:solidFill>
              </a:rPr>
              <a:t>The Gateway Arts Center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808284"/>
                </a:solidFill>
              </a:rPr>
              <a:t> Operational Fall ’19</a:t>
            </a:r>
          </a:p>
          <a:p>
            <a:r>
              <a:rPr lang="en-US" sz="3200" dirty="0">
                <a:solidFill>
                  <a:srgbClr val="808284"/>
                </a:solidFill>
              </a:rPr>
              <a:t>Black Box Theatre</a:t>
            </a:r>
          </a:p>
          <a:p>
            <a:r>
              <a:rPr lang="en-US" sz="3200" dirty="0">
                <a:solidFill>
                  <a:srgbClr val="808284"/>
                </a:solidFill>
              </a:rPr>
              <a:t>Dance Space</a:t>
            </a:r>
          </a:p>
          <a:p>
            <a:r>
              <a:rPr lang="en-US" sz="3200" dirty="0">
                <a:solidFill>
                  <a:srgbClr val="808284"/>
                </a:solidFill>
              </a:rPr>
              <a:t>Art Gallery</a:t>
            </a:r>
          </a:p>
        </p:txBody>
      </p:sp>
    </p:spTree>
    <p:extLst>
      <p:ext uri="{BB962C8B-B14F-4D97-AF65-F5344CB8AC3E}">
        <p14:creationId xmlns:p14="http://schemas.microsoft.com/office/powerpoint/2010/main" val="2332018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5" y="1416424"/>
            <a:ext cx="5448710" cy="5163669"/>
          </a:xfrm>
        </p:spPr>
        <p:txBody>
          <a:bodyPr numCol="1">
            <a:noAutofit/>
          </a:bodyPr>
          <a:lstStyle/>
          <a:p>
            <a:r>
              <a:rPr lang="en-US" sz="2400" dirty="0">
                <a:solidFill>
                  <a:srgbClr val="808284"/>
                </a:solidFill>
              </a:rPr>
              <a:t>Rampart Range Learning Commons</a:t>
            </a:r>
          </a:p>
          <a:p>
            <a:r>
              <a:rPr lang="en-US" sz="2400" dirty="0">
                <a:solidFill>
                  <a:srgbClr val="808284"/>
                </a:solidFill>
              </a:rPr>
              <a:t>Rotunda Mixed Community Spaces (Focus Goal IV)</a:t>
            </a:r>
          </a:p>
          <a:p>
            <a:r>
              <a:rPr lang="en-US" sz="2400" dirty="0">
                <a:solidFill>
                  <a:srgbClr val="808284"/>
                </a:solidFill>
              </a:rPr>
              <a:t>Window Replacements at the Aspen Building, Enrollment Services, Learning Commons  – November</a:t>
            </a:r>
          </a:p>
          <a:p>
            <a:r>
              <a:rPr lang="en-US" sz="2400" dirty="0">
                <a:solidFill>
                  <a:srgbClr val="808284"/>
                </a:solidFill>
              </a:rPr>
              <a:t>Aspen Elevated Walkway Repairs 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808284"/>
                </a:solidFill>
              </a:rPr>
            </a:br>
            <a:endParaRPr lang="en-US" sz="2400" dirty="0">
              <a:solidFill>
                <a:srgbClr val="808284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8284"/>
              </a:solidFill>
            </a:endParaRPr>
          </a:p>
        </p:txBody>
      </p:sp>
      <p:pic>
        <p:nvPicPr>
          <p:cNvPr id="6" name="Picture 5" descr="Crane vector illustration" title="Crane">
            <a:extLst>
              <a:ext uri="{FF2B5EF4-FFF2-40B4-BE49-F238E27FC236}">
                <a16:creationId xmlns:a16="http://schemas.microsoft.com/office/drawing/2014/main" id="{DC327C47-99C8-034B-87F6-26050F347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32" y="1182274"/>
            <a:ext cx="4446123" cy="527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8455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Centennial Campus | Roof Replacement</a:t>
            </a:r>
          </a:p>
        </p:txBody>
      </p:sp>
      <p:pic>
        <p:nvPicPr>
          <p:cNvPr id="8" name="Content Placeholder 7" descr="Photo of Large Hail taken at Centennial Campus" title="Hail">
            <a:extLst>
              <a:ext uri="{FF2B5EF4-FFF2-40B4-BE49-F238E27FC236}">
                <a16:creationId xmlns:a16="http://schemas.microsoft.com/office/drawing/2014/main" id="{B7FDC35D-F7E8-E947-87C8-3047643A1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296" y="1987846"/>
            <a:ext cx="5156079" cy="386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9616F-D4AA-BC4B-BBF7-F55682755EB9}"/>
              </a:ext>
            </a:extLst>
          </p:cNvPr>
          <p:cNvSpPr txBox="1"/>
          <p:nvPr/>
        </p:nvSpPr>
        <p:spPr>
          <a:xfrm>
            <a:off x="5481730" y="2844156"/>
            <a:ext cx="634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Hail Happens.</a:t>
            </a:r>
          </a:p>
          <a:p>
            <a:pPr algn="ctr"/>
            <a:r>
              <a:rPr lang="en-US" sz="3200" dirty="0">
                <a:solidFill>
                  <a:srgbClr val="808284"/>
                </a:solidFill>
              </a:rPr>
              <a:t>Be patient during the repair process.</a:t>
            </a:r>
          </a:p>
        </p:txBody>
      </p:sp>
    </p:spTree>
    <p:extLst>
      <p:ext uri="{BB962C8B-B14F-4D97-AF65-F5344CB8AC3E}">
        <p14:creationId xmlns:p14="http://schemas.microsoft.com/office/powerpoint/2010/main" val="8890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D4539519-6DD0-2943-A3E6-2CAE764D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 displays</a:t>
            </a:r>
          </a:p>
        </p:txBody>
      </p:sp>
      <p:pic>
        <p:nvPicPr>
          <p:cNvPr id="8" name="Content Placeholder 7" descr="Olde Town Center Photograph featuring El Paso County Community College" title="Olde Town Center">
            <a:extLst>
              <a:ext uri="{FF2B5EF4-FFF2-40B4-BE49-F238E27FC236}">
                <a16:creationId xmlns:a16="http://schemas.microsoft.com/office/drawing/2014/main" id="{2762690B-C769-4946-900E-306D2E1D4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620" y="1573074"/>
            <a:ext cx="2986395" cy="3543300"/>
          </a:xfr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2132A6-F15E-8B45-908D-11E356956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676" y="716838"/>
            <a:ext cx="6176833" cy="57212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Displays and Remembrances</a:t>
            </a: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Faculty and students are working with Pioneers Museum staff to develop a small exhibition of PPCC historic artifacts—Starting in October.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Each campus will have banners and other visual celebrations of our 50th.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A printed guide with highlights of our first 50 years, with speculations on our next half century.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A website will be our showcase of historical content, including a timeline, oral histories and more.    </a:t>
            </a:r>
          </a:p>
          <a:p>
            <a:endParaRPr lang="en-US" sz="2800" dirty="0">
              <a:solidFill>
                <a:srgbClr val="80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90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84" y="2630718"/>
            <a:ext cx="11419215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656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51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4376-8037-E74C-988B-62357A1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698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</a:p>
        </p:txBody>
      </p:sp>
      <p:graphicFrame>
        <p:nvGraphicFramePr>
          <p:cNvPr id="12" name="Chart 11" descr="Chart shows enrollment ebbs and flows from AY 07/08 to AY 17/18" title="Enrollment Chart">
            <a:extLst>
              <a:ext uri="{FF2B5EF4-FFF2-40B4-BE49-F238E27FC236}">
                <a16:creationId xmlns:a16="http://schemas.microsoft.com/office/drawing/2014/main" id="{82D0F231-553C-FA42-B674-757B8AEA9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799900"/>
              </p:ext>
            </p:extLst>
          </p:nvPr>
        </p:nvGraphicFramePr>
        <p:xfrm>
          <a:off x="1065997" y="1254724"/>
          <a:ext cx="10705674" cy="54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2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9" y="2479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42EF4-EBCA-3444-943F-5D268789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9" y="1344570"/>
            <a:ext cx="2187197" cy="2402677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808284"/>
                </a:solidFill>
              </a:rPr>
              <a:t>Seven years</a:t>
            </a:r>
            <a:br>
              <a:rPr lang="en-US" sz="2200" dirty="0">
                <a:solidFill>
                  <a:srgbClr val="808284"/>
                </a:solidFill>
              </a:rPr>
            </a:br>
            <a:r>
              <a:rPr lang="en-US" sz="2200" dirty="0">
                <a:solidFill>
                  <a:srgbClr val="808284"/>
                </a:solidFill>
              </a:rPr>
              <a:t>of retention increases</a:t>
            </a:r>
          </a:p>
          <a:p>
            <a:r>
              <a:rPr lang="en-US" sz="2200" dirty="0">
                <a:solidFill>
                  <a:srgbClr val="808284"/>
                </a:solidFill>
              </a:rPr>
              <a:t>From the lowest retention rate in the system to the highest</a:t>
            </a:r>
            <a:endParaRPr lang="en-US" sz="2200" dirty="0">
              <a:solidFill>
                <a:srgbClr val="808284"/>
              </a:solidFill>
              <a:hlinkClick r:id="rId3"/>
            </a:endParaRPr>
          </a:p>
        </p:txBody>
      </p:sp>
      <p:graphicFrame>
        <p:nvGraphicFramePr>
          <p:cNvPr id="4" name="Chart 3" descr="Chart shows consistent growth in retetntion from 47.3% in AY 10/11 to 54.4% in AY 16/17" title="Retention">
            <a:extLst>
              <a:ext uri="{FF2B5EF4-FFF2-40B4-BE49-F238E27FC236}">
                <a16:creationId xmlns:a16="http://schemas.microsoft.com/office/drawing/2014/main" id="{D78D7913-A600-914B-82A5-B330D315F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70337"/>
              </p:ext>
            </p:extLst>
          </p:nvPr>
        </p:nvGraphicFramePr>
        <p:xfrm>
          <a:off x="3093216" y="1255059"/>
          <a:ext cx="9242219" cy="489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F761E4F-D43F-8247-87B6-BED214429F41}"/>
              </a:ext>
            </a:extLst>
          </p:cNvPr>
          <p:cNvSpPr txBox="1"/>
          <p:nvPr/>
        </p:nvSpPr>
        <p:spPr>
          <a:xfrm>
            <a:off x="4562381" y="3599621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47.3%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1003C-862E-D84E-92F4-E49B45E854BB}"/>
              </a:ext>
            </a:extLst>
          </p:cNvPr>
          <p:cNvSpPr txBox="1"/>
          <p:nvPr/>
        </p:nvSpPr>
        <p:spPr>
          <a:xfrm>
            <a:off x="5567030" y="3267439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48.7%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8E577-AAF2-F04D-BC11-AC95729F17AC}"/>
              </a:ext>
            </a:extLst>
          </p:cNvPr>
          <p:cNvSpPr txBox="1"/>
          <p:nvPr/>
        </p:nvSpPr>
        <p:spPr>
          <a:xfrm>
            <a:off x="6531168" y="3032480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49.5%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E4B8A-F7CE-1C44-B197-F0B3EBB7A26D}"/>
              </a:ext>
            </a:extLst>
          </p:cNvPr>
          <p:cNvSpPr txBox="1"/>
          <p:nvPr/>
        </p:nvSpPr>
        <p:spPr>
          <a:xfrm>
            <a:off x="7543918" y="2866388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49.9%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845BA-EBD0-CB4C-9BB6-31A942AD036D}"/>
              </a:ext>
            </a:extLst>
          </p:cNvPr>
          <p:cNvSpPr txBox="1"/>
          <p:nvPr/>
        </p:nvSpPr>
        <p:spPr>
          <a:xfrm>
            <a:off x="8556667" y="2534206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51.1%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ABA5D-A497-9C4C-BCB4-D3A3B3570885}"/>
              </a:ext>
            </a:extLst>
          </p:cNvPr>
          <p:cNvSpPr txBox="1"/>
          <p:nvPr/>
        </p:nvSpPr>
        <p:spPr>
          <a:xfrm>
            <a:off x="9553215" y="1776903"/>
            <a:ext cx="793997" cy="33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53.6%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45357-FB4B-9D40-B6CC-0A64586EA41F}"/>
              </a:ext>
            </a:extLst>
          </p:cNvPr>
          <p:cNvSpPr txBox="1"/>
          <p:nvPr/>
        </p:nvSpPr>
        <p:spPr>
          <a:xfrm>
            <a:off x="10517354" y="1444720"/>
            <a:ext cx="7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8284"/>
                </a:solidFill>
              </a:rPr>
              <a:t>54.4%</a:t>
            </a:r>
          </a:p>
        </p:txBody>
      </p:sp>
    </p:spTree>
    <p:extLst>
      <p:ext uri="{BB962C8B-B14F-4D97-AF65-F5344CB8AC3E}">
        <p14:creationId xmlns:p14="http://schemas.microsoft.com/office/powerpoint/2010/main" val="227689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C8E-A35F-CF40-BFC4-4D4CD417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3" y="-7779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Graduation Numbers</a:t>
            </a:r>
          </a:p>
        </p:txBody>
      </p:sp>
      <p:graphicFrame>
        <p:nvGraphicFramePr>
          <p:cNvPr id="7" name="Chart 6" descr="Chart shows consistent growth in graduation from 2245 in AY 11/12 to 3720 in AY 17/18" title="Graduation Numbers">
            <a:extLst>
              <a:ext uri="{FF2B5EF4-FFF2-40B4-BE49-F238E27FC236}">
                <a16:creationId xmlns:a16="http://schemas.microsoft.com/office/drawing/2014/main" id="{AF47E20C-396F-9841-83AD-2BF57E75C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730315"/>
              </p:ext>
            </p:extLst>
          </p:nvPr>
        </p:nvGraphicFramePr>
        <p:xfrm>
          <a:off x="1873798" y="1541168"/>
          <a:ext cx="9242424" cy="54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B4FF86-35A3-CE43-A81E-156810114979}"/>
              </a:ext>
            </a:extLst>
          </p:cNvPr>
          <p:cNvSpPr txBox="1"/>
          <p:nvPr/>
        </p:nvSpPr>
        <p:spPr>
          <a:xfrm>
            <a:off x="971203" y="825528"/>
            <a:ext cx="1041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8284"/>
                </a:solidFill>
              </a:rPr>
              <a:t>Our 5th record year in the last 6 years</a:t>
            </a:r>
          </a:p>
        </p:txBody>
      </p:sp>
    </p:spTree>
    <p:extLst>
      <p:ext uri="{BB962C8B-B14F-4D97-AF65-F5344CB8AC3E}">
        <p14:creationId xmlns:p14="http://schemas.microsoft.com/office/powerpoint/2010/main" val="259040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A42F2C"/>
      </a:dk1>
      <a:lt1>
        <a:srgbClr val="FEFFFF"/>
      </a:lt1>
      <a:dk2>
        <a:srgbClr val="FEFFFF"/>
      </a:dk2>
      <a:lt2>
        <a:srgbClr val="334F5A"/>
      </a:lt2>
      <a:accent1>
        <a:srgbClr val="CE853D"/>
      </a:accent1>
      <a:accent2>
        <a:srgbClr val="CF6236"/>
      </a:accent2>
      <a:accent3>
        <a:srgbClr val="ECB644"/>
      </a:accent3>
      <a:accent4>
        <a:srgbClr val="6C6D63"/>
      </a:accent4>
      <a:accent5>
        <a:srgbClr val="534F48"/>
      </a:accent5>
      <a:accent6>
        <a:srgbClr val="858D57"/>
      </a:accent6>
      <a:hlink>
        <a:srgbClr val="A0A66C"/>
      </a:hlink>
      <a:folHlink>
        <a:srgbClr val="A7A8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1495</Words>
  <Application>Microsoft Macintosh PowerPoint</Application>
  <PresentationFormat>Widescreen</PresentationFormat>
  <Paragraphs>329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50th anniversary events</vt:lpstr>
      <vt:lpstr>More 50th anniversary events</vt:lpstr>
      <vt:lpstr>50th anniversary displays</vt:lpstr>
      <vt:lpstr>PowerPoint Presentation</vt:lpstr>
      <vt:lpstr>Enrollment</vt:lpstr>
      <vt:lpstr>Retention</vt:lpstr>
      <vt:lpstr>Graduation Numbers</vt:lpstr>
      <vt:lpstr>College Reserves</vt:lpstr>
      <vt:lpstr>New Leadership at CCCS</vt:lpstr>
      <vt:lpstr>Diversity</vt:lpstr>
      <vt:lpstr>Diversity - Latinx</vt:lpstr>
      <vt:lpstr>Diversity - Initiatives</vt:lpstr>
      <vt:lpstr>CCSSE Results</vt:lpstr>
      <vt:lpstr>CCSSE Results | How Would You Rate Your Experience at this College?</vt:lpstr>
      <vt:lpstr>CCSSE Results | PPCC Vs. Large Colleges</vt:lpstr>
      <vt:lpstr>CCSSE Results | Active &amp; Collaborative Learning</vt:lpstr>
      <vt:lpstr>CCSSE Results | Student-Faculty Interaction</vt:lpstr>
      <vt:lpstr>CCSSE Results - Improvements</vt:lpstr>
      <vt:lpstr>Foundation</vt:lpstr>
      <vt:lpstr>Foundation - Successes</vt:lpstr>
      <vt:lpstr>Learning Commons</vt:lpstr>
      <vt:lpstr>Student Services</vt:lpstr>
      <vt:lpstr>Community Table | A312</vt:lpstr>
      <vt:lpstr>Communication Commons | A212</vt:lpstr>
      <vt:lpstr>Student Learning Assessment</vt:lpstr>
      <vt:lpstr>Student Learning Assessment - Support</vt:lpstr>
      <vt:lpstr>Faculty Growth</vt:lpstr>
      <vt:lpstr>Accreditation Updates</vt:lpstr>
      <vt:lpstr>PowerPoint Presentation</vt:lpstr>
      <vt:lpstr>New and Upcoming Programs</vt:lpstr>
      <vt:lpstr>PowerPoint Presentation</vt:lpstr>
      <vt:lpstr>Partnerships</vt:lpstr>
      <vt:lpstr>PowerPoint Presentation</vt:lpstr>
      <vt:lpstr>Kudos</vt:lpstr>
      <vt:lpstr>PowerPoint Presentation</vt:lpstr>
      <vt:lpstr>Division Realignment</vt:lpstr>
      <vt:lpstr>2017/2018 Focus Goal I: Ensuring Every Student Has an Academic Plan in 1st Year</vt:lpstr>
      <vt:lpstr>2017/2018 Focus Goal II: Systematizing Best Practices in our Classrooms to Improve Retention</vt:lpstr>
      <vt:lpstr>2017/2018 Focus Goal III: Aligning Math Pathways</vt:lpstr>
      <vt:lpstr>2017/2018 Focus Goal III - Aligning Math Pathways</vt:lpstr>
      <vt:lpstr>2017/2018 Focus Goal IV: Creating a Sense of Belonging</vt:lpstr>
      <vt:lpstr>2018/2019 Focus Goals</vt:lpstr>
      <vt:lpstr>Capital Projects | Completed</vt:lpstr>
      <vt:lpstr>Capital Projects | Upcoming</vt:lpstr>
      <vt:lpstr>Capital Projects | Gateway</vt:lpstr>
      <vt:lpstr>Capital Projects | More</vt:lpstr>
      <vt:lpstr>Centennial Campus | Roof Replacement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28</cp:revision>
  <cp:lastPrinted>2018-08-17T21:35:02Z</cp:lastPrinted>
  <dcterms:created xsi:type="dcterms:W3CDTF">2018-08-15T20:27:19Z</dcterms:created>
  <dcterms:modified xsi:type="dcterms:W3CDTF">2018-08-24T19:19:15Z</dcterms:modified>
</cp:coreProperties>
</file>