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64" r:id="rId2"/>
    <p:sldId id="277" r:id="rId3"/>
    <p:sldId id="269" r:id="rId4"/>
    <p:sldId id="270" r:id="rId5"/>
    <p:sldId id="282" r:id="rId6"/>
    <p:sldId id="271" r:id="rId7"/>
    <p:sldId id="272" r:id="rId8"/>
    <p:sldId id="274" r:id="rId9"/>
    <p:sldId id="317" r:id="rId10"/>
    <p:sldId id="318" r:id="rId11"/>
    <p:sldId id="281" r:id="rId12"/>
    <p:sldId id="311" r:id="rId13"/>
    <p:sldId id="312" r:id="rId14"/>
    <p:sldId id="314" r:id="rId15"/>
    <p:sldId id="284" r:id="rId16"/>
    <p:sldId id="286" r:id="rId17"/>
    <p:sldId id="306" r:id="rId18"/>
    <p:sldId id="307" r:id="rId19"/>
    <p:sldId id="308" r:id="rId20"/>
    <p:sldId id="309" r:id="rId21"/>
    <p:sldId id="288" r:id="rId22"/>
    <p:sldId id="313" r:id="rId23"/>
    <p:sldId id="289" r:id="rId24"/>
    <p:sldId id="292" r:id="rId25"/>
    <p:sldId id="304" r:id="rId26"/>
    <p:sldId id="301" r:id="rId27"/>
    <p:sldId id="316" r:id="rId28"/>
    <p:sldId id="294" r:id="rId29"/>
    <p:sldId id="302" r:id="rId30"/>
    <p:sldId id="296" r:id="rId31"/>
    <p:sldId id="297" r:id="rId32"/>
    <p:sldId id="298" r:id="rId33"/>
    <p:sldId id="299" r:id="rId34"/>
    <p:sldId id="300" r:id="rId35"/>
    <p:sldId id="295" r:id="rId36"/>
    <p:sldId id="315"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94E20"/>
    <a:srgbClr val="3F1610"/>
    <a:srgbClr val="8E16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566" autoAdjust="0"/>
  </p:normalViewPr>
  <p:slideViewPr>
    <p:cSldViewPr snapToGrid="0" snapToObjects="1">
      <p:cViewPr varScale="1">
        <p:scale>
          <a:sx n="75" d="100"/>
          <a:sy n="75" d="100"/>
        </p:scale>
        <p:origin x="263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2C07FF-3877-274A-9754-7C0B96EA9E4D}" type="datetimeFigureOut">
              <a:rPr lang="en-US" smtClean="0"/>
              <a:t>1/11/2016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641B3A-4443-7745-8F68-2793D1BCFFC4}" type="slidenum">
              <a:rPr lang="en-US" smtClean="0"/>
              <a:t>‹#›</a:t>
            </a:fld>
            <a:endParaRPr lang="en-US"/>
          </a:p>
        </p:txBody>
      </p:sp>
    </p:spTree>
    <p:extLst>
      <p:ext uri="{BB962C8B-B14F-4D97-AF65-F5344CB8AC3E}">
        <p14:creationId xmlns:p14="http://schemas.microsoft.com/office/powerpoint/2010/main" val="17635901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641B3A-4443-7745-8F68-2793D1BCFFC4}" type="slidenum">
              <a:rPr lang="en-US" smtClean="0"/>
              <a:t>6</a:t>
            </a:fld>
            <a:endParaRPr lang="en-US"/>
          </a:p>
        </p:txBody>
      </p:sp>
    </p:spTree>
    <p:extLst>
      <p:ext uri="{BB962C8B-B14F-4D97-AF65-F5344CB8AC3E}">
        <p14:creationId xmlns:p14="http://schemas.microsoft.com/office/powerpoint/2010/main" val="3578442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 spoke to Patricia yesterday. She just asked that I try to convey more of a sense of urgency to faculty to get on board with this and to meet the established deadlines. I will be encouraging attendance at the three assessment sessions offered on Thursday. Patricia also wanted to be sure we both know that the next HLC report is due AY 2018/19, which is later than we originally were told.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Here’s a brief outline of what I plan to talk about in the division meetings. I will be sure to recognize the coaches and all faculty who have already been working hard on developing their departmental plans. I may modify this after I talk to Patricia.</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Please let me know if you need more specific information – I have tons of it.</a:t>
            </a:r>
          </a:p>
          <a:p>
            <a:r>
              <a:rPr lang="en-US" sz="1200" kern="1200" dirty="0" smtClean="0">
                <a:solidFill>
                  <a:schemeClr val="tx1"/>
                </a:solidFill>
                <a:latin typeface="+mn-lt"/>
                <a:ea typeface="+mn-ea"/>
                <a:cs typeface="+mn-cs"/>
              </a:rPr>
              <a:t>Lisa</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Spring 2015:                        PPCC adopted a new model for assessment of student learning  (I’ll talk a little about the model)</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Goals:                                   Creation of a dynamic and sustainable higher learning environment</a:t>
            </a:r>
          </a:p>
          <a:p>
            <a:r>
              <a:rPr lang="en-US" sz="1200" kern="1200" dirty="0" smtClean="0">
                <a:solidFill>
                  <a:schemeClr val="tx1"/>
                </a:solidFill>
                <a:latin typeface="+mn-lt"/>
                <a:ea typeface="+mn-ea"/>
                <a:cs typeface="+mn-cs"/>
              </a:rPr>
              <a:t>All faculty are engaged in developing and measuring learning outcomes that provide meaningful and useful data to improve student learning</a:t>
            </a:r>
          </a:p>
          <a:p>
            <a:r>
              <a:rPr lang="en-US" sz="1200" kern="1200" dirty="0" smtClean="0">
                <a:solidFill>
                  <a:schemeClr val="tx1"/>
                </a:solidFill>
                <a:latin typeface="+mn-lt"/>
                <a:ea typeface="+mn-ea"/>
                <a:cs typeface="+mn-cs"/>
              </a:rPr>
              <a:t>                                                Extensive faculty involvement with administrative support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Progress to date:             Many faculty/departments have submitted assessment plans and are actively implementing them</a:t>
            </a:r>
          </a:p>
          <a:p>
            <a:r>
              <a:rPr lang="en-US" sz="1200" kern="1200" dirty="0" smtClean="0">
                <a:solidFill>
                  <a:schemeClr val="tx1"/>
                </a:solidFill>
                <a:latin typeface="+mn-lt"/>
                <a:ea typeface="+mn-ea"/>
                <a:cs typeface="+mn-cs"/>
              </a:rPr>
              <a:t>                                                Per Linda </a:t>
            </a:r>
            <a:r>
              <a:rPr lang="en-US" sz="1200" kern="1200" dirty="0" err="1" smtClean="0">
                <a:solidFill>
                  <a:schemeClr val="tx1"/>
                </a:solidFill>
                <a:latin typeface="+mn-lt"/>
                <a:ea typeface="+mn-ea"/>
                <a:cs typeface="+mn-cs"/>
              </a:rPr>
              <a:t>Suskie’s</a:t>
            </a:r>
            <a:r>
              <a:rPr lang="en-US" sz="1200" kern="1200" dirty="0" smtClean="0">
                <a:solidFill>
                  <a:schemeClr val="tx1"/>
                </a:solidFill>
                <a:latin typeface="+mn-lt"/>
                <a:ea typeface="+mn-ea"/>
                <a:cs typeface="+mn-cs"/>
              </a:rPr>
              <a:t> feedback, we need to expand on these efforts to ensure that PPCC”s assessment of general education curriculum AND degree and certificate programs meets HLC standards by the time PPCC submits its next report to HLC (AY 2018/2019)</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Next steps:                         Move from assessing any course or goal of interest to conducting systematic assessments of not only course-level outcomes but gen </a:t>
            </a:r>
            <a:r>
              <a:rPr lang="en-US" sz="1200" kern="1200" dirty="0" err="1" smtClean="0">
                <a:solidFill>
                  <a:schemeClr val="tx1"/>
                </a:solidFill>
                <a:latin typeface="+mn-lt"/>
                <a:ea typeface="+mn-ea"/>
                <a:cs typeface="+mn-cs"/>
              </a:rPr>
              <a:t>ed</a:t>
            </a:r>
            <a:r>
              <a:rPr lang="en-US" sz="1200" kern="1200" dirty="0" smtClean="0">
                <a:solidFill>
                  <a:schemeClr val="tx1"/>
                </a:solidFill>
                <a:latin typeface="+mn-lt"/>
                <a:ea typeface="+mn-ea"/>
                <a:cs typeface="+mn-cs"/>
              </a:rPr>
              <a:t> and program learning outcomes across all courses and programs</a:t>
            </a:r>
          </a:p>
          <a:p>
            <a:r>
              <a:rPr lang="en-US" sz="1200" kern="1200" dirty="0" smtClean="0">
                <a:solidFill>
                  <a:schemeClr val="tx1"/>
                </a:solidFill>
                <a:latin typeface="+mn-lt"/>
                <a:ea typeface="+mn-ea"/>
                <a:cs typeface="+mn-cs"/>
              </a:rPr>
              <a:t>                                                Analyze assessment results holistically to identify any concerns with student achievement</a:t>
            </a:r>
          </a:p>
          <a:p>
            <a:r>
              <a:rPr lang="en-US" sz="1200" kern="1200" dirty="0" smtClean="0">
                <a:solidFill>
                  <a:schemeClr val="tx1"/>
                </a:solidFill>
                <a:latin typeface="+mn-lt"/>
                <a:ea typeface="+mn-ea"/>
                <a:cs typeface="+mn-cs"/>
              </a:rPr>
              <a:t>                                                Address any concerns through improvements in curriculum design, teaching methods, and college plans and resources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Why important:                Help ensure compliance with HLC standards as well as help move the quality of a PPCC education to the next level of excellence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80641B3A-4443-7745-8F68-2793D1BCFFC4}" type="slidenum">
              <a:rPr lang="en-US" smtClean="0"/>
              <a:t>8</a:t>
            </a:fld>
            <a:endParaRPr lang="en-US"/>
          </a:p>
        </p:txBody>
      </p:sp>
    </p:spTree>
    <p:extLst>
      <p:ext uri="{BB962C8B-B14F-4D97-AF65-F5344CB8AC3E}">
        <p14:creationId xmlns:p14="http://schemas.microsoft.com/office/powerpoint/2010/main" val="227764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Scheduled launch is May 2016</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Talking Point: We moved the timeline from Feb. to May because we felt </a:t>
            </a:r>
            <a:r>
              <a:rPr lang="en-US" sz="1200" b="0" kern="1200" dirty="0" err="1" smtClean="0">
                <a:solidFill>
                  <a:schemeClr val="tx1"/>
                </a:solidFill>
                <a:latin typeface="+mn-lt"/>
                <a:ea typeface="+mn-ea"/>
                <a:cs typeface="+mn-cs"/>
              </a:rPr>
              <a:t>tohave</a:t>
            </a:r>
            <a:r>
              <a:rPr lang="en-US" sz="1200" b="0" kern="1200" dirty="0" smtClean="0">
                <a:solidFill>
                  <a:schemeClr val="tx1"/>
                </a:solidFill>
                <a:latin typeface="+mn-lt"/>
                <a:ea typeface="+mn-ea"/>
                <a:cs typeface="+mn-cs"/>
              </a:rPr>
              <a:t> a quality launch more time was needed. It’s important to note the new site</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will be one that operates under “Continuous Improvement” so even though we</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]launch in May, every day we will be updating, editing and monitoring. This is a</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very different approach from the last launch where after the launch there was</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not a plan for keeping things up to date.)</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Focus remains prospective student recruitment</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Talking Point: In short, this means not everyone gets their info on the home</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page and essentially there are new policies and guidelines for where</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]information must live.</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Site Improvements include</a:t>
            </a:r>
            <a:r>
              <a:rPr lang="en-US" sz="1200" b="0" kern="1200" dirty="0" smtClean="0">
                <a:solidFill>
                  <a:schemeClr val="tx1"/>
                </a:solidFill>
                <a:latin typeface="+mn-lt"/>
                <a:ea typeface="+mn-ea"/>
                <a:cs typeface="+mn-cs"/>
              </a:rPr>
              <a:t>:</a:t>
            </a:r>
          </a:p>
          <a:p>
            <a:r>
              <a:rPr lang="en-US" sz="1200" b="0" kern="1200" dirty="0" smtClean="0">
                <a:solidFill>
                  <a:schemeClr val="tx1"/>
                </a:solidFill>
                <a:latin typeface="+mn-lt"/>
                <a:ea typeface="+mn-ea"/>
                <a:cs typeface="+mn-cs"/>
              </a:rPr>
              <a:t>Restructured and more user-friendly navigation</a:t>
            </a:r>
            <a:endParaRPr lang="en-US" sz="1200" b="0" kern="1200" baseline="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Updated, edited and simplified content</a:t>
            </a:r>
            <a:r>
              <a:rPr lang="en-US" sz="1200" b="0" kern="1200" baseline="0" dirty="0" smtClean="0">
                <a:solidFill>
                  <a:schemeClr val="tx1"/>
                </a:solidFill>
                <a:latin typeface="+mn-lt"/>
                <a:ea typeface="+mn-ea"/>
                <a:cs typeface="+mn-cs"/>
              </a:rPr>
              <a:t> </a:t>
            </a:r>
          </a:p>
          <a:p>
            <a:r>
              <a:rPr lang="en-US" sz="1200" b="0" kern="1200" dirty="0" smtClean="0">
                <a:solidFill>
                  <a:schemeClr val="tx1"/>
                </a:solidFill>
                <a:latin typeface="+mn-lt"/>
                <a:ea typeface="+mn-ea"/>
                <a:cs typeface="+mn-cs"/>
              </a:rPr>
              <a:t>Mobile first design</a:t>
            </a:r>
          </a:p>
          <a:p>
            <a:r>
              <a:rPr lang="en-US" sz="1200" b="0" kern="1200" dirty="0" smtClean="0">
                <a:solidFill>
                  <a:schemeClr val="tx1"/>
                </a:solidFill>
                <a:latin typeface="+mn-lt"/>
                <a:ea typeface="+mn-ea"/>
                <a:cs typeface="+mn-cs"/>
              </a:rPr>
              <a:t>]Increased search engine optimization (This means that if people type in college degree nursing Colorado Springs into Google, we will be one of the first to show up, rather than CTU or UCCS . . . Right now of SEO is pretty bad)</a:t>
            </a:r>
          </a:p>
          <a:p>
            <a:r>
              <a:rPr lang="en-US" sz="1200" b="0" kern="1200" dirty="0" smtClean="0">
                <a:solidFill>
                  <a:schemeClr val="tx1"/>
                </a:solidFill>
                <a:latin typeface="+mn-lt"/>
                <a:ea typeface="+mn-ea"/>
                <a:cs typeface="+mn-cs"/>
              </a:rPr>
              <a:t>]Full programmatic representation</a:t>
            </a:r>
          </a:p>
          <a:p>
            <a:r>
              <a:rPr lang="en-US" sz="1200" b="0" kern="1200" dirty="0" smtClean="0">
                <a:solidFill>
                  <a:schemeClr val="tx1"/>
                </a:solidFill>
                <a:latin typeface="+mn-lt"/>
                <a:ea typeface="+mn-ea"/>
                <a:cs typeface="+mn-cs"/>
              </a:rPr>
              <a:t>Talking Point: This semester everyone will have an opportunity to review their area’s content as it is moved to the new website. we need to you be prompt at getting in-accurate or errors back to us quickly or risk not having a presence. On the academic side we have 55 of 60 departments up, if your department is not up, we need content from you, if it is, we will need you to work closely with Marketing &amp; Communication to review its accuracy. </a:t>
            </a:r>
            <a:endParaRPr lang="en-US" dirty="0"/>
          </a:p>
        </p:txBody>
      </p:sp>
      <p:sp>
        <p:nvSpPr>
          <p:cNvPr id="4" name="Slide Number Placeholder 3"/>
          <p:cNvSpPr>
            <a:spLocks noGrp="1"/>
          </p:cNvSpPr>
          <p:nvPr>
            <p:ph type="sldNum" sz="quarter" idx="10"/>
          </p:nvPr>
        </p:nvSpPr>
        <p:spPr/>
        <p:txBody>
          <a:bodyPr/>
          <a:lstStyle/>
          <a:p>
            <a:fld id="{80641B3A-4443-7745-8F68-2793D1BCFFC4}" type="slidenum">
              <a:rPr lang="en-US" smtClean="0"/>
              <a:t>11</a:t>
            </a:fld>
            <a:endParaRPr lang="en-US"/>
          </a:p>
        </p:txBody>
      </p:sp>
    </p:spTree>
    <p:extLst>
      <p:ext uri="{BB962C8B-B14F-4D97-AF65-F5344CB8AC3E}">
        <p14:creationId xmlns:p14="http://schemas.microsoft.com/office/powerpoint/2010/main" val="1007763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test</a:t>
            </a:r>
            <a:r>
              <a:rPr lang="en-US" baseline="0" dirty="0" smtClean="0"/>
              <a:t> centers have been awarded the National College Testing Association Test Center Certification. (All three, RRC, DTSC &amp; CC). It is valid for 5 years.  </a:t>
            </a:r>
            <a:endParaRPr lang="en-US" dirty="0"/>
          </a:p>
        </p:txBody>
      </p:sp>
      <p:sp>
        <p:nvSpPr>
          <p:cNvPr id="4" name="Slide Number Placeholder 3"/>
          <p:cNvSpPr>
            <a:spLocks noGrp="1"/>
          </p:cNvSpPr>
          <p:nvPr>
            <p:ph type="sldNum" sz="quarter" idx="10"/>
          </p:nvPr>
        </p:nvSpPr>
        <p:spPr/>
        <p:txBody>
          <a:bodyPr/>
          <a:lstStyle/>
          <a:p>
            <a:fld id="{80641B3A-4443-7745-8F68-2793D1BCFFC4}" type="slidenum">
              <a:rPr lang="en-US" smtClean="0"/>
              <a:t>14</a:t>
            </a:fld>
            <a:endParaRPr lang="en-US"/>
          </a:p>
        </p:txBody>
      </p:sp>
    </p:spTree>
    <p:extLst>
      <p:ext uri="{BB962C8B-B14F-4D97-AF65-F5344CB8AC3E}">
        <p14:creationId xmlns:p14="http://schemas.microsoft.com/office/powerpoint/2010/main" val="1299476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LED Classroom Lighting Upgrade ($10K) – 2 classrooms (A167 and A367) have been retrofitted at CC, with 8 others planned for spring.  (2 at DTSC, 3 at RRC, and 3 more at CC).   Expected completion by June, 2016.</a:t>
            </a:r>
          </a:p>
          <a:p>
            <a:endParaRPr lang="en-US" dirty="0"/>
          </a:p>
        </p:txBody>
      </p:sp>
      <p:sp>
        <p:nvSpPr>
          <p:cNvPr id="4" name="Slide Number Placeholder 3"/>
          <p:cNvSpPr>
            <a:spLocks noGrp="1"/>
          </p:cNvSpPr>
          <p:nvPr>
            <p:ph type="sldNum" sz="quarter" idx="10"/>
          </p:nvPr>
        </p:nvSpPr>
        <p:spPr/>
        <p:txBody>
          <a:bodyPr/>
          <a:lstStyle/>
          <a:p>
            <a:fld id="{80641B3A-4443-7745-8F68-2793D1BCFFC4}" type="slidenum">
              <a:rPr lang="en-US" smtClean="0"/>
              <a:t>17</a:t>
            </a:fld>
            <a:endParaRPr lang="en-US"/>
          </a:p>
        </p:txBody>
      </p:sp>
    </p:spTree>
    <p:extLst>
      <p:ext uri="{BB962C8B-B14F-4D97-AF65-F5344CB8AC3E}">
        <p14:creationId xmlns:p14="http://schemas.microsoft.com/office/powerpoint/2010/main" val="365879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Aardvarks Lead the Way in Fighting Debt ($23K) – The Financial Aid office purchased software, Loan Tracker, that allows us to track our prior loan borrowers in all stages of their loans, specifically delinquency stages ; early 31-99 , mid 100-190, and late stage 190-269 days delinquent on student loan payments.  This software gives us an actually breakdown of who these students are (something we did not have before), allowing us to reach out to these specific students via email/phone to assist them in getting back in good standing with their student loans.  This software also allows us to track these students once we have reached out to them, which makes for easier follow-ups with regard to paperwork we have completed and are awaiting back from their loan servicers, again something we never have had the access to do.  Since we have had this software, August 2015, our Debt/Default Team has been able to effectively assist over 50 borrowers resolve their delinquency status on their student loans, again something we have not been as successful in doing up until now.  We are continuing to learn and take advantage of all the tools that this software has to offer us with assisting us in reducing our default rates.</a:t>
            </a:r>
            <a:endParaRPr lang="en-US" dirty="0"/>
          </a:p>
        </p:txBody>
      </p:sp>
      <p:sp>
        <p:nvSpPr>
          <p:cNvPr id="4" name="Slide Number Placeholder 3"/>
          <p:cNvSpPr>
            <a:spLocks noGrp="1"/>
          </p:cNvSpPr>
          <p:nvPr>
            <p:ph type="sldNum" sz="quarter" idx="10"/>
          </p:nvPr>
        </p:nvSpPr>
        <p:spPr/>
        <p:txBody>
          <a:bodyPr/>
          <a:lstStyle/>
          <a:p>
            <a:fld id="{80641B3A-4443-7745-8F68-2793D1BCFFC4}" type="slidenum">
              <a:rPr lang="en-US" smtClean="0"/>
              <a:t>18</a:t>
            </a:fld>
            <a:endParaRPr lang="en-US"/>
          </a:p>
        </p:txBody>
      </p:sp>
    </p:spTree>
    <p:extLst>
      <p:ext uri="{BB962C8B-B14F-4D97-AF65-F5344CB8AC3E}">
        <p14:creationId xmlns:p14="http://schemas.microsoft.com/office/powerpoint/2010/main" val="292084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Writing Fellows ($12K) –  This past Fall Semester, four (4) Writing Fellows were hired that supported students by providing peer reviews of essay drafts and individual draft-improvement consultations in four (4) sections of HIS101, a targeted writing intensive course.  Results and assessment of the Fall activity are underway.  This project will be repeated Spring and Fall semesters of 2016. </a:t>
            </a:r>
          </a:p>
          <a:p>
            <a:endParaRPr lang="en-US" dirty="0"/>
          </a:p>
        </p:txBody>
      </p:sp>
      <p:sp>
        <p:nvSpPr>
          <p:cNvPr id="4" name="Slide Number Placeholder 3"/>
          <p:cNvSpPr>
            <a:spLocks noGrp="1"/>
          </p:cNvSpPr>
          <p:nvPr>
            <p:ph type="sldNum" sz="quarter" idx="10"/>
          </p:nvPr>
        </p:nvSpPr>
        <p:spPr/>
        <p:txBody>
          <a:bodyPr/>
          <a:lstStyle/>
          <a:p>
            <a:fld id="{80641B3A-4443-7745-8F68-2793D1BCFFC4}" type="slidenum">
              <a:rPr lang="en-US" smtClean="0"/>
              <a:t>19</a:t>
            </a:fld>
            <a:endParaRPr lang="en-US"/>
          </a:p>
        </p:txBody>
      </p:sp>
    </p:spTree>
    <p:extLst>
      <p:ext uri="{BB962C8B-B14F-4D97-AF65-F5344CB8AC3E}">
        <p14:creationId xmlns:p14="http://schemas.microsoft.com/office/powerpoint/2010/main" val="3631004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Rampart Range Recycling Stations ($13K) – have determined unit specs and will be putting out to bid this Spring semester.  Anticipate completion of project by June, 2016.</a:t>
            </a:r>
            <a:endParaRPr lang="en-US" dirty="0"/>
          </a:p>
        </p:txBody>
      </p:sp>
      <p:sp>
        <p:nvSpPr>
          <p:cNvPr id="4" name="Slide Number Placeholder 3"/>
          <p:cNvSpPr>
            <a:spLocks noGrp="1"/>
          </p:cNvSpPr>
          <p:nvPr>
            <p:ph type="sldNum" sz="quarter" idx="10"/>
          </p:nvPr>
        </p:nvSpPr>
        <p:spPr/>
        <p:txBody>
          <a:bodyPr/>
          <a:lstStyle/>
          <a:p>
            <a:fld id="{80641B3A-4443-7745-8F68-2793D1BCFFC4}" type="slidenum">
              <a:rPr lang="en-US" smtClean="0"/>
              <a:t>20</a:t>
            </a:fld>
            <a:endParaRPr lang="en-US"/>
          </a:p>
        </p:txBody>
      </p:sp>
    </p:spTree>
    <p:extLst>
      <p:ext uri="{BB962C8B-B14F-4D97-AF65-F5344CB8AC3E}">
        <p14:creationId xmlns:p14="http://schemas.microsoft.com/office/powerpoint/2010/main" val="3900751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total of 10 photos/rendering</a:t>
            </a:r>
            <a:r>
              <a:rPr lang="en-US" baseline="0" dirty="0" smtClean="0"/>
              <a:t> for the commons and enrollment services. We couldn’t fit them all, so be sure to tell people to check out </a:t>
            </a:r>
            <a:r>
              <a:rPr lang="en-US" baseline="0" dirty="0" err="1" smtClean="0"/>
              <a:t>ppcc.edu</a:t>
            </a:r>
            <a:r>
              <a:rPr lang="en-US" baseline="0" dirty="0" smtClean="0"/>
              <a:t>/construction to see everything. </a:t>
            </a:r>
            <a:endParaRPr lang="en-US" dirty="0"/>
          </a:p>
        </p:txBody>
      </p:sp>
      <p:sp>
        <p:nvSpPr>
          <p:cNvPr id="4" name="Slide Number Placeholder 3"/>
          <p:cNvSpPr>
            <a:spLocks noGrp="1"/>
          </p:cNvSpPr>
          <p:nvPr>
            <p:ph type="sldNum" sz="quarter" idx="10"/>
          </p:nvPr>
        </p:nvSpPr>
        <p:spPr/>
        <p:txBody>
          <a:bodyPr/>
          <a:lstStyle/>
          <a:p>
            <a:fld id="{80641B3A-4443-7745-8F68-2793D1BCFFC4}" type="slidenum">
              <a:rPr lang="en-US" smtClean="0"/>
              <a:t>30</a:t>
            </a:fld>
            <a:endParaRPr lang="en-US"/>
          </a:p>
        </p:txBody>
      </p:sp>
    </p:spTree>
    <p:extLst>
      <p:ext uri="{BB962C8B-B14F-4D97-AF65-F5344CB8AC3E}">
        <p14:creationId xmlns:p14="http://schemas.microsoft.com/office/powerpoint/2010/main" val="1218381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CB4D4F-BB09-C74A-A57E-86405FC2C60F}"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075B1-D245-3C41-8F7B-25AC1742F4E0}" type="slidenum">
              <a:rPr lang="en-US" smtClean="0"/>
              <a:t>‹#›</a:t>
            </a:fld>
            <a:endParaRPr lang="en-US"/>
          </a:p>
        </p:txBody>
      </p:sp>
    </p:spTree>
    <p:extLst>
      <p:ext uri="{BB962C8B-B14F-4D97-AF65-F5344CB8AC3E}">
        <p14:creationId xmlns:p14="http://schemas.microsoft.com/office/powerpoint/2010/main" val="331000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CB4D4F-BB09-C74A-A57E-86405FC2C60F}"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075B1-D245-3C41-8F7B-25AC1742F4E0}" type="slidenum">
              <a:rPr lang="en-US" smtClean="0"/>
              <a:t>‹#›</a:t>
            </a:fld>
            <a:endParaRPr lang="en-US"/>
          </a:p>
        </p:txBody>
      </p:sp>
    </p:spTree>
    <p:extLst>
      <p:ext uri="{BB962C8B-B14F-4D97-AF65-F5344CB8AC3E}">
        <p14:creationId xmlns:p14="http://schemas.microsoft.com/office/powerpoint/2010/main" val="767958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CB4D4F-BB09-C74A-A57E-86405FC2C60F}"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075B1-D245-3C41-8F7B-25AC1742F4E0}" type="slidenum">
              <a:rPr lang="en-US" smtClean="0"/>
              <a:t>‹#›</a:t>
            </a:fld>
            <a:endParaRPr lang="en-US"/>
          </a:p>
        </p:txBody>
      </p:sp>
    </p:spTree>
    <p:extLst>
      <p:ext uri="{BB962C8B-B14F-4D97-AF65-F5344CB8AC3E}">
        <p14:creationId xmlns:p14="http://schemas.microsoft.com/office/powerpoint/2010/main" val="1050966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CB4D4F-BB09-C74A-A57E-86405FC2C60F}"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075B1-D245-3C41-8F7B-25AC1742F4E0}" type="slidenum">
              <a:rPr lang="en-US" smtClean="0"/>
              <a:t>‹#›</a:t>
            </a:fld>
            <a:endParaRPr lang="en-US"/>
          </a:p>
        </p:txBody>
      </p:sp>
    </p:spTree>
    <p:extLst>
      <p:ext uri="{BB962C8B-B14F-4D97-AF65-F5344CB8AC3E}">
        <p14:creationId xmlns:p14="http://schemas.microsoft.com/office/powerpoint/2010/main" val="2859829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CB4D4F-BB09-C74A-A57E-86405FC2C60F}"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075B1-D245-3C41-8F7B-25AC1742F4E0}" type="slidenum">
              <a:rPr lang="en-US" smtClean="0"/>
              <a:t>‹#›</a:t>
            </a:fld>
            <a:endParaRPr lang="en-US"/>
          </a:p>
        </p:txBody>
      </p:sp>
    </p:spTree>
    <p:extLst>
      <p:ext uri="{BB962C8B-B14F-4D97-AF65-F5344CB8AC3E}">
        <p14:creationId xmlns:p14="http://schemas.microsoft.com/office/powerpoint/2010/main" val="2790298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CB4D4F-BB09-C74A-A57E-86405FC2C60F}"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075B1-D245-3C41-8F7B-25AC1742F4E0}" type="slidenum">
              <a:rPr lang="en-US" smtClean="0"/>
              <a:t>‹#›</a:t>
            </a:fld>
            <a:endParaRPr lang="en-US"/>
          </a:p>
        </p:txBody>
      </p:sp>
    </p:spTree>
    <p:extLst>
      <p:ext uri="{BB962C8B-B14F-4D97-AF65-F5344CB8AC3E}">
        <p14:creationId xmlns:p14="http://schemas.microsoft.com/office/powerpoint/2010/main" val="3919523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CB4D4F-BB09-C74A-A57E-86405FC2C60F}"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6075B1-D245-3C41-8F7B-25AC1742F4E0}" type="slidenum">
              <a:rPr lang="en-US" smtClean="0"/>
              <a:t>‹#›</a:t>
            </a:fld>
            <a:endParaRPr lang="en-US"/>
          </a:p>
        </p:txBody>
      </p:sp>
    </p:spTree>
    <p:extLst>
      <p:ext uri="{BB962C8B-B14F-4D97-AF65-F5344CB8AC3E}">
        <p14:creationId xmlns:p14="http://schemas.microsoft.com/office/powerpoint/2010/main" val="2104776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CB4D4F-BB09-C74A-A57E-86405FC2C60F}"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6075B1-D245-3C41-8F7B-25AC1742F4E0}" type="slidenum">
              <a:rPr lang="en-US" smtClean="0"/>
              <a:t>‹#›</a:t>
            </a:fld>
            <a:endParaRPr lang="en-US"/>
          </a:p>
        </p:txBody>
      </p:sp>
    </p:spTree>
    <p:extLst>
      <p:ext uri="{BB962C8B-B14F-4D97-AF65-F5344CB8AC3E}">
        <p14:creationId xmlns:p14="http://schemas.microsoft.com/office/powerpoint/2010/main" val="3812180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CB4D4F-BB09-C74A-A57E-86405FC2C60F}"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6075B1-D245-3C41-8F7B-25AC1742F4E0}" type="slidenum">
              <a:rPr lang="en-US" smtClean="0"/>
              <a:t>‹#›</a:t>
            </a:fld>
            <a:endParaRPr lang="en-US"/>
          </a:p>
        </p:txBody>
      </p:sp>
    </p:spTree>
    <p:extLst>
      <p:ext uri="{BB962C8B-B14F-4D97-AF65-F5344CB8AC3E}">
        <p14:creationId xmlns:p14="http://schemas.microsoft.com/office/powerpoint/2010/main" val="1217652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CB4D4F-BB09-C74A-A57E-86405FC2C60F}"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075B1-D245-3C41-8F7B-25AC1742F4E0}" type="slidenum">
              <a:rPr lang="en-US" smtClean="0"/>
              <a:t>‹#›</a:t>
            </a:fld>
            <a:endParaRPr lang="en-US"/>
          </a:p>
        </p:txBody>
      </p:sp>
    </p:spTree>
    <p:extLst>
      <p:ext uri="{BB962C8B-B14F-4D97-AF65-F5344CB8AC3E}">
        <p14:creationId xmlns:p14="http://schemas.microsoft.com/office/powerpoint/2010/main" val="117323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CB4D4F-BB09-C74A-A57E-86405FC2C60F}"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075B1-D245-3C41-8F7B-25AC1742F4E0}" type="slidenum">
              <a:rPr lang="en-US" smtClean="0"/>
              <a:t>‹#›</a:t>
            </a:fld>
            <a:endParaRPr lang="en-US"/>
          </a:p>
        </p:txBody>
      </p:sp>
    </p:spTree>
    <p:extLst>
      <p:ext uri="{BB962C8B-B14F-4D97-AF65-F5344CB8AC3E}">
        <p14:creationId xmlns:p14="http://schemas.microsoft.com/office/powerpoint/2010/main" val="1380608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CB4D4F-BB09-C74A-A57E-86405FC2C60F}" type="datetimeFigureOut">
              <a:rPr lang="en-US" smtClean="0"/>
              <a:t>1/11/2016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075B1-D245-3C41-8F7B-25AC1742F4E0}" type="slidenum">
              <a:rPr lang="en-US" smtClean="0"/>
              <a:t>‹#›</a:t>
            </a:fld>
            <a:endParaRPr lang="en-US"/>
          </a:p>
        </p:txBody>
      </p:sp>
    </p:spTree>
    <p:extLst>
      <p:ext uri="{BB962C8B-B14F-4D97-AF65-F5344CB8AC3E}">
        <p14:creationId xmlns:p14="http://schemas.microsoft.com/office/powerpoint/2010/main" val="4206000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oleObject" Target="../embeddings/oleObject3.bin"/><Relationship Id="rId7" Type="http://schemas.openxmlformats.org/officeDocument/2006/relationships/package" Target="../embeddings/Microsoft_Word_Document4.doc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4.emf"/><Relationship Id="rId4" Type="http://schemas.openxmlformats.org/officeDocument/2006/relationships/package" Target="../embeddings/Microsoft_Word_Document3.docx"/></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oleObject" Target="../embeddings/oleObject1.bin"/><Relationship Id="rId7"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emf"/><Relationship Id="rId4" Type="http://schemas.openxmlformats.org/officeDocument/2006/relationships/package" Target="../embeddings/Microsoft_Word_Document1.docx"/></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9388" y="3507659"/>
            <a:ext cx="8225419" cy="2577548"/>
          </a:xfrm>
        </p:spPr>
        <p:txBody>
          <a:bodyPr>
            <a:normAutofit/>
          </a:bodyPr>
          <a:lstStyle/>
          <a:p>
            <a:pPr algn="l">
              <a:lnSpc>
                <a:spcPct val="80000"/>
              </a:lnSpc>
            </a:pPr>
            <a:r>
              <a:rPr lang="en-US" sz="3600" b="1" dirty="0" smtClean="0">
                <a:solidFill>
                  <a:schemeClr val="bg1"/>
                </a:solidFill>
                <a:latin typeface="Helvetica"/>
                <a:cs typeface="Helvetica"/>
              </a:rPr>
              <a:t>THE POWER OF</a:t>
            </a:r>
            <a:br>
              <a:rPr lang="en-US" sz="3600" b="1" dirty="0" smtClean="0">
                <a:solidFill>
                  <a:schemeClr val="bg1"/>
                </a:solidFill>
                <a:latin typeface="Helvetica"/>
                <a:cs typeface="Helvetica"/>
              </a:rPr>
            </a:br>
            <a:r>
              <a:rPr lang="en-US" sz="9600" b="1" dirty="0" smtClean="0">
                <a:solidFill>
                  <a:schemeClr val="bg1"/>
                </a:solidFill>
                <a:latin typeface="Helvetica"/>
                <a:cs typeface="Helvetica"/>
              </a:rPr>
              <a:t>DIVERSITY</a:t>
            </a:r>
            <a:endParaRPr lang="en-US" sz="9600" b="1" dirty="0">
              <a:solidFill>
                <a:schemeClr val="bg1"/>
              </a:solidFill>
              <a:latin typeface="Helvetica"/>
              <a:cs typeface="Helvetica"/>
            </a:endParaRPr>
          </a:p>
        </p:txBody>
      </p:sp>
      <p:sp>
        <p:nvSpPr>
          <p:cNvPr id="3" name="Subtitle 2"/>
          <p:cNvSpPr>
            <a:spLocks noGrp="1"/>
          </p:cNvSpPr>
          <p:nvPr>
            <p:ph type="subTitle" idx="1"/>
          </p:nvPr>
        </p:nvSpPr>
        <p:spPr>
          <a:xfrm>
            <a:off x="559300" y="5641697"/>
            <a:ext cx="6400800" cy="543860"/>
          </a:xfrm>
        </p:spPr>
        <p:txBody>
          <a:bodyPr>
            <a:normAutofit/>
          </a:bodyPr>
          <a:lstStyle/>
          <a:p>
            <a:pPr algn="l"/>
            <a:r>
              <a:rPr lang="en-US" sz="2400" dirty="0" smtClean="0">
                <a:solidFill>
                  <a:srgbClr val="3F1610"/>
                </a:solidFill>
                <a:latin typeface="Helvetica"/>
                <a:cs typeface="Helvetica"/>
              </a:rPr>
              <a:t>SPRING PDW </a:t>
            </a:r>
            <a:r>
              <a:rPr lang="en-US" sz="2400" b="1" dirty="0" smtClean="0">
                <a:solidFill>
                  <a:srgbClr val="3F1610"/>
                </a:solidFill>
                <a:latin typeface="Helvetica"/>
                <a:cs typeface="Helvetica"/>
              </a:rPr>
              <a:t>2016</a:t>
            </a:r>
            <a:endParaRPr lang="en-US" sz="2400" b="1" dirty="0">
              <a:solidFill>
                <a:srgbClr val="3F1610"/>
              </a:solidFill>
              <a:latin typeface="Helvetica"/>
              <a:cs typeface="Helvetica"/>
            </a:endParaRPr>
          </a:p>
        </p:txBody>
      </p:sp>
      <p:sp>
        <p:nvSpPr>
          <p:cNvPr id="10" name="Subtitle 2"/>
          <p:cNvSpPr txBox="1">
            <a:spLocks/>
          </p:cNvSpPr>
          <p:nvPr/>
        </p:nvSpPr>
        <p:spPr>
          <a:xfrm>
            <a:off x="559300" y="6004465"/>
            <a:ext cx="6400800" cy="54386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400" b="1" dirty="0" smtClean="0">
                <a:solidFill>
                  <a:srgbClr val="3F1610"/>
                </a:solidFill>
                <a:latin typeface="Helvetica"/>
                <a:cs typeface="Helvetica"/>
              </a:rPr>
              <a:t>PIKES PEAK COMMUNITY COLLEGE</a:t>
            </a:r>
          </a:p>
        </p:txBody>
      </p:sp>
      <p:cxnSp>
        <p:nvCxnSpPr>
          <p:cNvPr id="6" name="Straight Connector 5"/>
          <p:cNvCxnSpPr/>
          <p:nvPr/>
        </p:nvCxnSpPr>
        <p:spPr>
          <a:xfrm>
            <a:off x="664169" y="5583442"/>
            <a:ext cx="8479831"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925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417638"/>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417638"/>
          </a:xfrm>
        </p:spPr>
        <p:txBody>
          <a:bodyPr>
            <a:normAutofit/>
          </a:bodyPr>
          <a:lstStyle/>
          <a:p>
            <a:r>
              <a:rPr lang="en-US" b="1" dirty="0" smtClean="0">
                <a:solidFill>
                  <a:srgbClr val="8E161F"/>
                </a:solidFill>
                <a:latin typeface="Helvetica"/>
                <a:cs typeface="Helvetica"/>
              </a:rPr>
              <a:t>Student Success</a:t>
            </a:r>
            <a:br>
              <a:rPr lang="en-US" b="1" dirty="0" smtClean="0">
                <a:solidFill>
                  <a:srgbClr val="8E161F"/>
                </a:solidFill>
                <a:latin typeface="Helvetica"/>
                <a:cs typeface="Helvetica"/>
              </a:rPr>
            </a:br>
            <a:r>
              <a:rPr lang="en-US" sz="3000" b="1" dirty="0">
                <a:solidFill>
                  <a:srgbClr val="8E161F"/>
                </a:solidFill>
                <a:latin typeface="Helvetica"/>
                <a:cs typeface="Helvetica"/>
              </a:rPr>
              <a:t>Whole Population </a:t>
            </a:r>
            <a:r>
              <a:rPr lang="en-US" sz="3000" b="1" dirty="0" smtClean="0">
                <a:solidFill>
                  <a:srgbClr val="8E161F"/>
                </a:solidFill>
                <a:latin typeface="Helvetica"/>
                <a:cs typeface="Helvetica"/>
              </a:rPr>
              <a:t>vs. AAA109 Retention</a:t>
            </a:r>
            <a:endParaRPr lang="en-US" sz="3000" b="1" dirty="0">
              <a:solidFill>
                <a:srgbClr val="8E161F"/>
              </a:solidFill>
              <a:latin typeface="Helvetica"/>
              <a:cs typeface="Helvetica"/>
            </a:endParaRPr>
          </a:p>
        </p:txBody>
      </p:sp>
      <p:sp>
        <p:nvSpPr>
          <p:cNvPr id="8" name="Rectangle 7"/>
          <p:cNvSpPr/>
          <p:nvPr/>
        </p:nvSpPr>
        <p:spPr>
          <a:xfrm>
            <a:off x="0" y="6559446"/>
            <a:ext cx="9144000" cy="313452"/>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ound Same Side Corner Rectangle 8"/>
          <p:cNvSpPr/>
          <p:nvPr/>
        </p:nvSpPr>
        <p:spPr>
          <a:xfrm>
            <a:off x="8597947" y="6337100"/>
            <a:ext cx="445600" cy="535798"/>
          </a:xfrm>
          <a:prstGeom prst="round2SameRect">
            <a:avLst/>
          </a:prstGeom>
          <a:solidFill>
            <a:srgbClr val="8E161F"/>
          </a:solidFill>
          <a:ln>
            <a:noFill/>
          </a:ln>
          <a:effectLst>
            <a:outerShdw blurRad="50800" dist="38100" dir="10800000" sx="30000" sy="3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2981183" y="6580188"/>
            <a:ext cx="557940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b="1" dirty="0" smtClean="0">
                <a:solidFill>
                  <a:srgbClr val="8E161F"/>
                </a:solidFill>
                <a:latin typeface="Helvetica" charset="0"/>
                <a:cs typeface="Helvetica" charset="0"/>
              </a:rPr>
              <a:t>PIKES PEAK COMMUNITY COLLEGE </a:t>
            </a:r>
            <a:r>
              <a:rPr lang="en-US" sz="1200" dirty="0" smtClean="0">
                <a:solidFill>
                  <a:srgbClr val="8E161F"/>
                </a:solidFill>
                <a:latin typeface="Helvetica" charset="0"/>
                <a:cs typeface="Helvetica" charset="0"/>
              </a:rPr>
              <a:t>|</a:t>
            </a:r>
            <a:r>
              <a:rPr lang="en-US" sz="1200" b="1" dirty="0" smtClean="0">
                <a:solidFill>
                  <a:srgbClr val="8E161F"/>
                </a:solidFill>
                <a:latin typeface="Helvetica" charset="0"/>
                <a:cs typeface="Helvetica" charset="0"/>
              </a:rPr>
              <a:t> </a:t>
            </a:r>
            <a:r>
              <a:rPr lang="en-US" sz="1200" dirty="0" smtClean="0">
                <a:solidFill>
                  <a:srgbClr val="8E161F"/>
                </a:solidFill>
                <a:latin typeface="Helvetica" charset="0"/>
                <a:cs typeface="Helvetica" charset="0"/>
              </a:rPr>
              <a:t>Spring 2016 PDW</a:t>
            </a:r>
            <a:endParaRPr lang="en-US" sz="1200" b="1" dirty="0" smtClean="0">
              <a:solidFill>
                <a:srgbClr val="8E161F"/>
              </a:solidFill>
            </a:endParaRPr>
          </a:p>
        </p:txBody>
      </p:sp>
      <p:sp>
        <p:nvSpPr>
          <p:cNvPr id="15" name="TextBox 14"/>
          <p:cNvSpPr txBox="1">
            <a:spLocks noChangeArrowheads="1"/>
          </p:cNvSpPr>
          <p:nvPr/>
        </p:nvSpPr>
        <p:spPr bwMode="auto">
          <a:xfrm>
            <a:off x="8612889" y="6448753"/>
            <a:ext cx="430658"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ctr">
              <a:defRPr/>
            </a:pPr>
            <a:fld id="{163679C0-CFEA-0441-B261-FC70340972CE}" type="slidenum">
              <a:rPr lang="en-US" sz="1200" b="1" smtClean="0">
                <a:solidFill>
                  <a:schemeClr val="bg1"/>
                </a:solidFill>
                <a:latin typeface="Helvetica" charset="0"/>
                <a:cs typeface="Helvetica" charset="0"/>
              </a:rPr>
              <a:pPr algn="ctr">
                <a:defRPr/>
              </a:pPr>
              <a:t>10</a:t>
            </a:fld>
            <a:endParaRPr lang="en-US" sz="1200" b="1" dirty="0" smtClean="0">
              <a:solidFill>
                <a:schemeClr val="bg1"/>
              </a:solidFill>
            </a:endParaRPr>
          </a:p>
        </p:txBody>
      </p:sp>
      <p:graphicFrame>
        <p:nvGraphicFramePr>
          <p:cNvPr id="4" name="Object 3"/>
          <p:cNvGraphicFramePr>
            <a:graphicFrameLocks noChangeAspect="1"/>
          </p:cNvGraphicFramePr>
          <p:nvPr>
            <p:extLst/>
          </p:nvPr>
        </p:nvGraphicFramePr>
        <p:xfrm>
          <a:off x="753532" y="1665111"/>
          <a:ext cx="9572634" cy="2449690"/>
        </p:xfrm>
        <a:graphic>
          <a:graphicData uri="http://schemas.openxmlformats.org/presentationml/2006/ole">
            <mc:AlternateContent xmlns:mc="http://schemas.openxmlformats.org/markup-compatibility/2006">
              <mc:Choice xmlns:v="urn:schemas-microsoft-com:vml" Requires="v">
                <p:oleObj spid="_x0000_s2052" name="Document" r:id="rId4" imgW="6451600" imgH="1651000" progId="Word.Document.12">
                  <p:embed/>
                </p:oleObj>
              </mc:Choice>
              <mc:Fallback>
                <p:oleObj name="Document" r:id="rId4" imgW="6451600" imgH="1651000" progId="Word.Document.12">
                  <p:embed/>
                  <p:pic>
                    <p:nvPicPr>
                      <p:cNvPr id="0" name=""/>
                      <p:cNvPicPr/>
                      <p:nvPr/>
                    </p:nvPicPr>
                    <p:blipFill>
                      <a:blip r:embed="rId5"/>
                      <a:stretch>
                        <a:fillRect/>
                      </a:stretch>
                    </p:blipFill>
                    <p:spPr>
                      <a:xfrm>
                        <a:off x="753532" y="1665111"/>
                        <a:ext cx="9572634" cy="2449690"/>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753532" y="3914424"/>
          <a:ext cx="9623779" cy="2424889"/>
        </p:xfrm>
        <a:graphic>
          <a:graphicData uri="http://schemas.openxmlformats.org/presentationml/2006/ole">
            <mc:AlternateContent xmlns:mc="http://schemas.openxmlformats.org/markup-compatibility/2006">
              <mc:Choice xmlns:v="urn:schemas-microsoft-com:vml" Requires="v">
                <p:oleObj spid="_x0000_s2053" name="Document" r:id="rId7" imgW="6451600" imgH="1625600" progId="Word.Document.12">
                  <p:embed/>
                </p:oleObj>
              </mc:Choice>
              <mc:Fallback>
                <p:oleObj name="Document" r:id="rId7" imgW="6451600" imgH="1625600" progId="Word.Document.12">
                  <p:embed/>
                  <p:pic>
                    <p:nvPicPr>
                      <p:cNvPr id="0" name=""/>
                      <p:cNvPicPr/>
                      <p:nvPr/>
                    </p:nvPicPr>
                    <p:blipFill>
                      <a:blip r:embed="rId8"/>
                      <a:stretch>
                        <a:fillRect/>
                      </a:stretch>
                    </p:blipFill>
                    <p:spPr>
                      <a:xfrm>
                        <a:off x="753532" y="3914424"/>
                        <a:ext cx="9623779" cy="2424889"/>
                      </a:xfrm>
                      <a:prstGeom prst="rect">
                        <a:avLst/>
                      </a:prstGeom>
                    </p:spPr>
                  </p:pic>
                </p:oleObj>
              </mc:Fallback>
            </mc:AlternateContent>
          </a:graphicData>
        </a:graphic>
      </p:graphicFrame>
    </p:spTree>
    <p:extLst>
      <p:ext uri="{BB962C8B-B14F-4D97-AF65-F5344CB8AC3E}">
        <p14:creationId xmlns:p14="http://schemas.microsoft.com/office/powerpoint/2010/main" val="4024847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417638"/>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417638"/>
          </a:xfrm>
        </p:spPr>
        <p:txBody>
          <a:bodyPr>
            <a:normAutofit/>
          </a:bodyPr>
          <a:lstStyle/>
          <a:p>
            <a:r>
              <a:rPr lang="en-US" b="1" dirty="0" smtClean="0">
                <a:solidFill>
                  <a:srgbClr val="8E161F"/>
                </a:solidFill>
                <a:latin typeface="Helvetica"/>
                <a:cs typeface="Helvetica"/>
              </a:rPr>
              <a:t>PPCC.EDU</a:t>
            </a:r>
            <a:endParaRPr lang="en-US" b="1" dirty="0">
              <a:solidFill>
                <a:srgbClr val="8E161F"/>
              </a:solidFill>
              <a:latin typeface="Helvetica"/>
              <a:cs typeface="Helvetica"/>
            </a:endParaRPr>
          </a:p>
        </p:txBody>
      </p:sp>
      <p:sp>
        <p:nvSpPr>
          <p:cNvPr id="8" name="Rectangle 7"/>
          <p:cNvSpPr/>
          <p:nvPr/>
        </p:nvSpPr>
        <p:spPr>
          <a:xfrm>
            <a:off x="0" y="6559446"/>
            <a:ext cx="9144000" cy="313452"/>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ound Same Side Corner Rectangle 8"/>
          <p:cNvSpPr/>
          <p:nvPr/>
        </p:nvSpPr>
        <p:spPr>
          <a:xfrm>
            <a:off x="8597947" y="6337100"/>
            <a:ext cx="445600" cy="535798"/>
          </a:xfrm>
          <a:prstGeom prst="round2SameRect">
            <a:avLst/>
          </a:prstGeom>
          <a:solidFill>
            <a:srgbClr val="8E161F"/>
          </a:solidFill>
          <a:ln>
            <a:noFill/>
          </a:ln>
          <a:effectLst>
            <a:outerShdw blurRad="50800" dist="38100" dir="10800000" sx="30000" sy="3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2981183" y="6580188"/>
            <a:ext cx="557940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b="1" dirty="0" smtClean="0">
                <a:solidFill>
                  <a:srgbClr val="8E161F"/>
                </a:solidFill>
                <a:latin typeface="Helvetica" charset="0"/>
                <a:cs typeface="Helvetica" charset="0"/>
              </a:rPr>
              <a:t>PIKES PEAK COMMUNITY COLLEGE </a:t>
            </a:r>
            <a:r>
              <a:rPr lang="en-US" sz="1200" dirty="0" smtClean="0">
                <a:solidFill>
                  <a:srgbClr val="8E161F"/>
                </a:solidFill>
                <a:latin typeface="Helvetica" charset="0"/>
                <a:cs typeface="Helvetica" charset="0"/>
              </a:rPr>
              <a:t>|</a:t>
            </a:r>
            <a:r>
              <a:rPr lang="en-US" sz="1200" b="1" dirty="0" smtClean="0">
                <a:solidFill>
                  <a:srgbClr val="8E161F"/>
                </a:solidFill>
                <a:latin typeface="Helvetica" charset="0"/>
                <a:cs typeface="Helvetica" charset="0"/>
              </a:rPr>
              <a:t> </a:t>
            </a:r>
            <a:r>
              <a:rPr lang="en-US" sz="1200" dirty="0" smtClean="0">
                <a:solidFill>
                  <a:srgbClr val="8E161F"/>
                </a:solidFill>
                <a:latin typeface="Helvetica" charset="0"/>
                <a:cs typeface="Helvetica" charset="0"/>
              </a:rPr>
              <a:t>Spring 2016 PDW</a:t>
            </a:r>
            <a:endParaRPr lang="en-US" sz="1200" b="1" dirty="0" smtClean="0">
              <a:solidFill>
                <a:srgbClr val="8E161F"/>
              </a:solidFill>
            </a:endParaRPr>
          </a:p>
        </p:txBody>
      </p:sp>
      <p:sp>
        <p:nvSpPr>
          <p:cNvPr id="15" name="Content Placeholder 2"/>
          <p:cNvSpPr>
            <a:spLocks noGrp="1"/>
          </p:cNvSpPr>
          <p:nvPr>
            <p:ph idx="1"/>
          </p:nvPr>
        </p:nvSpPr>
        <p:spPr>
          <a:xfrm>
            <a:off x="457200" y="1600200"/>
            <a:ext cx="8229600" cy="4525963"/>
          </a:xfrm>
        </p:spPr>
        <p:txBody>
          <a:bodyPr anchor="t">
            <a:normAutofit fontScale="77500" lnSpcReduction="20000"/>
          </a:bodyPr>
          <a:lstStyle/>
          <a:p>
            <a:pPr marL="0" indent="0">
              <a:buNone/>
            </a:pPr>
            <a:r>
              <a:rPr lang="en-US" dirty="0" smtClean="0">
                <a:latin typeface="Helvetica"/>
                <a:cs typeface="Helvetica"/>
              </a:rPr>
              <a:t>Scheduled launch May 2016</a:t>
            </a:r>
          </a:p>
          <a:p>
            <a:pPr marL="0" indent="0">
              <a:buNone/>
            </a:pPr>
            <a:endParaRPr lang="en-US" dirty="0" smtClean="0">
              <a:latin typeface="Helvetica"/>
              <a:cs typeface="Helvetica"/>
            </a:endParaRPr>
          </a:p>
          <a:p>
            <a:pPr marL="0" indent="0">
              <a:buNone/>
            </a:pPr>
            <a:r>
              <a:rPr lang="en-US" dirty="0" smtClean="0">
                <a:latin typeface="Helvetica"/>
                <a:cs typeface="Helvetica"/>
              </a:rPr>
              <a:t>Primary focus: Student recruitment</a:t>
            </a:r>
          </a:p>
          <a:p>
            <a:pPr marL="0" indent="0">
              <a:buNone/>
            </a:pPr>
            <a:endParaRPr lang="en-US" dirty="0" smtClean="0">
              <a:latin typeface="Helvetica"/>
              <a:cs typeface="Helvetica"/>
            </a:endParaRPr>
          </a:p>
          <a:p>
            <a:pPr marL="0" indent="0">
              <a:buNone/>
            </a:pPr>
            <a:r>
              <a:rPr lang="en-US" dirty="0" smtClean="0">
                <a:latin typeface="Helvetica"/>
                <a:cs typeface="Helvetica"/>
              </a:rPr>
              <a:t>Improvements:</a:t>
            </a:r>
          </a:p>
          <a:p>
            <a:pPr lvl="1">
              <a:buFont typeface="Arial"/>
              <a:buChar char="•"/>
            </a:pPr>
            <a:r>
              <a:rPr lang="en-US" dirty="0" smtClean="0">
                <a:latin typeface="Helvetica"/>
                <a:cs typeface="Helvetica"/>
              </a:rPr>
              <a:t>Streamlined Navigation</a:t>
            </a:r>
          </a:p>
          <a:p>
            <a:pPr lvl="1">
              <a:buFont typeface="Arial"/>
              <a:buChar char="•"/>
            </a:pPr>
            <a:r>
              <a:rPr lang="en-US" dirty="0" smtClean="0">
                <a:latin typeface="Helvetica"/>
                <a:cs typeface="Helvetica"/>
              </a:rPr>
              <a:t>Simplified and consistent content</a:t>
            </a:r>
          </a:p>
          <a:p>
            <a:pPr lvl="1">
              <a:buFont typeface="Arial"/>
              <a:buChar char="•"/>
            </a:pPr>
            <a:r>
              <a:rPr lang="en-US" dirty="0" smtClean="0">
                <a:latin typeface="Helvetica"/>
                <a:cs typeface="Helvetica"/>
              </a:rPr>
              <a:t>Mobile first design</a:t>
            </a:r>
          </a:p>
          <a:p>
            <a:pPr lvl="1">
              <a:buFont typeface="Arial"/>
              <a:buChar char="•"/>
            </a:pPr>
            <a:r>
              <a:rPr lang="en-US" dirty="0" smtClean="0">
                <a:latin typeface="Helvetica"/>
                <a:cs typeface="Helvetica"/>
              </a:rPr>
              <a:t>Full departmental representation</a:t>
            </a:r>
          </a:p>
          <a:p>
            <a:pPr lvl="1">
              <a:buFont typeface="Arial"/>
              <a:buChar char="•"/>
            </a:pPr>
            <a:endParaRPr lang="en-US" dirty="0" smtClean="0">
              <a:latin typeface="Helvetica"/>
              <a:cs typeface="Helvetica"/>
            </a:endParaRPr>
          </a:p>
          <a:p>
            <a:r>
              <a:rPr lang="en-US" dirty="0" smtClean="0">
                <a:latin typeface="Helvetica"/>
                <a:cs typeface="Helvetica"/>
              </a:rPr>
              <a:t>Success requires broad participation from the college</a:t>
            </a:r>
          </a:p>
        </p:txBody>
      </p:sp>
      <p:sp>
        <p:nvSpPr>
          <p:cNvPr id="13" name="TextBox 12"/>
          <p:cNvSpPr txBox="1">
            <a:spLocks noChangeArrowheads="1"/>
          </p:cNvSpPr>
          <p:nvPr/>
        </p:nvSpPr>
        <p:spPr bwMode="auto">
          <a:xfrm>
            <a:off x="8612889" y="6448753"/>
            <a:ext cx="430658"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ctr">
              <a:defRPr/>
            </a:pPr>
            <a:fld id="{163679C0-CFEA-0441-B261-FC70340972CE}" type="slidenum">
              <a:rPr lang="en-US" sz="1200" b="1" smtClean="0">
                <a:solidFill>
                  <a:schemeClr val="bg1"/>
                </a:solidFill>
                <a:latin typeface="Helvetica" charset="0"/>
                <a:cs typeface="Helvetica" charset="0"/>
              </a:rPr>
              <a:pPr algn="ctr">
                <a:defRPr/>
              </a:pPr>
              <a:t>11</a:t>
            </a:fld>
            <a:endParaRPr lang="en-US" sz="1200" b="1" dirty="0" smtClean="0">
              <a:solidFill>
                <a:schemeClr val="bg1"/>
              </a:solidFill>
            </a:endParaRPr>
          </a:p>
        </p:txBody>
      </p:sp>
    </p:spTree>
    <p:extLst>
      <p:ext uri="{BB962C8B-B14F-4D97-AF65-F5344CB8AC3E}">
        <p14:creationId xmlns:p14="http://schemas.microsoft.com/office/powerpoint/2010/main" val="1035150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alphaModFix amt="50000"/>
            <a:extLst>
              <a:ext uri="{28A0092B-C50C-407E-A947-70E740481C1C}">
                <a14:useLocalDpi xmlns:a14="http://schemas.microsoft.com/office/drawing/2010/main" val="0"/>
              </a:ext>
            </a:extLst>
          </a:blip>
          <a:srcRect b="70694"/>
          <a:stretch/>
        </p:blipFill>
        <p:spPr>
          <a:xfrm>
            <a:off x="0" y="1417638"/>
            <a:ext cx="9144000" cy="5308927"/>
          </a:xfrm>
          <a:prstGeom prst="rect">
            <a:avLst/>
          </a:prstGeom>
        </p:spPr>
      </p:pic>
      <p:sp>
        <p:nvSpPr>
          <p:cNvPr id="12" name="Rectangle 11"/>
          <p:cNvSpPr/>
          <p:nvPr/>
        </p:nvSpPr>
        <p:spPr>
          <a:xfrm>
            <a:off x="0" y="0"/>
            <a:ext cx="9144000" cy="1417638"/>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07366" y="0"/>
            <a:ext cx="5109935" cy="1417638"/>
          </a:xfrm>
        </p:spPr>
        <p:txBody>
          <a:bodyPr>
            <a:normAutofit/>
          </a:bodyPr>
          <a:lstStyle/>
          <a:p>
            <a:pPr algn="l"/>
            <a:r>
              <a:rPr lang="en-US" b="1" dirty="0" smtClean="0">
                <a:solidFill>
                  <a:srgbClr val="8E161F"/>
                </a:solidFill>
                <a:latin typeface="Helvetica"/>
                <a:cs typeface="Helvetica"/>
              </a:rPr>
              <a:t>PPCC.EDU</a:t>
            </a:r>
            <a:endParaRPr lang="en-US" b="1" dirty="0">
              <a:solidFill>
                <a:srgbClr val="8E161F"/>
              </a:solidFill>
              <a:latin typeface="Helvetica"/>
              <a:cs typeface="Helvetica"/>
            </a:endParaRPr>
          </a:p>
        </p:txBody>
      </p:sp>
      <p:pic>
        <p:nvPicPr>
          <p:cNvPr id="5" name="Content Placeholder 4" descr="Home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t="-93" b="13043"/>
          <a:stretch/>
        </p:blipFill>
        <p:spPr>
          <a:xfrm rot="21077789">
            <a:off x="934443" y="71515"/>
            <a:ext cx="4093480" cy="7059479"/>
          </a:xfrm>
          <a:effectLst>
            <a:outerShdw blurRad="50800" dir="2700000" algn="tl" rotWithShape="0">
              <a:srgbClr val="000000">
                <a:alpha val="43000"/>
              </a:srgbClr>
            </a:outerShdw>
          </a:effectLst>
        </p:spPr>
      </p:pic>
      <p:sp>
        <p:nvSpPr>
          <p:cNvPr id="8" name="Rectangle 7"/>
          <p:cNvSpPr/>
          <p:nvPr/>
        </p:nvSpPr>
        <p:spPr>
          <a:xfrm>
            <a:off x="0" y="6559446"/>
            <a:ext cx="9144000" cy="313452"/>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ound Same Side Corner Rectangle 8"/>
          <p:cNvSpPr/>
          <p:nvPr/>
        </p:nvSpPr>
        <p:spPr>
          <a:xfrm>
            <a:off x="8597947" y="6337100"/>
            <a:ext cx="445600" cy="535798"/>
          </a:xfrm>
          <a:prstGeom prst="round2SameRect">
            <a:avLst/>
          </a:prstGeom>
          <a:solidFill>
            <a:srgbClr val="8E161F"/>
          </a:solidFill>
          <a:ln>
            <a:noFill/>
          </a:ln>
          <a:effectLst>
            <a:outerShdw blurRad="50800" dist="38100" dir="10800000" sx="30000" sy="3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2981183" y="6580188"/>
            <a:ext cx="557940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b="1" dirty="0" smtClean="0">
                <a:solidFill>
                  <a:srgbClr val="8E161F"/>
                </a:solidFill>
                <a:latin typeface="Helvetica" charset="0"/>
                <a:cs typeface="Helvetica" charset="0"/>
              </a:rPr>
              <a:t>PIKES PEAK COMMUNITY COLLEGE </a:t>
            </a:r>
            <a:r>
              <a:rPr lang="en-US" sz="1200" dirty="0" smtClean="0">
                <a:solidFill>
                  <a:srgbClr val="8E161F"/>
                </a:solidFill>
                <a:latin typeface="Helvetica" charset="0"/>
                <a:cs typeface="Helvetica" charset="0"/>
              </a:rPr>
              <a:t>|</a:t>
            </a:r>
            <a:r>
              <a:rPr lang="en-US" sz="1200" b="1" dirty="0" smtClean="0">
                <a:solidFill>
                  <a:srgbClr val="8E161F"/>
                </a:solidFill>
                <a:latin typeface="Helvetica" charset="0"/>
                <a:cs typeface="Helvetica" charset="0"/>
              </a:rPr>
              <a:t> </a:t>
            </a:r>
            <a:r>
              <a:rPr lang="en-US" sz="1200" dirty="0" smtClean="0">
                <a:solidFill>
                  <a:srgbClr val="8E161F"/>
                </a:solidFill>
                <a:latin typeface="Helvetica" charset="0"/>
                <a:cs typeface="Helvetica" charset="0"/>
              </a:rPr>
              <a:t>Spring 2016 PDW</a:t>
            </a:r>
            <a:endParaRPr lang="en-US" sz="1200" b="1" dirty="0" smtClean="0">
              <a:solidFill>
                <a:srgbClr val="8E161F"/>
              </a:solidFill>
            </a:endParaRPr>
          </a:p>
        </p:txBody>
      </p:sp>
      <p:sp>
        <p:nvSpPr>
          <p:cNvPr id="13" name="TextBox 12"/>
          <p:cNvSpPr txBox="1">
            <a:spLocks noChangeArrowheads="1"/>
          </p:cNvSpPr>
          <p:nvPr/>
        </p:nvSpPr>
        <p:spPr bwMode="auto">
          <a:xfrm>
            <a:off x="8612889" y="6448753"/>
            <a:ext cx="430658"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ctr">
              <a:defRPr/>
            </a:pPr>
            <a:fld id="{163679C0-CFEA-0441-B261-FC70340972CE}" type="slidenum">
              <a:rPr lang="en-US" sz="1200" b="1" smtClean="0">
                <a:solidFill>
                  <a:schemeClr val="bg1"/>
                </a:solidFill>
                <a:latin typeface="Helvetica" charset="0"/>
                <a:cs typeface="Helvetica" charset="0"/>
              </a:rPr>
              <a:pPr algn="ctr">
                <a:defRPr/>
              </a:pPr>
              <a:t>12</a:t>
            </a:fld>
            <a:endParaRPr lang="en-US" sz="1200" b="1" dirty="0" smtClean="0">
              <a:solidFill>
                <a:schemeClr val="bg1"/>
              </a:solidFill>
            </a:endParaRPr>
          </a:p>
        </p:txBody>
      </p:sp>
    </p:spTree>
    <p:extLst>
      <p:ext uri="{BB962C8B-B14F-4D97-AF65-F5344CB8AC3E}">
        <p14:creationId xmlns:p14="http://schemas.microsoft.com/office/powerpoint/2010/main" val="349767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alphaModFix amt="50000"/>
            <a:extLst>
              <a:ext uri="{28A0092B-C50C-407E-A947-70E740481C1C}">
                <a14:useLocalDpi xmlns:a14="http://schemas.microsoft.com/office/drawing/2010/main" val="0"/>
              </a:ext>
            </a:extLst>
          </a:blip>
          <a:srcRect t="4533" b="59363"/>
          <a:stretch/>
        </p:blipFill>
        <p:spPr>
          <a:xfrm>
            <a:off x="4535" y="762000"/>
            <a:ext cx="9167687" cy="6110898"/>
          </a:xfrm>
          <a:prstGeom prst="rect">
            <a:avLst/>
          </a:prstGeom>
        </p:spPr>
      </p:pic>
      <p:sp>
        <p:nvSpPr>
          <p:cNvPr id="12" name="Rectangle 11"/>
          <p:cNvSpPr/>
          <p:nvPr/>
        </p:nvSpPr>
        <p:spPr>
          <a:xfrm>
            <a:off x="0" y="0"/>
            <a:ext cx="9144000" cy="1417638"/>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1099" y="0"/>
            <a:ext cx="4223086" cy="1417638"/>
          </a:xfrm>
        </p:spPr>
        <p:txBody>
          <a:bodyPr>
            <a:normAutofit/>
          </a:bodyPr>
          <a:lstStyle/>
          <a:p>
            <a:pPr algn="r"/>
            <a:r>
              <a:rPr lang="en-US" b="1" dirty="0" smtClean="0">
                <a:solidFill>
                  <a:srgbClr val="8E161F"/>
                </a:solidFill>
                <a:latin typeface="Helvetica"/>
                <a:cs typeface="Helvetica"/>
              </a:rPr>
              <a:t>PPCC.EDU</a:t>
            </a:r>
            <a:endParaRPr lang="en-US" b="1" dirty="0">
              <a:solidFill>
                <a:srgbClr val="8E161F"/>
              </a:solidFill>
              <a:latin typeface="Helvetica"/>
              <a:cs typeface="Helvetica"/>
            </a:endParaRPr>
          </a:p>
        </p:txBody>
      </p:sp>
      <p:pic>
        <p:nvPicPr>
          <p:cNvPr id="10"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15882">
            <a:off x="4331609" y="57404"/>
            <a:ext cx="3823634" cy="7059479"/>
          </a:xfrm>
          <a:effectLst>
            <a:outerShdw blurRad="50800" dir="2700000" algn="tl" rotWithShape="0">
              <a:srgbClr val="000000">
                <a:alpha val="43000"/>
              </a:srgbClr>
            </a:outerShdw>
          </a:effectLst>
        </p:spPr>
      </p:pic>
      <p:sp>
        <p:nvSpPr>
          <p:cNvPr id="8" name="Rectangle 7"/>
          <p:cNvSpPr/>
          <p:nvPr/>
        </p:nvSpPr>
        <p:spPr>
          <a:xfrm>
            <a:off x="0" y="6559446"/>
            <a:ext cx="9144000" cy="313452"/>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ound Same Side Corner Rectangle 8"/>
          <p:cNvSpPr/>
          <p:nvPr/>
        </p:nvSpPr>
        <p:spPr>
          <a:xfrm>
            <a:off x="8597947" y="6337100"/>
            <a:ext cx="445600" cy="535798"/>
          </a:xfrm>
          <a:prstGeom prst="round2SameRect">
            <a:avLst/>
          </a:prstGeom>
          <a:solidFill>
            <a:srgbClr val="8E161F"/>
          </a:solidFill>
          <a:ln>
            <a:noFill/>
          </a:ln>
          <a:effectLst>
            <a:outerShdw blurRad="50800" dist="38100" dir="10800000" sx="30000" sy="3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2981183" y="6580188"/>
            <a:ext cx="557940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b="1" dirty="0" smtClean="0">
                <a:solidFill>
                  <a:srgbClr val="8E161F"/>
                </a:solidFill>
                <a:latin typeface="Helvetica" charset="0"/>
                <a:cs typeface="Helvetica" charset="0"/>
              </a:rPr>
              <a:t>PIKES PEAK COMMUNITY COLLEGE </a:t>
            </a:r>
            <a:r>
              <a:rPr lang="en-US" sz="1200" dirty="0" smtClean="0">
                <a:solidFill>
                  <a:srgbClr val="8E161F"/>
                </a:solidFill>
                <a:latin typeface="Helvetica" charset="0"/>
                <a:cs typeface="Helvetica" charset="0"/>
              </a:rPr>
              <a:t>|</a:t>
            </a:r>
            <a:r>
              <a:rPr lang="en-US" sz="1200" b="1" dirty="0" smtClean="0">
                <a:solidFill>
                  <a:srgbClr val="8E161F"/>
                </a:solidFill>
                <a:latin typeface="Helvetica" charset="0"/>
                <a:cs typeface="Helvetica" charset="0"/>
              </a:rPr>
              <a:t> </a:t>
            </a:r>
            <a:r>
              <a:rPr lang="en-US" sz="1200" dirty="0" smtClean="0">
                <a:solidFill>
                  <a:srgbClr val="8E161F"/>
                </a:solidFill>
                <a:latin typeface="Helvetica" charset="0"/>
                <a:cs typeface="Helvetica" charset="0"/>
              </a:rPr>
              <a:t>Spring 2016 PDW</a:t>
            </a:r>
            <a:endParaRPr lang="en-US" sz="1200" b="1" dirty="0" smtClean="0">
              <a:solidFill>
                <a:srgbClr val="8E161F"/>
              </a:solidFill>
            </a:endParaRPr>
          </a:p>
        </p:txBody>
      </p:sp>
      <p:sp>
        <p:nvSpPr>
          <p:cNvPr id="13" name="TextBox 12"/>
          <p:cNvSpPr txBox="1">
            <a:spLocks noChangeArrowheads="1"/>
          </p:cNvSpPr>
          <p:nvPr/>
        </p:nvSpPr>
        <p:spPr bwMode="auto">
          <a:xfrm>
            <a:off x="8612889" y="6448753"/>
            <a:ext cx="430658"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ctr">
              <a:defRPr/>
            </a:pPr>
            <a:fld id="{163679C0-CFEA-0441-B261-FC70340972CE}" type="slidenum">
              <a:rPr lang="en-US" sz="1200" b="1" smtClean="0">
                <a:solidFill>
                  <a:schemeClr val="bg1"/>
                </a:solidFill>
                <a:latin typeface="Helvetica" charset="0"/>
                <a:cs typeface="Helvetica" charset="0"/>
              </a:rPr>
              <a:pPr algn="ctr">
                <a:defRPr/>
              </a:pPr>
              <a:t>13</a:t>
            </a:fld>
            <a:endParaRPr lang="en-US" sz="1200" b="1" dirty="0" smtClean="0">
              <a:solidFill>
                <a:schemeClr val="bg1"/>
              </a:solidFill>
            </a:endParaRPr>
          </a:p>
        </p:txBody>
      </p:sp>
    </p:spTree>
    <p:extLst>
      <p:ext uri="{BB962C8B-B14F-4D97-AF65-F5344CB8AC3E}">
        <p14:creationId xmlns:p14="http://schemas.microsoft.com/office/powerpoint/2010/main" val="1183224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sting-Plaque.jpg"/>
          <p:cNvPicPr>
            <a:picLocks noGrp="1" noChangeAspect="1"/>
          </p:cNvPicPr>
          <p:nvPr>
            <p:ph idx="1"/>
          </p:nvPr>
        </p:nvPicPr>
        <p:blipFill rotWithShape="1">
          <a:blip r:embed="rId3">
            <a:extLst>
              <a:ext uri="{28A0092B-C50C-407E-A947-70E740481C1C}">
                <a14:useLocalDpi xmlns:a14="http://schemas.microsoft.com/office/drawing/2010/main" val="0"/>
              </a:ext>
            </a:extLst>
          </a:blip>
          <a:srcRect t="5632" b="8136"/>
          <a:stretch/>
        </p:blipFill>
        <p:spPr>
          <a:xfrm>
            <a:off x="0" y="846667"/>
            <a:ext cx="9144000" cy="6026231"/>
          </a:xfrm>
        </p:spPr>
      </p:pic>
      <p:sp>
        <p:nvSpPr>
          <p:cNvPr id="12" name="Rectangle 11"/>
          <p:cNvSpPr/>
          <p:nvPr/>
        </p:nvSpPr>
        <p:spPr>
          <a:xfrm>
            <a:off x="0" y="0"/>
            <a:ext cx="9144000" cy="1417638"/>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417638"/>
          </a:xfrm>
        </p:spPr>
        <p:txBody>
          <a:bodyPr>
            <a:normAutofit/>
          </a:bodyPr>
          <a:lstStyle/>
          <a:p>
            <a:r>
              <a:rPr lang="en-US" b="1" smtClean="0">
                <a:solidFill>
                  <a:srgbClr val="8E161F"/>
                </a:solidFill>
                <a:latin typeface="Helvetica"/>
                <a:cs typeface="Helvetica"/>
              </a:rPr>
              <a:t>PPCC Testing </a:t>
            </a:r>
            <a:r>
              <a:rPr lang="en-US" b="1" dirty="0" smtClean="0">
                <a:solidFill>
                  <a:srgbClr val="8E161F"/>
                </a:solidFill>
                <a:latin typeface="Helvetica"/>
                <a:cs typeface="Helvetica"/>
              </a:rPr>
              <a:t>Center</a:t>
            </a:r>
            <a:endParaRPr lang="en-US" b="1" dirty="0">
              <a:solidFill>
                <a:srgbClr val="8E161F"/>
              </a:solidFill>
              <a:latin typeface="Helvetica"/>
              <a:cs typeface="Helvetica"/>
            </a:endParaRPr>
          </a:p>
        </p:txBody>
      </p:sp>
      <p:sp>
        <p:nvSpPr>
          <p:cNvPr id="8" name="Rectangle 7"/>
          <p:cNvSpPr/>
          <p:nvPr/>
        </p:nvSpPr>
        <p:spPr>
          <a:xfrm>
            <a:off x="0" y="6559446"/>
            <a:ext cx="9144000" cy="313452"/>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ound Same Side Corner Rectangle 8"/>
          <p:cNvSpPr/>
          <p:nvPr/>
        </p:nvSpPr>
        <p:spPr>
          <a:xfrm>
            <a:off x="8597947" y="6337100"/>
            <a:ext cx="445600" cy="535798"/>
          </a:xfrm>
          <a:prstGeom prst="round2SameRect">
            <a:avLst/>
          </a:prstGeom>
          <a:solidFill>
            <a:srgbClr val="8E161F"/>
          </a:solidFill>
          <a:ln>
            <a:noFill/>
          </a:ln>
          <a:effectLst>
            <a:outerShdw blurRad="50800" dist="38100" dir="10800000" sx="30000" sy="3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2981183" y="6580188"/>
            <a:ext cx="557940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b="1" dirty="0" smtClean="0">
                <a:solidFill>
                  <a:srgbClr val="8E161F"/>
                </a:solidFill>
                <a:latin typeface="Helvetica" charset="0"/>
                <a:cs typeface="Helvetica" charset="0"/>
              </a:rPr>
              <a:t>PIKES PEAK COMMUNITY COLLEGE </a:t>
            </a:r>
            <a:r>
              <a:rPr lang="en-US" sz="1200" dirty="0" smtClean="0">
                <a:solidFill>
                  <a:srgbClr val="8E161F"/>
                </a:solidFill>
                <a:latin typeface="Helvetica" charset="0"/>
                <a:cs typeface="Helvetica" charset="0"/>
              </a:rPr>
              <a:t>|</a:t>
            </a:r>
            <a:r>
              <a:rPr lang="en-US" sz="1200" b="1" dirty="0" smtClean="0">
                <a:solidFill>
                  <a:srgbClr val="8E161F"/>
                </a:solidFill>
                <a:latin typeface="Helvetica" charset="0"/>
                <a:cs typeface="Helvetica" charset="0"/>
              </a:rPr>
              <a:t> </a:t>
            </a:r>
            <a:r>
              <a:rPr lang="en-US" sz="1200" dirty="0" smtClean="0">
                <a:solidFill>
                  <a:srgbClr val="8E161F"/>
                </a:solidFill>
                <a:latin typeface="Helvetica" charset="0"/>
                <a:cs typeface="Helvetica" charset="0"/>
              </a:rPr>
              <a:t>Spring 2016 PDW</a:t>
            </a:r>
            <a:endParaRPr lang="en-US" sz="1200" b="1" dirty="0" smtClean="0">
              <a:solidFill>
                <a:srgbClr val="8E161F"/>
              </a:solidFill>
            </a:endParaRPr>
          </a:p>
        </p:txBody>
      </p:sp>
      <p:sp>
        <p:nvSpPr>
          <p:cNvPr id="13" name="TextBox 12"/>
          <p:cNvSpPr txBox="1">
            <a:spLocks noChangeArrowheads="1"/>
          </p:cNvSpPr>
          <p:nvPr/>
        </p:nvSpPr>
        <p:spPr bwMode="auto">
          <a:xfrm>
            <a:off x="8612889" y="6448753"/>
            <a:ext cx="430658"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ctr">
              <a:defRPr/>
            </a:pPr>
            <a:fld id="{163679C0-CFEA-0441-B261-FC70340972CE}" type="slidenum">
              <a:rPr lang="en-US" sz="1200" b="1" smtClean="0">
                <a:solidFill>
                  <a:schemeClr val="bg1"/>
                </a:solidFill>
                <a:latin typeface="Helvetica" charset="0"/>
                <a:cs typeface="Helvetica" charset="0"/>
              </a:rPr>
              <a:pPr algn="ctr">
                <a:defRPr/>
              </a:pPr>
              <a:t>14</a:t>
            </a:fld>
            <a:endParaRPr lang="en-US" sz="1200" b="1" dirty="0" smtClean="0">
              <a:solidFill>
                <a:schemeClr val="bg1"/>
              </a:solidFill>
            </a:endParaRPr>
          </a:p>
        </p:txBody>
      </p:sp>
    </p:spTree>
    <p:extLst>
      <p:ext uri="{BB962C8B-B14F-4D97-AF65-F5344CB8AC3E}">
        <p14:creationId xmlns:p14="http://schemas.microsoft.com/office/powerpoint/2010/main" val="3187002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417638"/>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417638"/>
          </a:xfrm>
        </p:spPr>
        <p:txBody>
          <a:bodyPr>
            <a:normAutofit/>
          </a:bodyPr>
          <a:lstStyle/>
          <a:p>
            <a:r>
              <a:rPr lang="en-US" b="1" dirty="0" smtClean="0">
                <a:solidFill>
                  <a:srgbClr val="8E161F"/>
                </a:solidFill>
                <a:latin typeface="Helvetica"/>
                <a:cs typeface="Helvetica"/>
              </a:rPr>
              <a:t>Entrepreneurship Program</a:t>
            </a:r>
            <a:endParaRPr lang="en-US" b="1" dirty="0">
              <a:solidFill>
                <a:srgbClr val="8E161F"/>
              </a:solidFill>
              <a:latin typeface="Helvetica"/>
              <a:cs typeface="Helvetica"/>
            </a:endParaRPr>
          </a:p>
        </p:txBody>
      </p:sp>
      <p:sp>
        <p:nvSpPr>
          <p:cNvPr id="8" name="Rectangle 7"/>
          <p:cNvSpPr/>
          <p:nvPr/>
        </p:nvSpPr>
        <p:spPr>
          <a:xfrm>
            <a:off x="0" y="6559446"/>
            <a:ext cx="9144000" cy="313452"/>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ound Same Side Corner Rectangle 8"/>
          <p:cNvSpPr/>
          <p:nvPr/>
        </p:nvSpPr>
        <p:spPr>
          <a:xfrm>
            <a:off x="8597947" y="6337100"/>
            <a:ext cx="445600" cy="535798"/>
          </a:xfrm>
          <a:prstGeom prst="round2SameRect">
            <a:avLst/>
          </a:prstGeom>
          <a:solidFill>
            <a:srgbClr val="8E161F"/>
          </a:solidFill>
          <a:ln>
            <a:noFill/>
          </a:ln>
          <a:effectLst>
            <a:outerShdw blurRad="50800" dist="38100" dir="10800000" sx="30000" sy="3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2981183" y="6580188"/>
            <a:ext cx="557940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b="1" dirty="0" smtClean="0">
                <a:solidFill>
                  <a:srgbClr val="8E161F"/>
                </a:solidFill>
                <a:latin typeface="Helvetica" charset="0"/>
                <a:cs typeface="Helvetica" charset="0"/>
              </a:rPr>
              <a:t>PIKES PEAK COMMUNITY COLLEGE </a:t>
            </a:r>
            <a:r>
              <a:rPr lang="en-US" sz="1200" dirty="0" smtClean="0">
                <a:solidFill>
                  <a:srgbClr val="8E161F"/>
                </a:solidFill>
                <a:latin typeface="Helvetica" charset="0"/>
                <a:cs typeface="Helvetica" charset="0"/>
              </a:rPr>
              <a:t>|</a:t>
            </a:r>
            <a:r>
              <a:rPr lang="en-US" sz="1200" b="1" dirty="0" smtClean="0">
                <a:solidFill>
                  <a:srgbClr val="8E161F"/>
                </a:solidFill>
                <a:latin typeface="Helvetica" charset="0"/>
                <a:cs typeface="Helvetica" charset="0"/>
              </a:rPr>
              <a:t> </a:t>
            </a:r>
            <a:r>
              <a:rPr lang="en-US" sz="1200" dirty="0" smtClean="0">
                <a:solidFill>
                  <a:srgbClr val="8E161F"/>
                </a:solidFill>
                <a:latin typeface="Helvetica" charset="0"/>
                <a:cs typeface="Helvetica" charset="0"/>
              </a:rPr>
              <a:t>Spring 2016 PDW</a:t>
            </a:r>
            <a:endParaRPr lang="en-US" sz="1200" b="1" dirty="0" smtClean="0">
              <a:solidFill>
                <a:srgbClr val="8E161F"/>
              </a:solidFill>
            </a:endParaRPr>
          </a:p>
        </p:txBody>
      </p:sp>
      <p:sp>
        <p:nvSpPr>
          <p:cNvPr id="15" name="Content Placeholder 2"/>
          <p:cNvSpPr>
            <a:spLocks noGrp="1"/>
          </p:cNvSpPr>
          <p:nvPr>
            <p:ph idx="1"/>
          </p:nvPr>
        </p:nvSpPr>
        <p:spPr>
          <a:xfrm>
            <a:off x="457200" y="1600200"/>
            <a:ext cx="8229600" cy="4525963"/>
          </a:xfrm>
        </p:spPr>
        <p:txBody>
          <a:bodyPr anchor="t">
            <a:normAutofit/>
          </a:bodyPr>
          <a:lstStyle/>
          <a:p>
            <a:r>
              <a:rPr lang="en-US" dirty="0" smtClean="0">
                <a:latin typeface="Helvetica"/>
                <a:cs typeface="Helvetica"/>
              </a:rPr>
              <a:t>Identified possible downtown location</a:t>
            </a:r>
            <a:br>
              <a:rPr lang="en-US" dirty="0" smtClean="0">
                <a:latin typeface="Helvetica"/>
                <a:cs typeface="Helvetica"/>
              </a:rPr>
            </a:br>
            <a:endParaRPr lang="en-US" dirty="0" smtClean="0">
              <a:latin typeface="Helvetica"/>
              <a:cs typeface="Helvetica"/>
            </a:endParaRPr>
          </a:p>
          <a:p>
            <a:r>
              <a:rPr lang="en-US" dirty="0" smtClean="0">
                <a:latin typeface="Helvetica"/>
                <a:cs typeface="Helvetica"/>
              </a:rPr>
              <a:t>Partnership remains healthy and strong</a:t>
            </a:r>
            <a:br>
              <a:rPr lang="en-US" dirty="0" smtClean="0">
                <a:latin typeface="Helvetica"/>
                <a:cs typeface="Helvetica"/>
              </a:rPr>
            </a:br>
            <a:endParaRPr lang="en-US" dirty="0" smtClean="0">
              <a:latin typeface="Helvetica"/>
              <a:cs typeface="Helvetica"/>
            </a:endParaRPr>
          </a:p>
          <a:p>
            <a:r>
              <a:rPr lang="en-US" dirty="0" smtClean="0">
                <a:latin typeface="Helvetica"/>
                <a:cs typeface="Helvetica"/>
              </a:rPr>
              <a:t>Outstanding results from summer ‘15 pilot</a:t>
            </a:r>
            <a:br>
              <a:rPr lang="en-US" dirty="0" smtClean="0">
                <a:latin typeface="Helvetica"/>
                <a:cs typeface="Helvetica"/>
              </a:rPr>
            </a:br>
            <a:endParaRPr lang="en-US" dirty="0" smtClean="0">
              <a:latin typeface="Helvetica"/>
              <a:cs typeface="Helvetica"/>
            </a:endParaRPr>
          </a:p>
          <a:p>
            <a:r>
              <a:rPr lang="en-US" dirty="0" smtClean="0">
                <a:latin typeface="Helvetica"/>
                <a:cs typeface="Helvetica"/>
              </a:rPr>
              <a:t>Working to create a permanent and sustainable model for ongoing operations</a:t>
            </a:r>
          </a:p>
        </p:txBody>
      </p:sp>
      <p:sp>
        <p:nvSpPr>
          <p:cNvPr id="13" name="TextBox 12"/>
          <p:cNvSpPr txBox="1">
            <a:spLocks noChangeArrowheads="1"/>
          </p:cNvSpPr>
          <p:nvPr/>
        </p:nvSpPr>
        <p:spPr bwMode="auto">
          <a:xfrm>
            <a:off x="8612889" y="6448753"/>
            <a:ext cx="430658"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ctr">
              <a:defRPr/>
            </a:pPr>
            <a:fld id="{163679C0-CFEA-0441-B261-FC70340972CE}" type="slidenum">
              <a:rPr lang="en-US" sz="1200" b="1" smtClean="0">
                <a:solidFill>
                  <a:schemeClr val="bg1"/>
                </a:solidFill>
                <a:latin typeface="Helvetica" charset="0"/>
                <a:cs typeface="Helvetica" charset="0"/>
              </a:rPr>
              <a:pPr algn="ctr">
                <a:defRPr/>
              </a:pPr>
              <a:t>15</a:t>
            </a:fld>
            <a:endParaRPr lang="en-US" sz="1200" b="1" dirty="0" smtClean="0">
              <a:solidFill>
                <a:schemeClr val="bg1"/>
              </a:solidFill>
            </a:endParaRPr>
          </a:p>
        </p:txBody>
      </p:sp>
    </p:spTree>
    <p:extLst>
      <p:ext uri="{BB962C8B-B14F-4D97-AF65-F5344CB8AC3E}">
        <p14:creationId xmlns:p14="http://schemas.microsoft.com/office/powerpoint/2010/main" val="3413544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417638"/>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417638"/>
          </a:xfrm>
        </p:spPr>
        <p:txBody>
          <a:bodyPr>
            <a:normAutofit/>
          </a:bodyPr>
          <a:lstStyle/>
          <a:p>
            <a:r>
              <a:rPr lang="en-US" b="1" dirty="0" smtClean="0">
                <a:solidFill>
                  <a:srgbClr val="8E161F"/>
                </a:solidFill>
                <a:latin typeface="Helvetica"/>
                <a:cs typeface="Helvetica"/>
              </a:rPr>
              <a:t>Pilot Program Updates</a:t>
            </a:r>
            <a:endParaRPr lang="en-US" b="1" dirty="0">
              <a:solidFill>
                <a:srgbClr val="8E161F"/>
              </a:solidFill>
              <a:latin typeface="Helvetica"/>
              <a:cs typeface="Helvetica"/>
            </a:endParaRPr>
          </a:p>
        </p:txBody>
      </p:sp>
      <p:sp>
        <p:nvSpPr>
          <p:cNvPr id="8" name="Rectangle 7"/>
          <p:cNvSpPr/>
          <p:nvPr/>
        </p:nvSpPr>
        <p:spPr>
          <a:xfrm>
            <a:off x="0" y="6559446"/>
            <a:ext cx="9144000" cy="313452"/>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ound Same Side Corner Rectangle 8"/>
          <p:cNvSpPr/>
          <p:nvPr/>
        </p:nvSpPr>
        <p:spPr>
          <a:xfrm>
            <a:off x="8597947" y="6337100"/>
            <a:ext cx="445600" cy="535798"/>
          </a:xfrm>
          <a:prstGeom prst="round2SameRect">
            <a:avLst/>
          </a:prstGeom>
          <a:solidFill>
            <a:srgbClr val="8E161F"/>
          </a:solidFill>
          <a:ln>
            <a:noFill/>
          </a:ln>
          <a:effectLst>
            <a:outerShdw blurRad="50800" dist="38100" dir="10800000" sx="30000" sy="3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2981183" y="6580188"/>
            <a:ext cx="557940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b="1" dirty="0" smtClean="0">
                <a:solidFill>
                  <a:srgbClr val="8E161F"/>
                </a:solidFill>
                <a:latin typeface="Helvetica" charset="0"/>
                <a:cs typeface="Helvetica" charset="0"/>
              </a:rPr>
              <a:t>PIKES PEAK COMMUNITY COLLEGE </a:t>
            </a:r>
            <a:r>
              <a:rPr lang="en-US" sz="1200" dirty="0" smtClean="0">
                <a:solidFill>
                  <a:srgbClr val="8E161F"/>
                </a:solidFill>
                <a:latin typeface="Helvetica" charset="0"/>
                <a:cs typeface="Helvetica" charset="0"/>
              </a:rPr>
              <a:t>|</a:t>
            </a:r>
            <a:r>
              <a:rPr lang="en-US" sz="1200" b="1" dirty="0" smtClean="0">
                <a:solidFill>
                  <a:srgbClr val="8E161F"/>
                </a:solidFill>
                <a:latin typeface="Helvetica" charset="0"/>
                <a:cs typeface="Helvetica" charset="0"/>
              </a:rPr>
              <a:t> </a:t>
            </a:r>
            <a:r>
              <a:rPr lang="en-US" sz="1200" dirty="0" smtClean="0">
                <a:solidFill>
                  <a:srgbClr val="8E161F"/>
                </a:solidFill>
                <a:latin typeface="Helvetica" charset="0"/>
                <a:cs typeface="Helvetica" charset="0"/>
              </a:rPr>
              <a:t>Spring 2016 PDW</a:t>
            </a:r>
            <a:endParaRPr lang="en-US" sz="1200" b="1" dirty="0" smtClean="0">
              <a:solidFill>
                <a:srgbClr val="8E161F"/>
              </a:solidFill>
            </a:endParaRPr>
          </a:p>
        </p:txBody>
      </p:sp>
      <p:sp>
        <p:nvSpPr>
          <p:cNvPr id="15" name="Content Placeholder 2"/>
          <p:cNvSpPr>
            <a:spLocks noGrp="1"/>
          </p:cNvSpPr>
          <p:nvPr>
            <p:ph idx="1"/>
          </p:nvPr>
        </p:nvSpPr>
        <p:spPr>
          <a:xfrm>
            <a:off x="404075" y="1782124"/>
            <a:ext cx="8377340" cy="3250025"/>
          </a:xfrm>
        </p:spPr>
        <p:txBody>
          <a:bodyPr anchor="t">
            <a:normAutofit fontScale="92500" lnSpcReduction="20000"/>
          </a:bodyPr>
          <a:lstStyle/>
          <a:p>
            <a:pPr marL="0" indent="0">
              <a:lnSpc>
                <a:spcPct val="110000"/>
              </a:lnSpc>
              <a:buNone/>
            </a:pPr>
            <a:r>
              <a:rPr lang="en-US" b="1" dirty="0">
                <a:latin typeface="Helvetica"/>
                <a:cs typeface="Helvetica"/>
              </a:rPr>
              <a:t>True Grit ($50K) </a:t>
            </a:r>
            <a:endParaRPr lang="en-US" dirty="0">
              <a:latin typeface="Helvetica"/>
              <a:cs typeface="Helvetica"/>
            </a:endParaRPr>
          </a:p>
          <a:p>
            <a:pPr lvl="1">
              <a:lnSpc>
                <a:spcPct val="110000"/>
              </a:lnSpc>
              <a:buFont typeface="Arial"/>
              <a:buChar char="•"/>
            </a:pPr>
            <a:r>
              <a:rPr lang="en-US" dirty="0" smtClean="0">
                <a:latin typeface="Helvetica"/>
                <a:cs typeface="Helvetica"/>
              </a:rPr>
              <a:t>Four </a:t>
            </a:r>
            <a:r>
              <a:rPr lang="en-US" dirty="0">
                <a:latin typeface="Helvetica"/>
                <a:cs typeface="Helvetica"/>
              </a:rPr>
              <a:t>AAA109 classes selected </a:t>
            </a:r>
            <a:r>
              <a:rPr lang="en-US" dirty="0" smtClean="0">
                <a:latin typeface="Helvetica"/>
                <a:cs typeface="Helvetica"/>
              </a:rPr>
              <a:t>(</a:t>
            </a:r>
            <a:r>
              <a:rPr lang="en-US" dirty="0">
                <a:latin typeface="Helvetica"/>
                <a:cs typeface="Helvetica"/>
              </a:rPr>
              <a:t>approx</a:t>
            </a:r>
            <a:r>
              <a:rPr lang="en-US" dirty="0" smtClean="0">
                <a:latin typeface="Helvetica"/>
                <a:cs typeface="Helvetica"/>
              </a:rPr>
              <a:t>. 100 </a:t>
            </a:r>
            <a:r>
              <a:rPr lang="en-US" dirty="0">
                <a:latin typeface="Helvetica"/>
                <a:cs typeface="Helvetica"/>
              </a:rPr>
              <a:t>students</a:t>
            </a:r>
            <a:r>
              <a:rPr lang="en-US" dirty="0" smtClean="0">
                <a:latin typeface="Helvetica"/>
                <a:cs typeface="Helvetica"/>
              </a:rPr>
              <a:t>)</a:t>
            </a:r>
            <a:br>
              <a:rPr lang="en-US" dirty="0" smtClean="0">
                <a:latin typeface="Helvetica"/>
                <a:cs typeface="Helvetica"/>
              </a:rPr>
            </a:br>
            <a:endParaRPr lang="en-US" dirty="0">
              <a:latin typeface="Helvetica"/>
              <a:cs typeface="Helvetica"/>
            </a:endParaRPr>
          </a:p>
          <a:p>
            <a:pPr lvl="1">
              <a:lnSpc>
                <a:spcPct val="110000"/>
              </a:lnSpc>
              <a:buFont typeface="Arial"/>
              <a:buChar char="•"/>
            </a:pPr>
            <a:r>
              <a:rPr lang="en-US" dirty="0" smtClean="0">
                <a:latin typeface="Helvetica"/>
                <a:cs typeface="Helvetica"/>
              </a:rPr>
              <a:t>Received </a:t>
            </a:r>
            <a:r>
              <a:rPr lang="en-US" dirty="0">
                <a:latin typeface="Helvetica"/>
                <a:cs typeface="Helvetica"/>
              </a:rPr>
              <a:t>weekly motivational texts/</a:t>
            </a:r>
            <a:r>
              <a:rPr lang="en-US" dirty="0" smtClean="0">
                <a:latin typeface="Helvetica"/>
                <a:cs typeface="Helvetica"/>
              </a:rPr>
              <a:t>emails</a:t>
            </a:r>
            <a:br>
              <a:rPr lang="en-US" dirty="0" smtClean="0">
                <a:latin typeface="Helvetica"/>
                <a:cs typeface="Helvetica"/>
              </a:rPr>
            </a:br>
            <a:endParaRPr lang="en-US" dirty="0">
              <a:latin typeface="Helvetica"/>
              <a:cs typeface="Helvetica"/>
            </a:endParaRPr>
          </a:p>
          <a:p>
            <a:pPr lvl="1">
              <a:lnSpc>
                <a:spcPct val="110000"/>
              </a:lnSpc>
              <a:buFont typeface="Arial"/>
              <a:buChar char="•"/>
            </a:pPr>
            <a:r>
              <a:rPr lang="en-US" dirty="0" smtClean="0">
                <a:latin typeface="Helvetica"/>
                <a:cs typeface="Helvetica"/>
              </a:rPr>
              <a:t>Currently </a:t>
            </a:r>
            <a:r>
              <a:rPr lang="en-US" dirty="0">
                <a:latin typeface="Helvetica"/>
                <a:cs typeface="Helvetica"/>
              </a:rPr>
              <a:t>evaluating success and editing plan for spring 2016</a:t>
            </a:r>
          </a:p>
        </p:txBody>
      </p:sp>
      <p:sp>
        <p:nvSpPr>
          <p:cNvPr id="13" name="TextBox 12"/>
          <p:cNvSpPr txBox="1">
            <a:spLocks noChangeArrowheads="1"/>
          </p:cNvSpPr>
          <p:nvPr/>
        </p:nvSpPr>
        <p:spPr bwMode="auto">
          <a:xfrm>
            <a:off x="8612889" y="6448753"/>
            <a:ext cx="430658"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ctr">
              <a:defRPr/>
            </a:pPr>
            <a:fld id="{163679C0-CFEA-0441-B261-FC70340972CE}" type="slidenum">
              <a:rPr lang="en-US" sz="1200" b="1" smtClean="0">
                <a:solidFill>
                  <a:schemeClr val="bg1"/>
                </a:solidFill>
                <a:latin typeface="Helvetica" charset="0"/>
                <a:cs typeface="Helvetica" charset="0"/>
              </a:rPr>
              <a:pPr algn="ctr">
                <a:defRPr/>
              </a:pPr>
              <a:t>16</a:t>
            </a:fld>
            <a:endParaRPr lang="en-US" sz="1200" b="1" dirty="0" smtClean="0">
              <a:solidFill>
                <a:schemeClr val="bg1"/>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50989" y="5030809"/>
            <a:ext cx="3697864" cy="1307632"/>
          </a:xfrm>
          <a:prstGeom prst="rect">
            <a:avLst/>
          </a:prstGeom>
          <a:ln>
            <a:noFill/>
          </a:ln>
        </p:spPr>
      </p:pic>
    </p:spTree>
    <p:extLst>
      <p:ext uri="{BB962C8B-B14F-4D97-AF65-F5344CB8AC3E}">
        <p14:creationId xmlns:p14="http://schemas.microsoft.com/office/powerpoint/2010/main" val="2144906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417638"/>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417638"/>
          </a:xfrm>
        </p:spPr>
        <p:txBody>
          <a:bodyPr>
            <a:normAutofit/>
          </a:bodyPr>
          <a:lstStyle/>
          <a:p>
            <a:r>
              <a:rPr lang="en-US" b="1" dirty="0" smtClean="0">
                <a:solidFill>
                  <a:srgbClr val="8E161F"/>
                </a:solidFill>
                <a:latin typeface="Helvetica"/>
                <a:cs typeface="Helvetica"/>
              </a:rPr>
              <a:t>Pilot Program Updates</a:t>
            </a:r>
            <a:endParaRPr lang="en-US" b="1" dirty="0">
              <a:solidFill>
                <a:srgbClr val="8E161F"/>
              </a:solidFill>
              <a:latin typeface="Helvetica"/>
              <a:cs typeface="Helvetica"/>
            </a:endParaRPr>
          </a:p>
        </p:txBody>
      </p:sp>
      <p:sp>
        <p:nvSpPr>
          <p:cNvPr id="8" name="Rectangle 7"/>
          <p:cNvSpPr/>
          <p:nvPr/>
        </p:nvSpPr>
        <p:spPr>
          <a:xfrm>
            <a:off x="0" y="6559446"/>
            <a:ext cx="9144000" cy="313452"/>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ound Same Side Corner Rectangle 8"/>
          <p:cNvSpPr/>
          <p:nvPr/>
        </p:nvSpPr>
        <p:spPr>
          <a:xfrm>
            <a:off x="8597947" y="6337100"/>
            <a:ext cx="445600" cy="535798"/>
          </a:xfrm>
          <a:prstGeom prst="round2SameRect">
            <a:avLst/>
          </a:prstGeom>
          <a:solidFill>
            <a:srgbClr val="8E161F"/>
          </a:solidFill>
          <a:ln>
            <a:noFill/>
          </a:ln>
          <a:effectLst>
            <a:outerShdw blurRad="50800" dist="38100" dir="10800000" sx="30000" sy="3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2981183" y="6580188"/>
            <a:ext cx="557940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b="1" dirty="0" smtClean="0">
                <a:solidFill>
                  <a:srgbClr val="8E161F"/>
                </a:solidFill>
                <a:latin typeface="Helvetica" charset="0"/>
                <a:cs typeface="Helvetica" charset="0"/>
              </a:rPr>
              <a:t>PIKES PEAK COMMUNITY COLLEGE </a:t>
            </a:r>
            <a:r>
              <a:rPr lang="en-US" sz="1200" dirty="0" smtClean="0">
                <a:solidFill>
                  <a:srgbClr val="8E161F"/>
                </a:solidFill>
                <a:latin typeface="Helvetica" charset="0"/>
                <a:cs typeface="Helvetica" charset="0"/>
              </a:rPr>
              <a:t>|</a:t>
            </a:r>
            <a:r>
              <a:rPr lang="en-US" sz="1200" b="1" dirty="0" smtClean="0">
                <a:solidFill>
                  <a:srgbClr val="8E161F"/>
                </a:solidFill>
                <a:latin typeface="Helvetica" charset="0"/>
                <a:cs typeface="Helvetica" charset="0"/>
              </a:rPr>
              <a:t> </a:t>
            </a:r>
            <a:r>
              <a:rPr lang="en-US" sz="1200" dirty="0" smtClean="0">
                <a:solidFill>
                  <a:srgbClr val="8E161F"/>
                </a:solidFill>
                <a:latin typeface="Helvetica" charset="0"/>
                <a:cs typeface="Helvetica" charset="0"/>
              </a:rPr>
              <a:t>Spring 2016 PDW</a:t>
            </a:r>
            <a:endParaRPr lang="en-US" sz="1200" b="1" dirty="0" smtClean="0">
              <a:solidFill>
                <a:srgbClr val="8E161F"/>
              </a:solidFill>
            </a:endParaRPr>
          </a:p>
        </p:txBody>
      </p:sp>
      <p:sp>
        <p:nvSpPr>
          <p:cNvPr id="13" name="TextBox 12"/>
          <p:cNvSpPr txBox="1">
            <a:spLocks noChangeArrowheads="1"/>
          </p:cNvSpPr>
          <p:nvPr/>
        </p:nvSpPr>
        <p:spPr bwMode="auto">
          <a:xfrm>
            <a:off x="8612889" y="6448753"/>
            <a:ext cx="430658"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ctr">
              <a:defRPr/>
            </a:pPr>
            <a:fld id="{163679C0-CFEA-0441-B261-FC70340972CE}" type="slidenum">
              <a:rPr lang="en-US" sz="1200" b="1" smtClean="0">
                <a:solidFill>
                  <a:schemeClr val="bg1"/>
                </a:solidFill>
                <a:latin typeface="Helvetica" charset="0"/>
                <a:cs typeface="Helvetica" charset="0"/>
              </a:rPr>
              <a:pPr algn="ctr">
                <a:defRPr/>
              </a:pPr>
              <a:t>17</a:t>
            </a:fld>
            <a:endParaRPr lang="en-US" sz="1200" b="1" dirty="0" smtClean="0">
              <a:solidFill>
                <a:schemeClr val="bg1"/>
              </a:solidFill>
            </a:endParaRPr>
          </a:p>
        </p:txBody>
      </p:sp>
      <p:sp>
        <p:nvSpPr>
          <p:cNvPr id="14" name="Content Placeholder 2"/>
          <p:cNvSpPr>
            <a:spLocks noGrp="1"/>
          </p:cNvSpPr>
          <p:nvPr>
            <p:ph idx="1"/>
          </p:nvPr>
        </p:nvSpPr>
        <p:spPr>
          <a:xfrm>
            <a:off x="457200" y="1600200"/>
            <a:ext cx="8229599" cy="4525963"/>
          </a:xfrm>
        </p:spPr>
        <p:txBody>
          <a:bodyPr anchor="t">
            <a:normAutofit lnSpcReduction="10000"/>
          </a:bodyPr>
          <a:lstStyle/>
          <a:p>
            <a:pPr marL="0" indent="0">
              <a:buNone/>
            </a:pPr>
            <a:r>
              <a:rPr lang="en-US" b="1" dirty="0">
                <a:latin typeface="Helvetica"/>
                <a:cs typeface="Helvetica"/>
              </a:rPr>
              <a:t>LED Classroom Lighting Upgrade ($10K) </a:t>
            </a:r>
            <a:endParaRPr lang="en-US" dirty="0">
              <a:latin typeface="Helvetica"/>
              <a:cs typeface="Helvetica"/>
            </a:endParaRPr>
          </a:p>
          <a:p>
            <a:pPr lvl="1">
              <a:buFont typeface="Arial"/>
              <a:buChar char="•"/>
            </a:pPr>
            <a:r>
              <a:rPr lang="en-US" dirty="0" smtClean="0">
                <a:latin typeface="Helvetica"/>
                <a:cs typeface="Helvetica"/>
              </a:rPr>
              <a:t>Two </a:t>
            </a:r>
            <a:r>
              <a:rPr lang="en-US" dirty="0">
                <a:latin typeface="Helvetica"/>
                <a:cs typeface="Helvetica"/>
              </a:rPr>
              <a:t>CC classrooms (A167 and A367) </a:t>
            </a:r>
            <a:r>
              <a:rPr lang="en-US" dirty="0" smtClean="0">
                <a:latin typeface="Helvetica"/>
                <a:cs typeface="Helvetica"/>
              </a:rPr>
              <a:t>retrofitted</a:t>
            </a:r>
            <a:br>
              <a:rPr lang="en-US" dirty="0" smtClean="0">
                <a:latin typeface="Helvetica"/>
                <a:cs typeface="Helvetica"/>
              </a:rPr>
            </a:br>
            <a:endParaRPr lang="en-US" dirty="0">
              <a:latin typeface="Helvetica"/>
              <a:cs typeface="Helvetica"/>
            </a:endParaRPr>
          </a:p>
          <a:p>
            <a:pPr lvl="1">
              <a:buFont typeface="Arial"/>
              <a:buChar char="•"/>
            </a:pPr>
            <a:r>
              <a:rPr lang="en-US" dirty="0">
                <a:latin typeface="Helvetica"/>
                <a:cs typeface="Helvetica"/>
              </a:rPr>
              <a:t>	Eight additional rooms planned for spring</a:t>
            </a:r>
          </a:p>
          <a:p>
            <a:pPr lvl="2"/>
            <a:r>
              <a:rPr lang="en-US" dirty="0" smtClean="0">
                <a:latin typeface="Helvetica"/>
                <a:cs typeface="Helvetica"/>
              </a:rPr>
              <a:t>Two </a:t>
            </a:r>
            <a:r>
              <a:rPr lang="en-US" dirty="0">
                <a:latin typeface="Helvetica"/>
                <a:cs typeface="Helvetica"/>
              </a:rPr>
              <a:t>at DTSC</a:t>
            </a:r>
          </a:p>
          <a:p>
            <a:pPr lvl="2"/>
            <a:r>
              <a:rPr lang="en-US" dirty="0" smtClean="0">
                <a:latin typeface="Helvetica"/>
                <a:cs typeface="Helvetica"/>
              </a:rPr>
              <a:t>Three </a:t>
            </a:r>
            <a:r>
              <a:rPr lang="en-US" dirty="0">
                <a:latin typeface="Helvetica"/>
                <a:cs typeface="Helvetica"/>
              </a:rPr>
              <a:t>at RRC</a:t>
            </a:r>
          </a:p>
          <a:p>
            <a:pPr lvl="2"/>
            <a:r>
              <a:rPr lang="en-US" dirty="0" smtClean="0">
                <a:latin typeface="Helvetica"/>
                <a:cs typeface="Helvetica"/>
              </a:rPr>
              <a:t>Three </a:t>
            </a:r>
            <a:r>
              <a:rPr lang="en-US" dirty="0">
                <a:latin typeface="Helvetica"/>
                <a:cs typeface="Helvetica"/>
              </a:rPr>
              <a:t>at CC   </a:t>
            </a:r>
            <a:r>
              <a:rPr lang="en-US" dirty="0" smtClean="0">
                <a:latin typeface="Helvetica"/>
                <a:cs typeface="Helvetica"/>
              </a:rPr>
              <a:t/>
            </a:r>
            <a:br>
              <a:rPr lang="en-US" dirty="0" smtClean="0">
                <a:latin typeface="Helvetica"/>
                <a:cs typeface="Helvetica"/>
              </a:rPr>
            </a:br>
            <a:endParaRPr lang="en-US" dirty="0">
              <a:latin typeface="Helvetica"/>
              <a:cs typeface="Helvetica"/>
            </a:endParaRPr>
          </a:p>
          <a:p>
            <a:pPr lvl="1">
              <a:buFont typeface="Arial"/>
              <a:buChar char="•"/>
            </a:pPr>
            <a:r>
              <a:rPr lang="en-US" dirty="0">
                <a:latin typeface="Helvetica"/>
                <a:cs typeface="Helvetica"/>
              </a:rPr>
              <a:t>	Completion expected June 2016</a:t>
            </a:r>
          </a:p>
        </p:txBody>
      </p:sp>
    </p:spTree>
    <p:extLst>
      <p:ext uri="{BB962C8B-B14F-4D97-AF65-F5344CB8AC3E}">
        <p14:creationId xmlns:p14="http://schemas.microsoft.com/office/powerpoint/2010/main" val="51409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417638"/>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417638"/>
          </a:xfrm>
        </p:spPr>
        <p:txBody>
          <a:bodyPr>
            <a:normAutofit/>
          </a:bodyPr>
          <a:lstStyle/>
          <a:p>
            <a:r>
              <a:rPr lang="en-US" b="1" dirty="0" smtClean="0">
                <a:solidFill>
                  <a:srgbClr val="8E161F"/>
                </a:solidFill>
                <a:latin typeface="Helvetica"/>
                <a:cs typeface="Helvetica"/>
              </a:rPr>
              <a:t>Pilot Program Updates</a:t>
            </a:r>
            <a:endParaRPr lang="en-US" b="1" dirty="0">
              <a:solidFill>
                <a:srgbClr val="8E161F"/>
              </a:solidFill>
              <a:latin typeface="Helvetica"/>
              <a:cs typeface="Helvetica"/>
            </a:endParaRPr>
          </a:p>
        </p:txBody>
      </p:sp>
      <p:sp>
        <p:nvSpPr>
          <p:cNvPr id="8" name="Rectangle 7"/>
          <p:cNvSpPr/>
          <p:nvPr/>
        </p:nvSpPr>
        <p:spPr>
          <a:xfrm>
            <a:off x="0" y="6559446"/>
            <a:ext cx="9144000" cy="313452"/>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ound Same Side Corner Rectangle 8"/>
          <p:cNvSpPr/>
          <p:nvPr/>
        </p:nvSpPr>
        <p:spPr>
          <a:xfrm>
            <a:off x="8597947" y="6337100"/>
            <a:ext cx="445600" cy="535798"/>
          </a:xfrm>
          <a:prstGeom prst="round2SameRect">
            <a:avLst/>
          </a:prstGeom>
          <a:solidFill>
            <a:srgbClr val="8E161F"/>
          </a:solidFill>
          <a:ln>
            <a:noFill/>
          </a:ln>
          <a:effectLst>
            <a:outerShdw blurRad="50800" dist="38100" dir="10800000" sx="30000" sy="3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2981183" y="6580188"/>
            <a:ext cx="557940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b="1" dirty="0" smtClean="0">
                <a:solidFill>
                  <a:srgbClr val="8E161F"/>
                </a:solidFill>
                <a:latin typeface="Helvetica" charset="0"/>
                <a:cs typeface="Helvetica" charset="0"/>
              </a:rPr>
              <a:t>PIKES PEAK COMMUNITY COLLEGE </a:t>
            </a:r>
            <a:r>
              <a:rPr lang="en-US" sz="1200" dirty="0" smtClean="0">
                <a:solidFill>
                  <a:srgbClr val="8E161F"/>
                </a:solidFill>
                <a:latin typeface="Helvetica" charset="0"/>
                <a:cs typeface="Helvetica" charset="0"/>
              </a:rPr>
              <a:t>|</a:t>
            </a:r>
            <a:r>
              <a:rPr lang="en-US" sz="1200" b="1" dirty="0" smtClean="0">
                <a:solidFill>
                  <a:srgbClr val="8E161F"/>
                </a:solidFill>
                <a:latin typeface="Helvetica" charset="0"/>
                <a:cs typeface="Helvetica" charset="0"/>
              </a:rPr>
              <a:t> </a:t>
            </a:r>
            <a:r>
              <a:rPr lang="en-US" sz="1200" dirty="0" smtClean="0">
                <a:solidFill>
                  <a:srgbClr val="8E161F"/>
                </a:solidFill>
                <a:latin typeface="Helvetica" charset="0"/>
                <a:cs typeface="Helvetica" charset="0"/>
              </a:rPr>
              <a:t>Spring 2016 PDW</a:t>
            </a:r>
            <a:endParaRPr lang="en-US" sz="1200" b="1" dirty="0" smtClean="0">
              <a:solidFill>
                <a:srgbClr val="8E161F"/>
              </a:solidFill>
            </a:endParaRPr>
          </a:p>
        </p:txBody>
      </p:sp>
      <p:sp>
        <p:nvSpPr>
          <p:cNvPr id="13" name="TextBox 12"/>
          <p:cNvSpPr txBox="1">
            <a:spLocks noChangeArrowheads="1"/>
          </p:cNvSpPr>
          <p:nvPr/>
        </p:nvSpPr>
        <p:spPr bwMode="auto">
          <a:xfrm>
            <a:off x="8612889" y="6448753"/>
            <a:ext cx="430658"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ctr">
              <a:defRPr/>
            </a:pPr>
            <a:fld id="{163679C0-CFEA-0441-B261-FC70340972CE}" type="slidenum">
              <a:rPr lang="en-US" sz="1200" b="1" smtClean="0">
                <a:solidFill>
                  <a:schemeClr val="bg1"/>
                </a:solidFill>
                <a:latin typeface="Helvetica" charset="0"/>
                <a:cs typeface="Helvetica" charset="0"/>
              </a:rPr>
              <a:pPr algn="ctr">
                <a:defRPr/>
              </a:pPr>
              <a:t>18</a:t>
            </a:fld>
            <a:endParaRPr lang="en-US" sz="1200" b="1" dirty="0" smtClean="0">
              <a:solidFill>
                <a:schemeClr val="bg1"/>
              </a:solidFill>
            </a:endParaRPr>
          </a:p>
        </p:txBody>
      </p:sp>
      <p:sp>
        <p:nvSpPr>
          <p:cNvPr id="14" name="Content Placeholder 2"/>
          <p:cNvSpPr>
            <a:spLocks noGrp="1"/>
          </p:cNvSpPr>
          <p:nvPr>
            <p:ph idx="1"/>
          </p:nvPr>
        </p:nvSpPr>
        <p:spPr>
          <a:xfrm>
            <a:off x="457200" y="1600200"/>
            <a:ext cx="8229599" cy="4525963"/>
          </a:xfrm>
        </p:spPr>
        <p:txBody>
          <a:bodyPr anchor="t">
            <a:normAutofit fontScale="92500" lnSpcReduction="10000"/>
          </a:bodyPr>
          <a:lstStyle/>
          <a:p>
            <a:pPr marL="0" indent="0">
              <a:buNone/>
            </a:pPr>
            <a:r>
              <a:rPr lang="en-US" b="1" dirty="0">
                <a:latin typeface="Helvetica"/>
                <a:cs typeface="Helvetica"/>
              </a:rPr>
              <a:t>Aardvarks Lead the Way in Fighting Debt ($23K)  </a:t>
            </a:r>
            <a:endParaRPr lang="en-US" dirty="0" smtClean="0">
              <a:latin typeface="Helvetica"/>
              <a:cs typeface="Helvetica"/>
            </a:endParaRPr>
          </a:p>
          <a:p>
            <a:pPr lvl="1">
              <a:buFont typeface="Arial"/>
              <a:buChar char="•"/>
            </a:pPr>
            <a:r>
              <a:rPr lang="en-US" dirty="0" smtClean="0">
                <a:latin typeface="Helvetica"/>
                <a:cs typeface="Helvetica"/>
              </a:rPr>
              <a:t>Purchased </a:t>
            </a:r>
            <a:r>
              <a:rPr lang="en-US" dirty="0">
                <a:latin typeface="Helvetica"/>
                <a:cs typeface="Helvetica"/>
              </a:rPr>
              <a:t>software, Loan Tracker, providing Financial Aid new tracking capabilities, such as:</a:t>
            </a:r>
          </a:p>
          <a:p>
            <a:pPr lvl="2"/>
            <a:r>
              <a:rPr lang="en-US" dirty="0" smtClean="0">
                <a:latin typeface="Helvetica"/>
                <a:cs typeface="Helvetica"/>
              </a:rPr>
              <a:t>Monitoring </a:t>
            </a:r>
            <a:r>
              <a:rPr lang="en-US" dirty="0">
                <a:latin typeface="Helvetica"/>
                <a:cs typeface="Helvetica"/>
              </a:rPr>
              <a:t>all loan borrowers, specifically delinquency borrowers </a:t>
            </a:r>
          </a:p>
          <a:p>
            <a:pPr lvl="2"/>
            <a:r>
              <a:rPr lang="en-US" dirty="0" smtClean="0">
                <a:latin typeface="Helvetica"/>
                <a:cs typeface="Helvetica"/>
              </a:rPr>
              <a:t>Communicating </a:t>
            </a:r>
            <a:r>
              <a:rPr lang="en-US" dirty="0">
                <a:latin typeface="Helvetica"/>
                <a:cs typeface="Helvetica"/>
              </a:rPr>
              <a:t>with students to get them back in good standing and keep them informed of paperwork, etc. </a:t>
            </a:r>
            <a:r>
              <a:rPr lang="en-US" dirty="0" smtClean="0">
                <a:latin typeface="Helvetica"/>
                <a:cs typeface="Helvetica"/>
              </a:rPr>
              <a:t/>
            </a:r>
            <a:br>
              <a:rPr lang="en-US" dirty="0" smtClean="0">
                <a:latin typeface="Helvetica"/>
                <a:cs typeface="Helvetica"/>
              </a:rPr>
            </a:br>
            <a:endParaRPr lang="en-US" dirty="0">
              <a:latin typeface="Helvetica"/>
              <a:cs typeface="Helvetica"/>
            </a:endParaRPr>
          </a:p>
          <a:p>
            <a:pPr lvl="1">
              <a:buFont typeface="Arial"/>
              <a:buChar char="•"/>
            </a:pPr>
            <a:r>
              <a:rPr lang="en-US" dirty="0" smtClean="0">
                <a:latin typeface="Helvetica"/>
                <a:cs typeface="Helvetica"/>
              </a:rPr>
              <a:t>Since </a:t>
            </a:r>
            <a:r>
              <a:rPr lang="en-US" dirty="0">
                <a:latin typeface="Helvetica"/>
                <a:cs typeface="Helvetica"/>
              </a:rPr>
              <a:t>its launch, August 2015, the PPCC Debt/Default Team has assisted more than 50 borrowers resolving delinquency status</a:t>
            </a:r>
          </a:p>
        </p:txBody>
      </p:sp>
    </p:spTree>
    <p:extLst>
      <p:ext uri="{BB962C8B-B14F-4D97-AF65-F5344CB8AC3E}">
        <p14:creationId xmlns:p14="http://schemas.microsoft.com/office/powerpoint/2010/main" val="3840063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417638"/>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417638"/>
          </a:xfrm>
        </p:spPr>
        <p:txBody>
          <a:bodyPr>
            <a:normAutofit/>
          </a:bodyPr>
          <a:lstStyle/>
          <a:p>
            <a:r>
              <a:rPr lang="en-US" b="1" dirty="0" smtClean="0">
                <a:solidFill>
                  <a:srgbClr val="8E161F"/>
                </a:solidFill>
                <a:latin typeface="Helvetica"/>
                <a:cs typeface="Helvetica"/>
              </a:rPr>
              <a:t>Pilot Program Updates</a:t>
            </a:r>
            <a:endParaRPr lang="en-US" b="1" dirty="0">
              <a:solidFill>
                <a:srgbClr val="8E161F"/>
              </a:solidFill>
              <a:latin typeface="Helvetica"/>
              <a:cs typeface="Helvetica"/>
            </a:endParaRPr>
          </a:p>
        </p:txBody>
      </p:sp>
      <p:sp>
        <p:nvSpPr>
          <p:cNvPr id="8" name="Rectangle 7"/>
          <p:cNvSpPr/>
          <p:nvPr/>
        </p:nvSpPr>
        <p:spPr>
          <a:xfrm>
            <a:off x="0" y="6559446"/>
            <a:ext cx="9144000" cy="313452"/>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ound Same Side Corner Rectangle 8"/>
          <p:cNvSpPr/>
          <p:nvPr/>
        </p:nvSpPr>
        <p:spPr>
          <a:xfrm>
            <a:off x="8597947" y="6337100"/>
            <a:ext cx="445600" cy="535798"/>
          </a:xfrm>
          <a:prstGeom prst="round2SameRect">
            <a:avLst/>
          </a:prstGeom>
          <a:solidFill>
            <a:srgbClr val="8E161F"/>
          </a:solidFill>
          <a:ln>
            <a:noFill/>
          </a:ln>
          <a:effectLst>
            <a:outerShdw blurRad="50800" dist="38100" dir="10800000" sx="30000" sy="3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2981183" y="6580188"/>
            <a:ext cx="557940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b="1" dirty="0" smtClean="0">
                <a:solidFill>
                  <a:srgbClr val="8E161F"/>
                </a:solidFill>
                <a:latin typeface="Helvetica" charset="0"/>
                <a:cs typeface="Helvetica" charset="0"/>
              </a:rPr>
              <a:t>PIKES PEAK COMMUNITY COLLEGE </a:t>
            </a:r>
            <a:r>
              <a:rPr lang="en-US" sz="1200" dirty="0" smtClean="0">
                <a:solidFill>
                  <a:srgbClr val="8E161F"/>
                </a:solidFill>
                <a:latin typeface="Helvetica" charset="0"/>
                <a:cs typeface="Helvetica" charset="0"/>
              </a:rPr>
              <a:t>|</a:t>
            </a:r>
            <a:r>
              <a:rPr lang="en-US" sz="1200" b="1" dirty="0" smtClean="0">
                <a:solidFill>
                  <a:srgbClr val="8E161F"/>
                </a:solidFill>
                <a:latin typeface="Helvetica" charset="0"/>
                <a:cs typeface="Helvetica" charset="0"/>
              </a:rPr>
              <a:t> </a:t>
            </a:r>
            <a:r>
              <a:rPr lang="en-US" sz="1200" dirty="0" smtClean="0">
                <a:solidFill>
                  <a:srgbClr val="8E161F"/>
                </a:solidFill>
                <a:latin typeface="Helvetica" charset="0"/>
                <a:cs typeface="Helvetica" charset="0"/>
              </a:rPr>
              <a:t>Spring 2016 PDW</a:t>
            </a:r>
            <a:endParaRPr lang="en-US" sz="1200" b="1" dirty="0" smtClean="0">
              <a:solidFill>
                <a:srgbClr val="8E161F"/>
              </a:solidFill>
            </a:endParaRPr>
          </a:p>
        </p:txBody>
      </p:sp>
      <p:sp>
        <p:nvSpPr>
          <p:cNvPr id="13" name="TextBox 12"/>
          <p:cNvSpPr txBox="1">
            <a:spLocks noChangeArrowheads="1"/>
          </p:cNvSpPr>
          <p:nvPr/>
        </p:nvSpPr>
        <p:spPr bwMode="auto">
          <a:xfrm>
            <a:off x="8612889" y="6448753"/>
            <a:ext cx="430658"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ctr">
              <a:defRPr/>
            </a:pPr>
            <a:fld id="{163679C0-CFEA-0441-B261-FC70340972CE}" type="slidenum">
              <a:rPr lang="en-US" sz="1200" b="1" smtClean="0">
                <a:solidFill>
                  <a:schemeClr val="bg1"/>
                </a:solidFill>
                <a:latin typeface="Helvetica" charset="0"/>
                <a:cs typeface="Helvetica" charset="0"/>
              </a:rPr>
              <a:pPr algn="ctr">
                <a:defRPr/>
              </a:pPr>
              <a:t>19</a:t>
            </a:fld>
            <a:endParaRPr lang="en-US" sz="1200" b="1" dirty="0" smtClean="0">
              <a:solidFill>
                <a:schemeClr val="bg1"/>
              </a:solidFill>
            </a:endParaRPr>
          </a:p>
        </p:txBody>
      </p:sp>
      <p:sp>
        <p:nvSpPr>
          <p:cNvPr id="14" name="Content Placeholder 2"/>
          <p:cNvSpPr>
            <a:spLocks noGrp="1"/>
          </p:cNvSpPr>
          <p:nvPr>
            <p:ph idx="1"/>
          </p:nvPr>
        </p:nvSpPr>
        <p:spPr>
          <a:xfrm>
            <a:off x="457200" y="1600200"/>
            <a:ext cx="8229599" cy="4525963"/>
          </a:xfrm>
        </p:spPr>
        <p:txBody>
          <a:bodyPr anchor="t">
            <a:normAutofit lnSpcReduction="10000"/>
          </a:bodyPr>
          <a:lstStyle/>
          <a:p>
            <a:pPr marL="0" indent="0">
              <a:buNone/>
            </a:pPr>
            <a:r>
              <a:rPr lang="en-US" b="1" dirty="0">
                <a:latin typeface="Helvetica"/>
                <a:cs typeface="Helvetica"/>
              </a:rPr>
              <a:t>Writing Fellows ($12K) </a:t>
            </a:r>
            <a:endParaRPr lang="en-US" b="1" dirty="0" smtClean="0">
              <a:latin typeface="Helvetica"/>
              <a:cs typeface="Helvetica"/>
            </a:endParaRPr>
          </a:p>
          <a:p>
            <a:pPr lvl="1">
              <a:buFont typeface="Arial"/>
              <a:buChar char="•"/>
            </a:pPr>
            <a:r>
              <a:rPr lang="en-US" dirty="0" smtClean="0">
                <a:latin typeface="Helvetica"/>
                <a:cs typeface="Helvetica"/>
              </a:rPr>
              <a:t>Four </a:t>
            </a:r>
            <a:r>
              <a:rPr lang="en-US" dirty="0">
                <a:latin typeface="Helvetica"/>
                <a:cs typeface="Helvetica"/>
              </a:rPr>
              <a:t>Writing Fellows hired in fall </a:t>
            </a:r>
            <a:r>
              <a:rPr lang="en-US" dirty="0" smtClean="0">
                <a:latin typeface="Helvetica"/>
                <a:cs typeface="Helvetica"/>
              </a:rPr>
              <a:t>2015</a:t>
            </a:r>
            <a:br>
              <a:rPr lang="en-US" dirty="0" smtClean="0">
                <a:latin typeface="Helvetica"/>
                <a:cs typeface="Helvetica"/>
              </a:rPr>
            </a:br>
            <a:endParaRPr lang="en-US" dirty="0">
              <a:latin typeface="Helvetica"/>
              <a:cs typeface="Helvetica"/>
            </a:endParaRPr>
          </a:p>
          <a:p>
            <a:pPr lvl="1">
              <a:buFont typeface="Arial"/>
              <a:buChar char="•"/>
            </a:pPr>
            <a:r>
              <a:rPr lang="en-US" dirty="0" smtClean="0">
                <a:latin typeface="Helvetica"/>
                <a:cs typeface="Helvetica"/>
              </a:rPr>
              <a:t>Provided </a:t>
            </a:r>
            <a:r>
              <a:rPr lang="en-US" dirty="0">
                <a:latin typeface="Helvetica"/>
                <a:cs typeface="Helvetica"/>
              </a:rPr>
              <a:t>peer reviews and individual draft-improvement consultations for four sections of </a:t>
            </a:r>
            <a:r>
              <a:rPr lang="en-US" dirty="0" smtClean="0">
                <a:latin typeface="Helvetica"/>
                <a:cs typeface="Helvetica"/>
              </a:rPr>
              <a:t>HIS101</a:t>
            </a:r>
            <a:br>
              <a:rPr lang="en-US" dirty="0" smtClean="0">
                <a:latin typeface="Helvetica"/>
                <a:cs typeface="Helvetica"/>
              </a:rPr>
            </a:br>
            <a:endParaRPr lang="en-US" dirty="0">
              <a:latin typeface="Helvetica"/>
              <a:cs typeface="Helvetica"/>
            </a:endParaRPr>
          </a:p>
          <a:p>
            <a:pPr lvl="1">
              <a:buFont typeface="Arial"/>
              <a:buChar char="•"/>
            </a:pPr>
            <a:r>
              <a:rPr lang="en-US" dirty="0" smtClean="0">
                <a:latin typeface="Helvetica"/>
                <a:cs typeface="Helvetica"/>
              </a:rPr>
              <a:t>Assessment </a:t>
            </a:r>
            <a:r>
              <a:rPr lang="en-US" dirty="0">
                <a:latin typeface="Helvetica"/>
                <a:cs typeface="Helvetica"/>
              </a:rPr>
              <a:t>underway  </a:t>
            </a:r>
            <a:r>
              <a:rPr lang="en-US" dirty="0" smtClean="0">
                <a:latin typeface="Helvetica"/>
                <a:cs typeface="Helvetica"/>
              </a:rPr>
              <a:t/>
            </a:r>
            <a:br>
              <a:rPr lang="en-US" dirty="0" smtClean="0">
                <a:latin typeface="Helvetica"/>
                <a:cs typeface="Helvetica"/>
              </a:rPr>
            </a:br>
            <a:endParaRPr lang="en-US" dirty="0">
              <a:latin typeface="Helvetica"/>
              <a:cs typeface="Helvetica"/>
            </a:endParaRPr>
          </a:p>
          <a:p>
            <a:pPr lvl="1">
              <a:buFont typeface="Arial"/>
              <a:buChar char="•"/>
            </a:pPr>
            <a:r>
              <a:rPr lang="en-US" dirty="0" smtClean="0">
                <a:latin typeface="Helvetica"/>
                <a:cs typeface="Helvetica"/>
              </a:rPr>
              <a:t>Project </a:t>
            </a:r>
            <a:r>
              <a:rPr lang="en-US" dirty="0">
                <a:latin typeface="Helvetica"/>
                <a:cs typeface="Helvetica"/>
              </a:rPr>
              <a:t>repeats spring and fall 2016 </a:t>
            </a:r>
          </a:p>
        </p:txBody>
      </p:sp>
    </p:spTree>
    <p:extLst>
      <p:ext uri="{BB962C8B-B14F-4D97-AF65-F5344CB8AC3E}">
        <p14:creationId xmlns:p14="http://schemas.microsoft.com/office/powerpoint/2010/main" val="12673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417638"/>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417638"/>
          </a:xfrm>
        </p:spPr>
        <p:txBody>
          <a:bodyPr>
            <a:normAutofit/>
          </a:bodyPr>
          <a:lstStyle/>
          <a:p>
            <a:r>
              <a:rPr lang="en-US" b="1" dirty="0" smtClean="0">
                <a:solidFill>
                  <a:srgbClr val="8E161F"/>
                </a:solidFill>
                <a:latin typeface="Helvetica"/>
                <a:cs typeface="Helvetica"/>
              </a:rPr>
              <a:t>Diversity</a:t>
            </a:r>
            <a:endParaRPr lang="en-US" b="1" dirty="0">
              <a:solidFill>
                <a:srgbClr val="8E161F"/>
              </a:solidFill>
              <a:latin typeface="Helvetica"/>
              <a:cs typeface="Helvetica"/>
            </a:endParaRPr>
          </a:p>
        </p:txBody>
      </p:sp>
      <p:sp>
        <p:nvSpPr>
          <p:cNvPr id="8" name="Rectangle 7"/>
          <p:cNvSpPr/>
          <p:nvPr/>
        </p:nvSpPr>
        <p:spPr>
          <a:xfrm>
            <a:off x="0" y="6559446"/>
            <a:ext cx="9144000" cy="313452"/>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ound Same Side Corner Rectangle 8"/>
          <p:cNvSpPr/>
          <p:nvPr/>
        </p:nvSpPr>
        <p:spPr>
          <a:xfrm>
            <a:off x="8597947" y="6337100"/>
            <a:ext cx="445600" cy="535798"/>
          </a:xfrm>
          <a:prstGeom prst="round2SameRect">
            <a:avLst/>
          </a:prstGeom>
          <a:solidFill>
            <a:srgbClr val="8E161F"/>
          </a:solidFill>
          <a:ln>
            <a:noFill/>
          </a:ln>
          <a:effectLst>
            <a:outerShdw blurRad="50800" dist="38100" dir="10800000" sx="30000" sy="3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2981183" y="6580188"/>
            <a:ext cx="557940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b="1" dirty="0" smtClean="0">
                <a:solidFill>
                  <a:srgbClr val="8E161F"/>
                </a:solidFill>
                <a:latin typeface="Helvetica" charset="0"/>
                <a:cs typeface="Helvetica" charset="0"/>
              </a:rPr>
              <a:t>PIKES PEAK COMMUNITY COLLEGE </a:t>
            </a:r>
            <a:r>
              <a:rPr lang="en-US" sz="1200" dirty="0" smtClean="0">
                <a:solidFill>
                  <a:srgbClr val="8E161F"/>
                </a:solidFill>
                <a:latin typeface="Helvetica" charset="0"/>
                <a:cs typeface="Helvetica" charset="0"/>
              </a:rPr>
              <a:t>|</a:t>
            </a:r>
            <a:r>
              <a:rPr lang="en-US" sz="1200" b="1" dirty="0" smtClean="0">
                <a:solidFill>
                  <a:srgbClr val="8E161F"/>
                </a:solidFill>
                <a:latin typeface="Helvetica" charset="0"/>
                <a:cs typeface="Helvetica" charset="0"/>
              </a:rPr>
              <a:t> </a:t>
            </a:r>
            <a:r>
              <a:rPr lang="en-US" sz="1200" dirty="0" smtClean="0">
                <a:solidFill>
                  <a:srgbClr val="8E161F"/>
                </a:solidFill>
                <a:latin typeface="Helvetica" charset="0"/>
                <a:cs typeface="Helvetica" charset="0"/>
              </a:rPr>
              <a:t>Spring 2016 PDW</a:t>
            </a:r>
            <a:endParaRPr lang="en-US" sz="1200" b="1" dirty="0" smtClean="0">
              <a:solidFill>
                <a:srgbClr val="8E161F"/>
              </a:solidFill>
            </a:endParaRPr>
          </a:p>
        </p:txBody>
      </p:sp>
      <p:sp>
        <p:nvSpPr>
          <p:cNvPr id="15" name="Content Placeholder 2"/>
          <p:cNvSpPr>
            <a:spLocks noGrp="1"/>
          </p:cNvSpPr>
          <p:nvPr>
            <p:ph idx="1"/>
          </p:nvPr>
        </p:nvSpPr>
        <p:spPr>
          <a:xfrm>
            <a:off x="457200" y="1600200"/>
            <a:ext cx="8229600" cy="4525963"/>
          </a:xfrm>
        </p:spPr>
        <p:txBody>
          <a:bodyPr anchor="t">
            <a:normAutofit fontScale="77500" lnSpcReduction="20000"/>
          </a:bodyPr>
          <a:lstStyle/>
          <a:p>
            <a:r>
              <a:rPr lang="en-US" dirty="0" smtClean="0">
                <a:latin typeface="Helvetica"/>
                <a:cs typeface="Helvetica"/>
              </a:rPr>
              <a:t>Diversity Letter to PPCC and Interim Report to Higher Learning Commission both sent December 2015</a:t>
            </a:r>
          </a:p>
          <a:p>
            <a:endParaRPr lang="en-US" dirty="0" smtClean="0">
              <a:latin typeface="Helvetica"/>
              <a:cs typeface="Helvetica"/>
            </a:endParaRPr>
          </a:p>
          <a:p>
            <a:r>
              <a:rPr lang="en-US" dirty="0" smtClean="0">
                <a:latin typeface="Helvetica"/>
                <a:cs typeface="Helvetica"/>
              </a:rPr>
              <a:t>Diversity Team – 15 Diverse Members</a:t>
            </a:r>
          </a:p>
          <a:p>
            <a:pPr lvl="1">
              <a:buFont typeface="Arial"/>
              <a:buChar char="•"/>
            </a:pPr>
            <a:r>
              <a:rPr lang="en-US" dirty="0" smtClean="0">
                <a:latin typeface="Helvetica"/>
                <a:cs typeface="Helvetica"/>
              </a:rPr>
              <a:t>Communications Subcommittee</a:t>
            </a:r>
          </a:p>
          <a:p>
            <a:pPr lvl="1">
              <a:buFont typeface="Arial"/>
              <a:buChar char="•"/>
            </a:pPr>
            <a:r>
              <a:rPr lang="en-US" dirty="0" smtClean="0">
                <a:latin typeface="Helvetica"/>
                <a:cs typeface="Helvetica"/>
              </a:rPr>
              <a:t>Accountability / Measurement Subcommittee</a:t>
            </a:r>
          </a:p>
          <a:p>
            <a:pPr lvl="1">
              <a:buFont typeface="Arial"/>
              <a:buChar char="•"/>
            </a:pPr>
            <a:r>
              <a:rPr lang="en-US" dirty="0" smtClean="0">
                <a:latin typeface="Helvetica"/>
                <a:cs typeface="Helvetica"/>
              </a:rPr>
              <a:t>Training and Professional Development Subcommittee</a:t>
            </a:r>
          </a:p>
          <a:p>
            <a:pPr lvl="1">
              <a:buFont typeface="Arial"/>
              <a:buChar char="•"/>
            </a:pPr>
            <a:r>
              <a:rPr lang="en-US" dirty="0" smtClean="0">
                <a:latin typeface="Helvetica"/>
                <a:cs typeface="Helvetica"/>
              </a:rPr>
              <a:t>Recruitment Ad Hoc Subcommittee</a:t>
            </a:r>
          </a:p>
          <a:p>
            <a:pPr lvl="1">
              <a:buFont typeface="Arial"/>
              <a:buChar char="•"/>
            </a:pPr>
            <a:endParaRPr lang="en-US" dirty="0" smtClean="0">
              <a:latin typeface="Helvetica"/>
              <a:cs typeface="Helvetica"/>
            </a:endParaRPr>
          </a:p>
          <a:p>
            <a:r>
              <a:rPr lang="en-US" dirty="0" smtClean="0">
                <a:latin typeface="Helvetica"/>
                <a:cs typeface="Helvetica"/>
              </a:rPr>
              <a:t>Committees seeking campus-wide participation</a:t>
            </a:r>
            <a:br>
              <a:rPr lang="en-US" dirty="0" smtClean="0">
                <a:latin typeface="Helvetica"/>
                <a:cs typeface="Helvetica"/>
              </a:rPr>
            </a:br>
            <a:endParaRPr lang="en-US" dirty="0" smtClean="0">
              <a:latin typeface="Helvetica"/>
              <a:cs typeface="Helvetica"/>
            </a:endParaRPr>
          </a:p>
          <a:p>
            <a:r>
              <a:rPr lang="en-US" dirty="0" smtClean="0">
                <a:latin typeface="Helvetica"/>
                <a:cs typeface="Helvetica"/>
              </a:rPr>
              <a:t>Executive Director Position</a:t>
            </a:r>
          </a:p>
        </p:txBody>
      </p:sp>
      <p:sp>
        <p:nvSpPr>
          <p:cNvPr id="13" name="TextBox 12"/>
          <p:cNvSpPr txBox="1">
            <a:spLocks noChangeArrowheads="1"/>
          </p:cNvSpPr>
          <p:nvPr/>
        </p:nvSpPr>
        <p:spPr bwMode="auto">
          <a:xfrm>
            <a:off x="8612889" y="6448753"/>
            <a:ext cx="430658"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ctr">
              <a:defRPr/>
            </a:pPr>
            <a:fld id="{163679C0-CFEA-0441-B261-FC70340972CE}" type="slidenum">
              <a:rPr lang="en-US" sz="1200" b="1" smtClean="0">
                <a:solidFill>
                  <a:schemeClr val="bg1"/>
                </a:solidFill>
                <a:latin typeface="Helvetica" charset="0"/>
                <a:cs typeface="Helvetica" charset="0"/>
              </a:rPr>
              <a:pPr algn="ctr">
                <a:defRPr/>
              </a:pPr>
              <a:t>2</a:t>
            </a:fld>
            <a:endParaRPr lang="en-US" sz="1200" b="1" dirty="0" smtClean="0">
              <a:solidFill>
                <a:schemeClr val="bg1"/>
              </a:solidFill>
            </a:endParaRPr>
          </a:p>
        </p:txBody>
      </p:sp>
    </p:spTree>
    <p:extLst>
      <p:ext uri="{BB962C8B-B14F-4D97-AF65-F5344CB8AC3E}">
        <p14:creationId xmlns:p14="http://schemas.microsoft.com/office/powerpoint/2010/main" val="2791770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417638"/>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417638"/>
          </a:xfrm>
        </p:spPr>
        <p:txBody>
          <a:bodyPr>
            <a:normAutofit/>
          </a:bodyPr>
          <a:lstStyle/>
          <a:p>
            <a:r>
              <a:rPr lang="en-US" b="1" dirty="0" smtClean="0">
                <a:solidFill>
                  <a:srgbClr val="8E161F"/>
                </a:solidFill>
                <a:latin typeface="Helvetica"/>
                <a:cs typeface="Helvetica"/>
              </a:rPr>
              <a:t>Pilot Program Updates</a:t>
            </a:r>
            <a:endParaRPr lang="en-US" b="1" dirty="0">
              <a:solidFill>
                <a:srgbClr val="8E161F"/>
              </a:solidFill>
              <a:latin typeface="Helvetica"/>
              <a:cs typeface="Helvetica"/>
            </a:endParaRPr>
          </a:p>
        </p:txBody>
      </p:sp>
      <p:sp>
        <p:nvSpPr>
          <p:cNvPr id="8" name="Rectangle 7"/>
          <p:cNvSpPr/>
          <p:nvPr/>
        </p:nvSpPr>
        <p:spPr>
          <a:xfrm>
            <a:off x="0" y="6559446"/>
            <a:ext cx="9144000" cy="313452"/>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ound Same Side Corner Rectangle 8"/>
          <p:cNvSpPr/>
          <p:nvPr/>
        </p:nvSpPr>
        <p:spPr>
          <a:xfrm>
            <a:off x="8597947" y="6337100"/>
            <a:ext cx="445600" cy="535798"/>
          </a:xfrm>
          <a:prstGeom prst="round2SameRect">
            <a:avLst/>
          </a:prstGeom>
          <a:solidFill>
            <a:srgbClr val="8E161F"/>
          </a:solidFill>
          <a:ln>
            <a:noFill/>
          </a:ln>
          <a:effectLst>
            <a:outerShdw blurRad="50800" dist="38100" dir="10800000" sx="30000" sy="3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2981183" y="6580188"/>
            <a:ext cx="557940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b="1" dirty="0" smtClean="0">
                <a:solidFill>
                  <a:srgbClr val="8E161F"/>
                </a:solidFill>
                <a:latin typeface="Helvetica" charset="0"/>
                <a:cs typeface="Helvetica" charset="0"/>
              </a:rPr>
              <a:t>PIKES PEAK COMMUNITY COLLEGE </a:t>
            </a:r>
            <a:r>
              <a:rPr lang="en-US" sz="1200" dirty="0" smtClean="0">
                <a:solidFill>
                  <a:srgbClr val="8E161F"/>
                </a:solidFill>
                <a:latin typeface="Helvetica" charset="0"/>
                <a:cs typeface="Helvetica" charset="0"/>
              </a:rPr>
              <a:t>|</a:t>
            </a:r>
            <a:r>
              <a:rPr lang="en-US" sz="1200" b="1" dirty="0" smtClean="0">
                <a:solidFill>
                  <a:srgbClr val="8E161F"/>
                </a:solidFill>
                <a:latin typeface="Helvetica" charset="0"/>
                <a:cs typeface="Helvetica" charset="0"/>
              </a:rPr>
              <a:t> </a:t>
            </a:r>
            <a:r>
              <a:rPr lang="en-US" sz="1200" dirty="0" smtClean="0">
                <a:solidFill>
                  <a:srgbClr val="8E161F"/>
                </a:solidFill>
                <a:latin typeface="Helvetica" charset="0"/>
                <a:cs typeface="Helvetica" charset="0"/>
              </a:rPr>
              <a:t>Spring 2016 PDW</a:t>
            </a:r>
            <a:endParaRPr lang="en-US" sz="1200" b="1" dirty="0" smtClean="0">
              <a:solidFill>
                <a:srgbClr val="8E161F"/>
              </a:solidFill>
            </a:endParaRPr>
          </a:p>
        </p:txBody>
      </p:sp>
      <p:sp>
        <p:nvSpPr>
          <p:cNvPr id="15" name="Content Placeholder 2"/>
          <p:cNvSpPr>
            <a:spLocks noGrp="1"/>
          </p:cNvSpPr>
          <p:nvPr>
            <p:ph idx="1"/>
          </p:nvPr>
        </p:nvSpPr>
        <p:spPr>
          <a:xfrm>
            <a:off x="3753419" y="1600200"/>
            <a:ext cx="5290128" cy="4550697"/>
          </a:xfrm>
        </p:spPr>
        <p:txBody>
          <a:bodyPr anchor="t">
            <a:normAutofit/>
          </a:bodyPr>
          <a:lstStyle/>
          <a:p>
            <a:pPr marL="0" indent="0">
              <a:lnSpc>
                <a:spcPct val="90000"/>
              </a:lnSpc>
              <a:buNone/>
            </a:pPr>
            <a:r>
              <a:rPr lang="en-US" b="1" dirty="0">
                <a:latin typeface="Helvetica"/>
                <a:cs typeface="Helvetica"/>
              </a:rPr>
              <a:t>Rampart Range Recycling Stations ($13K</a:t>
            </a:r>
            <a:r>
              <a:rPr lang="en-US" b="1" dirty="0" smtClean="0">
                <a:latin typeface="Helvetica"/>
                <a:cs typeface="Helvetica"/>
              </a:rPr>
              <a:t>)</a:t>
            </a:r>
          </a:p>
          <a:p>
            <a:pPr lvl="1">
              <a:lnSpc>
                <a:spcPct val="90000"/>
              </a:lnSpc>
              <a:buFont typeface="Arial"/>
              <a:buChar char="•"/>
            </a:pPr>
            <a:r>
              <a:rPr lang="en-US" dirty="0" smtClean="0">
                <a:latin typeface="Helvetica"/>
                <a:cs typeface="Helvetica"/>
              </a:rPr>
              <a:t>Determined </a:t>
            </a:r>
            <a:r>
              <a:rPr lang="en-US" dirty="0">
                <a:latin typeface="Helvetica"/>
                <a:cs typeface="Helvetica"/>
              </a:rPr>
              <a:t>unit </a:t>
            </a:r>
            <a:r>
              <a:rPr lang="en-US" dirty="0" smtClean="0">
                <a:latin typeface="Helvetica"/>
                <a:cs typeface="Helvetica"/>
              </a:rPr>
              <a:t>specs</a:t>
            </a:r>
            <a:br>
              <a:rPr lang="en-US" dirty="0" smtClean="0">
                <a:latin typeface="Helvetica"/>
                <a:cs typeface="Helvetica"/>
              </a:rPr>
            </a:br>
            <a:r>
              <a:rPr lang="en-US" dirty="0" smtClean="0">
                <a:latin typeface="Helvetica"/>
                <a:cs typeface="Helvetica"/>
              </a:rPr>
              <a:t> </a:t>
            </a:r>
            <a:endParaRPr lang="en-US" dirty="0">
              <a:latin typeface="Helvetica"/>
              <a:cs typeface="Helvetica"/>
            </a:endParaRPr>
          </a:p>
          <a:p>
            <a:pPr lvl="1">
              <a:lnSpc>
                <a:spcPct val="90000"/>
              </a:lnSpc>
              <a:buFont typeface="Arial"/>
              <a:buChar char="•"/>
            </a:pPr>
            <a:r>
              <a:rPr lang="en-US" dirty="0" smtClean="0">
                <a:latin typeface="Helvetica"/>
                <a:cs typeface="Helvetica"/>
              </a:rPr>
              <a:t>Out </a:t>
            </a:r>
            <a:r>
              <a:rPr lang="en-US" dirty="0">
                <a:latin typeface="Helvetica"/>
                <a:cs typeface="Helvetica"/>
              </a:rPr>
              <a:t>to bid spring </a:t>
            </a:r>
            <a:r>
              <a:rPr lang="en-US" dirty="0" smtClean="0">
                <a:latin typeface="Helvetica"/>
                <a:cs typeface="Helvetica"/>
              </a:rPr>
              <a:t/>
            </a:r>
            <a:br>
              <a:rPr lang="en-US" dirty="0" smtClean="0">
                <a:latin typeface="Helvetica"/>
                <a:cs typeface="Helvetica"/>
              </a:rPr>
            </a:br>
            <a:r>
              <a:rPr lang="en-US" dirty="0" smtClean="0">
                <a:latin typeface="Helvetica"/>
                <a:cs typeface="Helvetica"/>
              </a:rPr>
              <a:t>semester 2016</a:t>
            </a:r>
            <a:br>
              <a:rPr lang="en-US" dirty="0" smtClean="0">
                <a:latin typeface="Helvetica"/>
                <a:cs typeface="Helvetica"/>
              </a:rPr>
            </a:br>
            <a:endParaRPr lang="en-US" dirty="0">
              <a:latin typeface="Helvetica"/>
              <a:cs typeface="Helvetica"/>
            </a:endParaRPr>
          </a:p>
          <a:p>
            <a:pPr lvl="1">
              <a:lnSpc>
                <a:spcPct val="90000"/>
              </a:lnSpc>
              <a:buFont typeface="Arial"/>
              <a:buChar char="•"/>
            </a:pPr>
            <a:r>
              <a:rPr lang="en-US" dirty="0" smtClean="0">
                <a:latin typeface="Helvetica"/>
                <a:cs typeface="Helvetica"/>
              </a:rPr>
              <a:t>Project </a:t>
            </a:r>
            <a:r>
              <a:rPr lang="en-US" dirty="0">
                <a:latin typeface="Helvetica"/>
                <a:cs typeface="Helvetica"/>
              </a:rPr>
              <a:t>completion estimated June 2016</a:t>
            </a:r>
          </a:p>
        </p:txBody>
      </p:sp>
      <p:sp>
        <p:nvSpPr>
          <p:cNvPr id="13" name="TextBox 12"/>
          <p:cNvSpPr txBox="1">
            <a:spLocks noChangeArrowheads="1"/>
          </p:cNvSpPr>
          <p:nvPr/>
        </p:nvSpPr>
        <p:spPr bwMode="auto">
          <a:xfrm>
            <a:off x="8612889" y="6448753"/>
            <a:ext cx="430658"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ctr">
              <a:defRPr/>
            </a:pPr>
            <a:fld id="{163679C0-CFEA-0441-B261-FC70340972CE}" type="slidenum">
              <a:rPr lang="en-US" sz="1200" b="1" smtClean="0">
                <a:solidFill>
                  <a:schemeClr val="bg1"/>
                </a:solidFill>
                <a:latin typeface="Helvetica" charset="0"/>
                <a:cs typeface="Helvetica" charset="0"/>
              </a:rPr>
              <a:pPr algn="ctr">
                <a:defRPr/>
              </a:pPr>
              <a:t>20</a:t>
            </a:fld>
            <a:endParaRPr lang="en-US" sz="1200" b="1" dirty="0" smtClean="0">
              <a:solidFill>
                <a:schemeClr val="bg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8205" y="1708973"/>
            <a:ext cx="3182364" cy="4441924"/>
          </a:xfrm>
          <a:prstGeom prst="rect">
            <a:avLst/>
          </a:prstGeom>
          <a:ln>
            <a:noFill/>
          </a:ln>
        </p:spPr>
      </p:pic>
    </p:spTree>
    <p:extLst>
      <p:ext uri="{BB962C8B-B14F-4D97-AF65-F5344CB8AC3E}">
        <p14:creationId xmlns:p14="http://schemas.microsoft.com/office/powerpoint/2010/main" val="1313630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417638"/>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417638"/>
          </a:xfrm>
        </p:spPr>
        <p:txBody>
          <a:bodyPr>
            <a:normAutofit/>
          </a:bodyPr>
          <a:lstStyle/>
          <a:p>
            <a:r>
              <a:rPr lang="en-US" b="1" dirty="0" smtClean="0">
                <a:solidFill>
                  <a:srgbClr val="8E161F"/>
                </a:solidFill>
                <a:latin typeface="Helvetica"/>
                <a:cs typeface="Helvetica"/>
              </a:rPr>
              <a:t>Campus Safety</a:t>
            </a:r>
            <a:endParaRPr lang="en-US" b="1" dirty="0">
              <a:solidFill>
                <a:srgbClr val="8E161F"/>
              </a:solidFill>
              <a:latin typeface="Helvetica"/>
              <a:cs typeface="Helvetica"/>
            </a:endParaRPr>
          </a:p>
        </p:txBody>
      </p:sp>
      <p:sp>
        <p:nvSpPr>
          <p:cNvPr id="8" name="Rectangle 7"/>
          <p:cNvSpPr/>
          <p:nvPr/>
        </p:nvSpPr>
        <p:spPr>
          <a:xfrm>
            <a:off x="0" y="6559446"/>
            <a:ext cx="9144000" cy="313452"/>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ound Same Side Corner Rectangle 8"/>
          <p:cNvSpPr/>
          <p:nvPr/>
        </p:nvSpPr>
        <p:spPr>
          <a:xfrm>
            <a:off x="8597947" y="6337100"/>
            <a:ext cx="445600" cy="535798"/>
          </a:xfrm>
          <a:prstGeom prst="round2SameRect">
            <a:avLst/>
          </a:prstGeom>
          <a:solidFill>
            <a:srgbClr val="8E161F"/>
          </a:solidFill>
          <a:ln>
            <a:noFill/>
          </a:ln>
          <a:effectLst>
            <a:outerShdw blurRad="50800" dist="38100" dir="10800000" sx="30000" sy="3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2981183" y="6580188"/>
            <a:ext cx="557940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b="1" dirty="0" smtClean="0">
                <a:solidFill>
                  <a:srgbClr val="8E161F"/>
                </a:solidFill>
                <a:latin typeface="Helvetica" charset="0"/>
                <a:cs typeface="Helvetica" charset="0"/>
              </a:rPr>
              <a:t>PIKES PEAK COMMUNITY COLLEGE </a:t>
            </a:r>
            <a:r>
              <a:rPr lang="en-US" sz="1200" dirty="0" smtClean="0">
                <a:solidFill>
                  <a:srgbClr val="8E161F"/>
                </a:solidFill>
                <a:latin typeface="Helvetica" charset="0"/>
                <a:cs typeface="Helvetica" charset="0"/>
              </a:rPr>
              <a:t>|</a:t>
            </a:r>
            <a:r>
              <a:rPr lang="en-US" sz="1200" b="1" dirty="0" smtClean="0">
                <a:solidFill>
                  <a:srgbClr val="8E161F"/>
                </a:solidFill>
                <a:latin typeface="Helvetica" charset="0"/>
                <a:cs typeface="Helvetica" charset="0"/>
              </a:rPr>
              <a:t> </a:t>
            </a:r>
            <a:r>
              <a:rPr lang="en-US" sz="1200" dirty="0" smtClean="0">
                <a:solidFill>
                  <a:srgbClr val="8E161F"/>
                </a:solidFill>
                <a:latin typeface="Helvetica" charset="0"/>
                <a:cs typeface="Helvetica" charset="0"/>
              </a:rPr>
              <a:t>Spring 2016 PDW</a:t>
            </a:r>
            <a:endParaRPr lang="en-US" sz="1200" b="1" dirty="0" smtClean="0">
              <a:solidFill>
                <a:srgbClr val="8E161F"/>
              </a:solidFill>
            </a:endParaRPr>
          </a:p>
        </p:txBody>
      </p:sp>
      <p:sp>
        <p:nvSpPr>
          <p:cNvPr id="15" name="Content Placeholder 2"/>
          <p:cNvSpPr>
            <a:spLocks noGrp="1"/>
          </p:cNvSpPr>
          <p:nvPr>
            <p:ph idx="1"/>
          </p:nvPr>
        </p:nvSpPr>
        <p:spPr>
          <a:xfrm>
            <a:off x="457200" y="1600200"/>
            <a:ext cx="8229600" cy="4525963"/>
          </a:xfrm>
        </p:spPr>
        <p:txBody>
          <a:bodyPr anchor="t">
            <a:normAutofit lnSpcReduction="10000"/>
          </a:bodyPr>
          <a:lstStyle/>
          <a:p>
            <a:pPr marL="0" indent="0">
              <a:buNone/>
            </a:pPr>
            <a:r>
              <a:rPr lang="en-US" b="1" dirty="0" smtClean="0">
                <a:latin typeface="Helvetica"/>
                <a:cs typeface="Helvetica"/>
              </a:rPr>
              <a:t>Measures to improve campus safety</a:t>
            </a:r>
          </a:p>
          <a:p>
            <a:r>
              <a:rPr lang="en-US" dirty="0" smtClean="0">
                <a:latin typeface="Helvetica"/>
                <a:cs typeface="Helvetica"/>
              </a:rPr>
              <a:t>Trainings:</a:t>
            </a:r>
          </a:p>
          <a:p>
            <a:pPr lvl="1">
              <a:buFont typeface="Arial"/>
              <a:buChar char="•"/>
            </a:pPr>
            <a:r>
              <a:rPr lang="en-US" dirty="0" smtClean="0">
                <a:latin typeface="Helvetica"/>
                <a:cs typeface="Helvetica"/>
              </a:rPr>
              <a:t>Surviving the active shooter</a:t>
            </a:r>
          </a:p>
          <a:p>
            <a:pPr lvl="1">
              <a:buFont typeface="Arial"/>
              <a:buChar char="•"/>
            </a:pPr>
            <a:r>
              <a:rPr lang="en-US" dirty="0" smtClean="0">
                <a:latin typeface="Helvetica"/>
                <a:cs typeface="Helvetica"/>
              </a:rPr>
              <a:t>Refuse to be a victim</a:t>
            </a:r>
          </a:p>
          <a:p>
            <a:pPr lvl="1">
              <a:buFont typeface="Arial"/>
              <a:buChar char="•"/>
            </a:pPr>
            <a:r>
              <a:rPr lang="en-US" dirty="0" smtClean="0">
                <a:latin typeface="Helvetica"/>
                <a:cs typeface="Helvetica"/>
              </a:rPr>
              <a:t>Defusing hostile people</a:t>
            </a:r>
          </a:p>
          <a:p>
            <a:pPr lvl="1">
              <a:buFont typeface="Arial"/>
              <a:buChar char="•"/>
            </a:pPr>
            <a:r>
              <a:rPr lang="en-US" dirty="0" smtClean="0">
                <a:latin typeface="Helvetica"/>
                <a:cs typeface="Helvetica"/>
              </a:rPr>
              <a:t>Robbery prevention</a:t>
            </a:r>
          </a:p>
          <a:p>
            <a:pPr lvl="1">
              <a:buFont typeface="Arial"/>
              <a:buChar char="•"/>
            </a:pPr>
            <a:r>
              <a:rPr lang="en-US" dirty="0" smtClean="0">
                <a:latin typeface="Helvetica"/>
                <a:cs typeface="Helvetica"/>
              </a:rPr>
              <a:t>Mental preparedness for physical defense</a:t>
            </a:r>
          </a:p>
          <a:p>
            <a:pPr lvl="1">
              <a:buFont typeface="Arial"/>
              <a:buChar char="•"/>
            </a:pPr>
            <a:r>
              <a:rPr lang="en-US" dirty="0" smtClean="0">
                <a:latin typeface="Helvetica"/>
                <a:cs typeface="Helvetica"/>
              </a:rPr>
              <a:t>Campus emergency response training</a:t>
            </a:r>
          </a:p>
          <a:p>
            <a:pPr lvl="1">
              <a:buFont typeface="Arial"/>
              <a:buChar char="•"/>
            </a:pPr>
            <a:r>
              <a:rPr lang="en-US" dirty="0" smtClean="0">
                <a:latin typeface="Helvetica"/>
                <a:cs typeface="Helvetica"/>
              </a:rPr>
              <a:t>Campus safety briefings</a:t>
            </a:r>
          </a:p>
        </p:txBody>
      </p:sp>
      <p:sp>
        <p:nvSpPr>
          <p:cNvPr id="13" name="TextBox 12"/>
          <p:cNvSpPr txBox="1">
            <a:spLocks noChangeArrowheads="1"/>
          </p:cNvSpPr>
          <p:nvPr/>
        </p:nvSpPr>
        <p:spPr bwMode="auto">
          <a:xfrm>
            <a:off x="8612889" y="6448753"/>
            <a:ext cx="430658"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ctr">
              <a:defRPr/>
            </a:pPr>
            <a:fld id="{163679C0-CFEA-0441-B261-FC70340972CE}" type="slidenum">
              <a:rPr lang="en-US" sz="1200" b="1" smtClean="0">
                <a:solidFill>
                  <a:schemeClr val="bg1"/>
                </a:solidFill>
                <a:latin typeface="Helvetica" charset="0"/>
                <a:cs typeface="Helvetica" charset="0"/>
              </a:rPr>
              <a:pPr algn="ctr">
                <a:defRPr/>
              </a:pPr>
              <a:t>21</a:t>
            </a:fld>
            <a:endParaRPr lang="en-US" sz="1200" b="1" dirty="0" smtClean="0">
              <a:solidFill>
                <a:schemeClr val="bg1"/>
              </a:solidFill>
            </a:endParaRPr>
          </a:p>
        </p:txBody>
      </p:sp>
    </p:spTree>
    <p:extLst>
      <p:ext uri="{BB962C8B-B14F-4D97-AF65-F5344CB8AC3E}">
        <p14:creationId xmlns:p14="http://schemas.microsoft.com/office/powerpoint/2010/main" val="2837429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417638"/>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417638"/>
          </a:xfrm>
        </p:spPr>
        <p:txBody>
          <a:bodyPr>
            <a:normAutofit/>
          </a:bodyPr>
          <a:lstStyle/>
          <a:p>
            <a:r>
              <a:rPr lang="en-US" b="1" dirty="0" smtClean="0">
                <a:solidFill>
                  <a:srgbClr val="8E161F"/>
                </a:solidFill>
                <a:latin typeface="Helvetica"/>
                <a:cs typeface="Helvetica"/>
              </a:rPr>
              <a:t>Campus Safety</a:t>
            </a:r>
            <a:endParaRPr lang="en-US" b="1" dirty="0">
              <a:solidFill>
                <a:srgbClr val="8E161F"/>
              </a:solidFill>
              <a:latin typeface="Helvetica"/>
              <a:cs typeface="Helvetica"/>
            </a:endParaRPr>
          </a:p>
        </p:txBody>
      </p:sp>
      <p:sp>
        <p:nvSpPr>
          <p:cNvPr id="8" name="Rectangle 7"/>
          <p:cNvSpPr/>
          <p:nvPr/>
        </p:nvSpPr>
        <p:spPr>
          <a:xfrm>
            <a:off x="0" y="6559446"/>
            <a:ext cx="9144000" cy="313452"/>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ound Same Side Corner Rectangle 8"/>
          <p:cNvSpPr/>
          <p:nvPr/>
        </p:nvSpPr>
        <p:spPr>
          <a:xfrm>
            <a:off x="8597947" y="6337100"/>
            <a:ext cx="445600" cy="535798"/>
          </a:xfrm>
          <a:prstGeom prst="round2SameRect">
            <a:avLst/>
          </a:prstGeom>
          <a:solidFill>
            <a:srgbClr val="8E161F"/>
          </a:solidFill>
          <a:ln>
            <a:noFill/>
          </a:ln>
          <a:effectLst>
            <a:outerShdw blurRad="50800" dist="38100" dir="10800000" sx="30000" sy="3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2981183" y="6580188"/>
            <a:ext cx="557940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b="1" dirty="0" smtClean="0">
                <a:solidFill>
                  <a:srgbClr val="8E161F"/>
                </a:solidFill>
                <a:latin typeface="Helvetica" charset="0"/>
                <a:cs typeface="Helvetica" charset="0"/>
              </a:rPr>
              <a:t>PIKES PEAK COMMUNITY COLLEGE </a:t>
            </a:r>
            <a:r>
              <a:rPr lang="en-US" sz="1200" dirty="0" smtClean="0">
                <a:solidFill>
                  <a:srgbClr val="8E161F"/>
                </a:solidFill>
                <a:latin typeface="Helvetica" charset="0"/>
                <a:cs typeface="Helvetica" charset="0"/>
              </a:rPr>
              <a:t>|</a:t>
            </a:r>
            <a:r>
              <a:rPr lang="en-US" sz="1200" b="1" dirty="0" smtClean="0">
                <a:solidFill>
                  <a:srgbClr val="8E161F"/>
                </a:solidFill>
                <a:latin typeface="Helvetica" charset="0"/>
                <a:cs typeface="Helvetica" charset="0"/>
              </a:rPr>
              <a:t> </a:t>
            </a:r>
            <a:r>
              <a:rPr lang="en-US" sz="1200" dirty="0" smtClean="0">
                <a:solidFill>
                  <a:srgbClr val="8E161F"/>
                </a:solidFill>
                <a:latin typeface="Helvetica" charset="0"/>
                <a:cs typeface="Helvetica" charset="0"/>
              </a:rPr>
              <a:t>Spring 2016 PDW</a:t>
            </a:r>
            <a:endParaRPr lang="en-US" sz="1200" b="1" dirty="0" smtClean="0">
              <a:solidFill>
                <a:srgbClr val="8E161F"/>
              </a:solidFill>
            </a:endParaRPr>
          </a:p>
        </p:txBody>
      </p:sp>
      <p:sp>
        <p:nvSpPr>
          <p:cNvPr id="15" name="Content Placeholder 2"/>
          <p:cNvSpPr>
            <a:spLocks noGrp="1"/>
          </p:cNvSpPr>
          <p:nvPr>
            <p:ph idx="1"/>
          </p:nvPr>
        </p:nvSpPr>
        <p:spPr>
          <a:xfrm>
            <a:off x="457200" y="1600200"/>
            <a:ext cx="8229600" cy="4525963"/>
          </a:xfrm>
        </p:spPr>
        <p:txBody>
          <a:bodyPr anchor="t">
            <a:normAutofit fontScale="85000" lnSpcReduction="20000"/>
          </a:bodyPr>
          <a:lstStyle/>
          <a:p>
            <a:pPr marL="0" indent="0">
              <a:buNone/>
            </a:pPr>
            <a:r>
              <a:rPr lang="en-US" b="1" dirty="0" smtClean="0">
                <a:latin typeface="Helvetica"/>
                <a:cs typeface="Helvetica"/>
              </a:rPr>
              <a:t>Measures to improve campus safety</a:t>
            </a:r>
          </a:p>
          <a:p>
            <a:r>
              <a:rPr lang="en-US" dirty="0" smtClean="0">
                <a:latin typeface="Helvetica"/>
                <a:cs typeface="Helvetica"/>
              </a:rPr>
              <a:t>Video Cameras</a:t>
            </a:r>
          </a:p>
          <a:p>
            <a:r>
              <a:rPr lang="en-US" dirty="0" smtClean="0">
                <a:latin typeface="Helvetica"/>
                <a:cs typeface="Helvetica"/>
              </a:rPr>
              <a:t>Escorts to/from vehicles</a:t>
            </a:r>
          </a:p>
          <a:p>
            <a:r>
              <a:rPr lang="en-US" dirty="0" smtClean="0">
                <a:latin typeface="Helvetica"/>
                <a:cs typeface="Helvetica"/>
              </a:rPr>
              <a:t>Campus broadcast systems</a:t>
            </a:r>
          </a:p>
          <a:p>
            <a:r>
              <a:rPr lang="en-US" dirty="0" smtClean="0">
                <a:latin typeface="Helvetica"/>
                <a:cs typeface="Helvetica"/>
              </a:rPr>
              <a:t>Door locks</a:t>
            </a:r>
          </a:p>
          <a:p>
            <a:r>
              <a:rPr lang="en-US" dirty="0" smtClean="0">
                <a:latin typeface="Helvetica"/>
                <a:cs typeface="Helvetica"/>
              </a:rPr>
              <a:t>Room numbers posted inside</a:t>
            </a:r>
          </a:p>
          <a:p>
            <a:r>
              <a:rPr lang="en-US" dirty="0" smtClean="0">
                <a:latin typeface="Helvetica"/>
                <a:cs typeface="Helvetica"/>
              </a:rPr>
              <a:t>Drills and Table-Top exercises to prepare our campuses</a:t>
            </a:r>
          </a:p>
          <a:p>
            <a:r>
              <a:rPr lang="en-US" dirty="0" smtClean="0">
                <a:latin typeface="Helvetica"/>
                <a:cs typeface="Helvetica"/>
              </a:rPr>
              <a:t>Safe-to-Tell Program</a:t>
            </a:r>
          </a:p>
          <a:p>
            <a:r>
              <a:rPr lang="en-US" dirty="0" smtClean="0">
                <a:latin typeface="Helvetica"/>
                <a:cs typeface="Helvetica"/>
              </a:rPr>
              <a:t>Professional post-certified, armed police force on campus</a:t>
            </a:r>
          </a:p>
        </p:txBody>
      </p:sp>
      <p:sp>
        <p:nvSpPr>
          <p:cNvPr id="13" name="TextBox 12"/>
          <p:cNvSpPr txBox="1">
            <a:spLocks noChangeArrowheads="1"/>
          </p:cNvSpPr>
          <p:nvPr/>
        </p:nvSpPr>
        <p:spPr bwMode="auto">
          <a:xfrm>
            <a:off x="8612889" y="6448753"/>
            <a:ext cx="430658"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ctr">
              <a:defRPr/>
            </a:pPr>
            <a:fld id="{163679C0-CFEA-0441-B261-FC70340972CE}" type="slidenum">
              <a:rPr lang="en-US" sz="1200" b="1" smtClean="0">
                <a:solidFill>
                  <a:schemeClr val="bg1"/>
                </a:solidFill>
                <a:latin typeface="Helvetica" charset="0"/>
                <a:cs typeface="Helvetica" charset="0"/>
              </a:rPr>
              <a:pPr algn="ctr">
                <a:defRPr/>
              </a:pPr>
              <a:t>22</a:t>
            </a:fld>
            <a:endParaRPr lang="en-US" sz="1200" b="1" dirty="0" smtClean="0">
              <a:solidFill>
                <a:schemeClr val="bg1"/>
              </a:solidFill>
            </a:endParaRPr>
          </a:p>
        </p:txBody>
      </p:sp>
    </p:spTree>
    <p:extLst>
      <p:ext uri="{BB962C8B-B14F-4D97-AF65-F5344CB8AC3E}">
        <p14:creationId xmlns:p14="http://schemas.microsoft.com/office/powerpoint/2010/main" val="1444556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417638"/>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417638"/>
          </a:xfrm>
        </p:spPr>
        <p:txBody>
          <a:bodyPr>
            <a:normAutofit/>
          </a:bodyPr>
          <a:lstStyle/>
          <a:p>
            <a:r>
              <a:rPr lang="en-US" b="1" dirty="0" smtClean="0">
                <a:solidFill>
                  <a:srgbClr val="8E161F"/>
                </a:solidFill>
                <a:latin typeface="Helvetica"/>
                <a:cs typeface="Helvetica"/>
              </a:rPr>
              <a:t>Student Success Software</a:t>
            </a:r>
            <a:endParaRPr lang="en-US" b="1" dirty="0">
              <a:solidFill>
                <a:srgbClr val="8E161F"/>
              </a:solidFill>
              <a:latin typeface="Helvetica"/>
              <a:cs typeface="Helvetica"/>
            </a:endParaRPr>
          </a:p>
        </p:txBody>
      </p:sp>
      <p:sp>
        <p:nvSpPr>
          <p:cNvPr id="8" name="Rectangle 7"/>
          <p:cNvSpPr/>
          <p:nvPr/>
        </p:nvSpPr>
        <p:spPr>
          <a:xfrm>
            <a:off x="0" y="6559446"/>
            <a:ext cx="9144000" cy="313452"/>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ound Same Side Corner Rectangle 8"/>
          <p:cNvSpPr/>
          <p:nvPr/>
        </p:nvSpPr>
        <p:spPr>
          <a:xfrm>
            <a:off x="8597947" y="6337100"/>
            <a:ext cx="445600" cy="535798"/>
          </a:xfrm>
          <a:prstGeom prst="round2SameRect">
            <a:avLst/>
          </a:prstGeom>
          <a:solidFill>
            <a:srgbClr val="8E161F"/>
          </a:solidFill>
          <a:ln>
            <a:noFill/>
          </a:ln>
          <a:effectLst>
            <a:outerShdw blurRad="50800" dist="38100" dir="10800000" sx="30000" sy="3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2981183" y="6580188"/>
            <a:ext cx="557940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b="1" dirty="0" smtClean="0">
                <a:solidFill>
                  <a:srgbClr val="8E161F"/>
                </a:solidFill>
                <a:latin typeface="Helvetica" charset="0"/>
                <a:cs typeface="Helvetica" charset="0"/>
              </a:rPr>
              <a:t>PIKES PEAK COMMUNITY COLLEGE </a:t>
            </a:r>
            <a:r>
              <a:rPr lang="en-US" sz="1200" dirty="0" smtClean="0">
                <a:solidFill>
                  <a:srgbClr val="8E161F"/>
                </a:solidFill>
                <a:latin typeface="Helvetica" charset="0"/>
                <a:cs typeface="Helvetica" charset="0"/>
              </a:rPr>
              <a:t>|</a:t>
            </a:r>
            <a:r>
              <a:rPr lang="en-US" sz="1200" b="1" dirty="0" smtClean="0">
                <a:solidFill>
                  <a:srgbClr val="8E161F"/>
                </a:solidFill>
                <a:latin typeface="Helvetica" charset="0"/>
                <a:cs typeface="Helvetica" charset="0"/>
              </a:rPr>
              <a:t> </a:t>
            </a:r>
            <a:r>
              <a:rPr lang="en-US" sz="1200" dirty="0" smtClean="0">
                <a:solidFill>
                  <a:srgbClr val="8E161F"/>
                </a:solidFill>
                <a:latin typeface="Helvetica" charset="0"/>
                <a:cs typeface="Helvetica" charset="0"/>
              </a:rPr>
              <a:t>Spring 2016 PDW</a:t>
            </a:r>
            <a:endParaRPr lang="en-US" sz="1200" b="1" dirty="0" smtClean="0">
              <a:solidFill>
                <a:srgbClr val="8E161F"/>
              </a:solidFill>
            </a:endParaRPr>
          </a:p>
        </p:txBody>
      </p:sp>
      <p:sp>
        <p:nvSpPr>
          <p:cNvPr id="15" name="Content Placeholder 2"/>
          <p:cNvSpPr>
            <a:spLocks noGrp="1"/>
          </p:cNvSpPr>
          <p:nvPr>
            <p:ph idx="1"/>
          </p:nvPr>
        </p:nvSpPr>
        <p:spPr>
          <a:xfrm>
            <a:off x="457200" y="1600200"/>
            <a:ext cx="8229600" cy="4525963"/>
          </a:xfrm>
        </p:spPr>
        <p:txBody>
          <a:bodyPr anchor="t">
            <a:normAutofit fontScale="85000" lnSpcReduction="10000"/>
          </a:bodyPr>
          <a:lstStyle/>
          <a:p>
            <a:r>
              <a:rPr lang="en-US" dirty="0" smtClean="0">
                <a:latin typeface="Helvetica"/>
                <a:cs typeface="Helvetica"/>
              </a:rPr>
              <a:t>PPCC will participate as a pilot school implementing Student Success Software in 2016.  </a:t>
            </a:r>
            <a:br>
              <a:rPr lang="en-US" dirty="0" smtClean="0">
                <a:latin typeface="Helvetica"/>
                <a:cs typeface="Helvetica"/>
              </a:rPr>
            </a:br>
            <a:endParaRPr lang="en-US" dirty="0" smtClean="0">
              <a:latin typeface="Helvetica"/>
              <a:cs typeface="Helvetica"/>
            </a:endParaRPr>
          </a:p>
          <a:p>
            <a:r>
              <a:rPr lang="en-US" dirty="0" smtClean="0">
                <a:latin typeface="Helvetica"/>
                <a:cs typeface="Helvetica"/>
              </a:rPr>
              <a:t>Jennifer </a:t>
            </a:r>
            <a:r>
              <a:rPr lang="en-US" dirty="0" err="1" smtClean="0">
                <a:latin typeface="Helvetica"/>
                <a:cs typeface="Helvetica"/>
              </a:rPr>
              <a:t>Sengenberger</a:t>
            </a:r>
            <a:r>
              <a:rPr lang="en-US" dirty="0" smtClean="0">
                <a:latin typeface="Helvetica"/>
                <a:cs typeface="Helvetica"/>
              </a:rPr>
              <a:t> and I are participating in the RFP process.</a:t>
            </a:r>
            <a:br>
              <a:rPr lang="en-US" dirty="0" smtClean="0">
                <a:latin typeface="Helvetica"/>
                <a:cs typeface="Helvetica"/>
              </a:rPr>
            </a:br>
            <a:endParaRPr lang="en-US" dirty="0" smtClean="0">
              <a:latin typeface="Helvetica"/>
              <a:cs typeface="Helvetica"/>
            </a:endParaRPr>
          </a:p>
          <a:p>
            <a:r>
              <a:rPr lang="en-US" dirty="0" smtClean="0">
                <a:latin typeface="Helvetica"/>
                <a:cs typeface="Helvetica"/>
              </a:rPr>
              <a:t>Exciting Technologies emerging to help students navigate through college: Degree Objectives, Scheduling, Staying on Track for Graduation, Push Messaging and Notifications.</a:t>
            </a:r>
          </a:p>
        </p:txBody>
      </p:sp>
      <p:sp>
        <p:nvSpPr>
          <p:cNvPr id="13" name="TextBox 12"/>
          <p:cNvSpPr txBox="1">
            <a:spLocks noChangeArrowheads="1"/>
          </p:cNvSpPr>
          <p:nvPr/>
        </p:nvSpPr>
        <p:spPr bwMode="auto">
          <a:xfrm>
            <a:off x="8612889" y="6448753"/>
            <a:ext cx="430658"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ctr">
              <a:defRPr/>
            </a:pPr>
            <a:fld id="{163679C0-CFEA-0441-B261-FC70340972CE}" type="slidenum">
              <a:rPr lang="en-US" sz="1200" b="1" smtClean="0">
                <a:solidFill>
                  <a:schemeClr val="bg1"/>
                </a:solidFill>
                <a:latin typeface="Helvetica" charset="0"/>
                <a:cs typeface="Helvetica" charset="0"/>
              </a:rPr>
              <a:pPr algn="ctr">
                <a:defRPr/>
              </a:pPr>
              <a:t>23</a:t>
            </a:fld>
            <a:endParaRPr lang="en-US" sz="1200" b="1" dirty="0" smtClean="0">
              <a:solidFill>
                <a:schemeClr val="bg1"/>
              </a:solidFill>
            </a:endParaRPr>
          </a:p>
        </p:txBody>
      </p:sp>
    </p:spTree>
    <p:extLst>
      <p:ext uri="{BB962C8B-B14F-4D97-AF65-F5344CB8AC3E}">
        <p14:creationId xmlns:p14="http://schemas.microsoft.com/office/powerpoint/2010/main" val="2006010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417638"/>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417638"/>
          </a:xfrm>
        </p:spPr>
        <p:txBody>
          <a:bodyPr>
            <a:normAutofit/>
          </a:bodyPr>
          <a:lstStyle/>
          <a:p>
            <a:r>
              <a:rPr lang="en-US" b="1" dirty="0" smtClean="0">
                <a:solidFill>
                  <a:srgbClr val="8E161F"/>
                </a:solidFill>
                <a:latin typeface="Helvetica"/>
                <a:cs typeface="Helvetica"/>
              </a:rPr>
              <a:t>Skills Report</a:t>
            </a:r>
            <a:endParaRPr lang="en-US" b="1" dirty="0">
              <a:solidFill>
                <a:srgbClr val="8E161F"/>
              </a:solidFill>
              <a:latin typeface="Helvetica"/>
              <a:cs typeface="Helvetica"/>
            </a:endParaRPr>
          </a:p>
        </p:txBody>
      </p:sp>
      <p:sp>
        <p:nvSpPr>
          <p:cNvPr id="8" name="Rectangle 7"/>
          <p:cNvSpPr/>
          <p:nvPr/>
        </p:nvSpPr>
        <p:spPr>
          <a:xfrm>
            <a:off x="0" y="6559446"/>
            <a:ext cx="9144000" cy="313452"/>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ound Same Side Corner Rectangle 8"/>
          <p:cNvSpPr/>
          <p:nvPr/>
        </p:nvSpPr>
        <p:spPr>
          <a:xfrm>
            <a:off x="8597947" y="6337100"/>
            <a:ext cx="445600" cy="535798"/>
          </a:xfrm>
          <a:prstGeom prst="round2SameRect">
            <a:avLst/>
          </a:prstGeom>
          <a:solidFill>
            <a:srgbClr val="8E161F"/>
          </a:solidFill>
          <a:ln>
            <a:noFill/>
          </a:ln>
          <a:effectLst>
            <a:outerShdw blurRad="50800" dist="38100" dir="10800000" sx="30000" sy="3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2981183" y="6580188"/>
            <a:ext cx="557940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b="1" dirty="0" smtClean="0">
                <a:solidFill>
                  <a:srgbClr val="8E161F"/>
                </a:solidFill>
                <a:latin typeface="Helvetica" charset="0"/>
                <a:cs typeface="Helvetica" charset="0"/>
              </a:rPr>
              <a:t>PIKES PEAK COMMUNITY COLLEGE </a:t>
            </a:r>
            <a:r>
              <a:rPr lang="en-US" sz="1200" dirty="0" smtClean="0">
                <a:solidFill>
                  <a:srgbClr val="8E161F"/>
                </a:solidFill>
                <a:latin typeface="Helvetica" charset="0"/>
                <a:cs typeface="Helvetica" charset="0"/>
              </a:rPr>
              <a:t>|</a:t>
            </a:r>
            <a:r>
              <a:rPr lang="en-US" sz="1200" b="1" dirty="0" smtClean="0">
                <a:solidFill>
                  <a:srgbClr val="8E161F"/>
                </a:solidFill>
                <a:latin typeface="Helvetica" charset="0"/>
                <a:cs typeface="Helvetica" charset="0"/>
              </a:rPr>
              <a:t> </a:t>
            </a:r>
            <a:r>
              <a:rPr lang="en-US" sz="1200" dirty="0" smtClean="0">
                <a:solidFill>
                  <a:srgbClr val="8E161F"/>
                </a:solidFill>
                <a:latin typeface="Helvetica" charset="0"/>
                <a:cs typeface="Helvetica" charset="0"/>
              </a:rPr>
              <a:t>Spring 2016 PDW</a:t>
            </a:r>
            <a:endParaRPr lang="en-US" sz="1200" b="1" dirty="0" smtClean="0">
              <a:solidFill>
                <a:srgbClr val="8E161F"/>
              </a:solidFill>
            </a:endParaRPr>
          </a:p>
        </p:txBody>
      </p:sp>
      <p:sp>
        <p:nvSpPr>
          <p:cNvPr id="15" name="Content Placeholder 2"/>
          <p:cNvSpPr>
            <a:spLocks noGrp="1"/>
          </p:cNvSpPr>
          <p:nvPr>
            <p:ph idx="1"/>
          </p:nvPr>
        </p:nvSpPr>
        <p:spPr>
          <a:xfrm>
            <a:off x="4258820" y="1600200"/>
            <a:ext cx="4217123" cy="4525963"/>
          </a:xfrm>
        </p:spPr>
        <p:txBody>
          <a:bodyPr anchor="t">
            <a:normAutofit/>
          </a:bodyPr>
          <a:lstStyle/>
          <a:p>
            <a:r>
              <a:rPr lang="en-US" dirty="0" smtClean="0">
                <a:latin typeface="Helvetica"/>
                <a:cs typeface="Helvetica"/>
              </a:rPr>
              <a:t>Health Care</a:t>
            </a:r>
          </a:p>
          <a:p>
            <a:r>
              <a:rPr lang="en-US" dirty="0" smtClean="0">
                <a:latin typeface="Helvetica"/>
                <a:cs typeface="Helvetica"/>
              </a:rPr>
              <a:t>Manufacturing</a:t>
            </a:r>
          </a:p>
          <a:p>
            <a:r>
              <a:rPr lang="en-US" dirty="0" smtClean="0">
                <a:latin typeface="Helvetica"/>
                <a:cs typeface="Helvetica"/>
              </a:rPr>
              <a:t>Computer Systems, </a:t>
            </a:r>
            <a:br>
              <a:rPr lang="en-US" dirty="0" smtClean="0">
                <a:latin typeface="Helvetica"/>
                <a:cs typeface="Helvetica"/>
              </a:rPr>
            </a:br>
            <a:r>
              <a:rPr lang="en-US" dirty="0" smtClean="0">
                <a:latin typeface="Helvetica"/>
                <a:cs typeface="Helvetica"/>
              </a:rPr>
              <a:t>IT, Cyber Security</a:t>
            </a:r>
          </a:p>
        </p:txBody>
      </p:sp>
      <p:sp>
        <p:nvSpPr>
          <p:cNvPr id="13" name="TextBox 12"/>
          <p:cNvSpPr txBox="1">
            <a:spLocks noChangeArrowheads="1"/>
          </p:cNvSpPr>
          <p:nvPr/>
        </p:nvSpPr>
        <p:spPr bwMode="auto">
          <a:xfrm>
            <a:off x="8612889" y="6448753"/>
            <a:ext cx="430658"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ctr">
              <a:defRPr/>
            </a:pPr>
            <a:fld id="{163679C0-CFEA-0441-B261-FC70340972CE}" type="slidenum">
              <a:rPr lang="en-US" sz="1200" b="1" smtClean="0">
                <a:solidFill>
                  <a:schemeClr val="bg1"/>
                </a:solidFill>
                <a:latin typeface="Helvetica" charset="0"/>
                <a:cs typeface="Helvetica" charset="0"/>
              </a:rPr>
              <a:pPr algn="ctr">
                <a:defRPr/>
              </a:pPr>
              <a:t>24</a:t>
            </a:fld>
            <a:endParaRPr lang="en-US" sz="1200" b="1" dirty="0" smtClean="0">
              <a:solidFill>
                <a:schemeClr val="bg1"/>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82084" y="2209799"/>
            <a:ext cx="3649667" cy="3649667"/>
          </a:xfrm>
          <a:prstGeom prst="rect">
            <a:avLst/>
          </a:prstGeom>
        </p:spPr>
      </p:pic>
    </p:spTree>
    <p:extLst>
      <p:ext uri="{BB962C8B-B14F-4D97-AF65-F5344CB8AC3E}">
        <p14:creationId xmlns:p14="http://schemas.microsoft.com/office/powerpoint/2010/main" val="2693840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417638"/>
          </a:xfrm>
          <a:prstGeom prst="rect">
            <a:avLst/>
          </a:prstGeom>
          <a:solidFill>
            <a:srgbClr val="D94E20"/>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417638"/>
          </a:xfrm>
        </p:spPr>
        <p:txBody>
          <a:bodyPr>
            <a:normAutofit/>
          </a:bodyPr>
          <a:lstStyle/>
          <a:p>
            <a:r>
              <a:rPr lang="en-US" b="1" dirty="0" smtClean="0">
                <a:solidFill>
                  <a:schemeClr val="bg1"/>
                </a:solidFill>
                <a:latin typeface="Helvetica"/>
                <a:cs typeface="Helvetica"/>
              </a:rPr>
              <a:t>Construction Updates</a:t>
            </a:r>
            <a:endParaRPr lang="en-US" b="1" dirty="0">
              <a:solidFill>
                <a:schemeClr val="bg1"/>
              </a:solidFill>
              <a:latin typeface="Helvetica"/>
              <a:cs typeface="Helvetica"/>
            </a:endParaRPr>
          </a:p>
        </p:txBody>
      </p:sp>
      <p:sp>
        <p:nvSpPr>
          <p:cNvPr id="8" name="Rectangle 7"/>
          <p:cNvSpPr/>
          <p:nvPr/>
        </p:nvSpPr>
        <p:spPr>
          <a:xfrm>
            <a:off x="0" y="6559446"/>
            <a:ext cx="9144000" cy="313452"/>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ound Same Side Corner Rectangle 8"/>
          <p:cNvSpPr/>
          <p:nvPr/>
        </p:nvSpPr>
        <p:spPr>
          <a:xfrm>
            <a:off x="8597947" y="6337100"/>
            <a:ext cx="445600" cy="535798"/>
          </a:xfrm>
          <a:prstGeom prst="round2SameRect">
            <a:avLst/>
          </a:prstGeom>
          <a:solidFill>
            <a:srgbClr val="8E161F"/>
          </a:solidFill>
          <a:ln>
            <a:noFill/>
          </a:ln>
          <a:effectLst>
            <a:outerShdw blurRad="50800" dist="38100" dir="10800000" sx="30000" sy="3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2981183" y="6580188"/>
            <a:ext cx="557940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b="1" dirty="0" smtClean="0">
                <a:solidFill>
                  <a:srgbClr val="8E161F"/>
                </a:solidFill>
                <a:latin typeface="Helvetica" charset="0"/>
                <a:cs typeface="Helvetica" charset="0"/>
              </a:rPr>
              <a:t>PIKES PEAK COMMUNITY COLLEGE </a:t>
            </a:r>
            <a:r>
              <a:rPr lang="en-US" sz="1200" dirty="0" smtClean="0">
                <a:solidFill>
                  <a:srgbClr val="8E161F"/>
                </a:solidFill>
                <a:latin typeface="Helvetica" charset="0"/>
                <a:cs typeface="Helvetica" charset="0"/>
              </a:rPr>
              <a:t>|</a:t>
            </a:r>
            <a:r>
              <a:rPr lang="en-US" sz="1200" b="1" dirty="0" smtClean="0">
                <a:solidFill>
                  <a:srgbClr val="8E161F"/>
                </a:solidFill>
                <a:latin typeface="Helvetica" charset="0"/>
                <a:cs typeface="Helvetica" charset="0"/>
              </a:rPr>
              <a:t> </a:t>
            </a:r>
            <a:r>
              <a:rPr lang="en-US" sz="1200" dirty="0" smtClean="0">
                <a:solidFill>
                  <a:srgbClr val="8E161F"/>
                </a:solidFill>
                <a:latin typeface="Helvetica" charset="0"/>
                <a:cs typeface="Helvetica" charset="0"/>
              </a:rPr>
              <a:t>Spring 2016 PDW</a:t>
            </a:r>
            <a:endParaRPr lang="en-US" sz="1200" b="1" dirty="0" smtClean="0">
              <a:solidFill>
                <a:srgbClr val="8E161F"/>
              </a:solidFill>
            </a:endParaRPr>
          </a:p>
        </p:txBody>
      </p:sp>
      <p:sp>
        <p:nvSpPr>
          <p:cNvPr id="13" name="TextBox 12"/>
          <p:cNvSpPr txBox="1">
            <a:spLocks noChangeArrowheads="1"/>
          </p:cNvSpPr>
          <p:nvPr/>
        </p:nvSpPr>
        <p:spPr bwMode="auto">
          <a:xfrm>
            <a:off x="8612889" y="6448753"/>
            <a:ext cx="430658"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ctr">
              <a:defRPr/>
            </a:pPr>
            <a:fld id="{163679C0-CFEA-0441-B261-FC70340972CE}" type="slidenum">
              <a:rPr lang="en-US" sz="1200" b="1" smtClean="0">
                <a:solidFill>
                  <a:schemeClr val="bg1"/>
                </a:solidFill>
                <a:latin typeface="Helvetica" charset="0"/>
                <a:cs typeface="Helvetica" charset="0"/>
              </a:rPr>
              <a:pPr algn="ctr">
                <a:defRPr/>
              </a:pPr>
              <a:t>25</a:t>
            </a:fld>
            <a:endParaRPr lang="en-US" sz="1200" b="1" dirty="0" smtClean="0">
              <a:solidFill>
                <a:schemeClr val="bg1"/>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89221" y="3472718"/>
            <a:ext cx="2578551" cy="2864382"/>
          </a:xfrm>
          <a:prstGeom prst="rect">
            <a:avLst/>
          </a:prstGeom>
        </p:spPr>
      </p:pic>
      <p:sp>
        <p:nvSpPr>
          <p:cNvPr id="14" name="Content Placeholder 2"/>
          <p:cNvSpPr txBox="1">
            <a:spLocks/>
          </p:cNvSpPr>
          <p:nvPr/>
        </p:nvSpPr>
        <p:spPr>
          <a:xfrm>
            <a:off x="201035" y="1621510"/>
            <a:ext cx="8754922" cy="1363473"/>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400" b="1" dirty="0">
                <a:solidFill>
                  <a:srgbClr val="D94E20"/>
                </a:solidFill>
                <a:latin typeface="Helvetica"/>
                <a:cs typeface="Helvetica"/>
              </a:rPr>
              <a:t>PPCC.EDU/CONSTRUCTION </a:t>
            </a:r>
            <a:endParaRPr lang="en-US" sz="4400" dirty="0" smtClean="0">
              <a:latin typeface="Helvetica"/>
              <a:cs typeface="Helvetica"/>
            </a:endParaRPr>
          </a:p>
        </p:txBody>
      </p:sp>
      <p:sp>
        <p:nvSpPr>
          <p:cNvPr id="15" name="Content Placeholder 2"/>
          <p:cNvSpPr>
            <a:spLocks noGrp="1"/>
          </p:cNvSpPr>
          <p:nvPr>
            <p:ph idx="1"/>
          </p:nvPr>
        </p:nvSpPr>
        <p:spPr>
          <a:xfrm>
            <a:off x="457201" y="2303247"/>
            <a:ext cx="8229599" cy="3019089"/>
          </a:xfrm>
        </p:spPr>
        <p:txBody>
          <a:bodyPr anchor="t">
            <a:normAutofit/>
          </a:bodyPr>
          <a:lstStyle/>
          <a:p>
            <a:pPr marL="0" indent="0" algn="ctr">
              <a:buNone/>
            </a:pPr>
            <a:r>
              <a:rPr lang="en-US" dirty="0" smtClean="0">
                <a:latin typeface="Helvetica"/>
                <a:cs typeface="Helvetica"/>
              </a:rPr>
              <a:t>Look for the cone to receive all the latest updates about PPCC Construction Projects.</a:t>
            </a:r>
          </a:p>
        </p:txBody>
      </p:sp>
    </p:spTree>
    <p:extLst>
      <p:ext uri="{BB962C8B-B14F-4D97-AF65-F5344CB8AC3E}">
        <p14:creationId xmlns:p14="http://schemas.microsoft.com/office/powerpoint/2010/main" val="1190308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417638"/>
          </a:xfrm>
          <a:prstGeom prst="rect">
            <a:avLst/>
          </a:prstGeom>
          <a:solidFill>
            <a:srgbClr val="D94E20"/>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417638"/>
          </a:xfrm>
        </p:spPr>
        <p:txBody>
          <a:bodyPr>
            <a:normAutofit fontScale="90000"/>
          </a:bodyPr>
          <a:lstStyle/>
          <a:p>
            <a:r>
              <a:rPr lang="en-US" b="1" dirty="0" smtClean="0">
                <a:solidFill>
                  <a:schemeClr val="bg1"/>
                </a:solidFill>
                <a:latin typeface="Helvetica"/>
                <a:cs typeface="Helvetica"/>
              </a:rPr>
              <a:t>Construction Updates: Completed</a:t>
            </a:r>
            <a:endParaRPr lang="en-US" b="1" dirty="0">
              <a:solidFill>
                <a:schemeClr val="bg1"/>
              </a:solidFill>
              <a:latin typeface="Helvetica"/>
              <a:cs typeface="Helvetica"/>
            </a:endParaRPr>
          </a:p>
        </p:txBody>
      </p:sp>
      <p:sp>
        <p:nvSpPr>
          <p:cNvPr id="8" name="Rectangle 7"/>
          <p:cNvSpPr/>
          <p:nvPr/>
        </p:nvSpPr>
        <p:spPr>
          <a:xfrm>
            <a:off x="0" y="6559446"/>
            <a:ext cx="9144000" cy="313452"/>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ound Same Side Corner Rectangle 8"/>
          <p:cNvSpPr/>
          <p:nvPr/>
        </p:nvSpPr>
        <p:spPr>
          <a:xfrm>
            <a:off x="8597947" y="6337100"/>
            <a:ext cx="445600" cy="535798"/>
          </a:xfrm>
          <a:prstGeom prst="round2SameRect">
            <a:avLst/>
          </a:prstGeom>
          <a:solidFill>
            <a:srgbClr val="8E161F"/>
          </a:solidFill>
          <a:ln>
            <a:noFill/>
          </a:ln>
          <a:effectLst>
            <a:outerShdw blurRad="50800" dist="38100" dir="10800000" sx="30000" sy="3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2981183" y="6580188"/>
            <a:ext cx="557940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b="1" dirty="0" smtClean="0">
                <a:solidFill>
                  <a:srgbClr val="8E161F"/>
                </a:solidFill>
                <a:latin typeface="Helvetica" charset="0"/>
                <a:cs typeface="Helvetica" charset="0"/>
              </a:rPr>
              <a:t>PIKES PEAK COMMUNITY COLLEGE </a:t>
            </a:r>
            <a:r>
              <a:rPr lang="en-US" sz="1200" dirty="0" smtClean="0">
                <a:solidFill>
                  <a:srgbClr val="8E161F"/>
                </a:solidFill>
                <a:latin typeface="Helvetica" charset="0"/>
                <a:cs typeface="Helvetica" charset="0"/>
              </a:rPr>
              <a:t>|</a:t>
            </a:r>
            <a:r>
              <a:rPr lang="en-US" sz="1200" b="1" dirty="0" smtClean="0">
                <a:solidFill>
                  <a:srgbClr val="8E161F"/>
                </a:solidFill>
                <a:latin typeface="Helvetica" charset="0"/>
                <a:cs typeface="Helvetica" charset="0"/>
              </a:rPr>
              <a:t> </a:t>
            </a:r>
            <a:r>
              <a:rPr lang="en-US" sz="1200" dirty="0" smtClean="0">
                <a:solidFill>
                  <a:srgbClr val="8E161F"/>
                </a:solidFill>
                <a:latin typeface="Helvetica" charset="0"/>
                <a:cs typeface="Helvetica" charset="0"/>
              </a:rPr>
              <a:t>Spring 2016 PDW</a:t>
            </a:r>
            <a:endParaRPr lang="en-US" sz="1200" b="1" dirty="0" smtClean="0">
              <a:solidFill>
                <a:srgbClr val="8E161F"/>
              </a:solidFill>
            </a:endParaRPr>
          </a:p>
        </p:txBody>
      </p:sp>
      <p:sp>
        <p:nvSpPr>
          <p:cNvPr id="13" name="TextBox 12"/>
          <p:cNvSpPr txBox="1">
            <a:spLocks noChangeArrowheads="1"/>
          </p:cNvSpPr>
          <p:nvPr/>
        </p:nvSpPr>
        <p:spPr bwMode="auto">
          <a:xfrm>
            <a:off x="8612889" y="6448753"/>
            <a:ext cx="430658"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ctr">
              <a:defRPr/>
            </a:pPr>
            <a:fld id="{163679C0-CFEA-0441-B261-FC70340972CE}" type="slidenum">
              <a:rPr lang="en-US" sz="1200" b="1" smtClean="0">
                <a:solidFill>
                  <a:schemeClr val="bg1"/>
                </a:solidFill>
                <a:latin typeface="Helvetica" charset="0"/>
                <a:cs typeface="Helvetica" charset="0"/>
              </a:rPr>
              <a:pPr algn="ctr">
                <a:defRPr/>
              </a:pPr>
              <a:t>26</a:t>
            </a:fld>
            <a:endParaRPr lang="en-US" sz="1200" b="1" dirty="0" smtClean="0">
              <a:solidFill>
                <a:schemeClr val="bg1"/>
              </a:solidFill>
            </a:endParaRPr>
          </a:p>
        </p:txBody>
      </p:sp>
      <p:sp>
        <p:nvSpPr>
          <p:cNvPr id="10" name="Content Placeholder 2"/>
          <p:cNvSpPr txBox="1">
            <a:spLocks/>
          </p:cNvSpPr>
          <p:nvPr/>
        </p:nvSpPr>
        <p:spPr>
          <a:xfrm>
            <a:off x="457200" y="1739080"/>
            <a:ext cx="8229600" cy="4475361"/>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b="1" dirty="0" smtClean="0">
                <a:latin typeface="Helvetica"/>
                <a:cs typeface="Helvetica"/>
              </a:rPr>
              <a:t>Completed</a:t>
            </a:r>
          </a:p>
          <a:p>
            <a:pPr>
              <a:lnSpc>
                <a:spcPct val="80000"/>
              </a:lnSpc>
            </a:pPr>
            <a:r>
              <a:rPr lang="en-US" sz="1800" dirty="0" smtClean="0">
                <a:latin typeface="Helvetica"/>
                <a:cs typeface="Helvetica"/>
              </a:rPr>
              <a:t>Lactation </a:t>
            </a:r>
            <a:r>
              <a:rPr lang="en-US" sz="1800" dirty="0">
                <a:latin typeface="Helvetica"/>
                <a:cs typeface="Helvetica"/>
              </a:rPr>
              <a:t>Rooms: One lactation room added at CC, DTSC and </a:t>
            </a:r>
            <a:r>
              <a:rPr lang="en-US" sz="1800" dirty="0" smtClean="0">
                <a:latin typeface="Helvetica"/>
                <a:cs typeface="Helvetica"/>
              </a:rPr>
              <a:t>RRC </a:t>
            </a:r>
            <a:br>
              <a:rPr lang="en-US" sz="1800" dirty="0" smtClean="0">
                <a:latin typeface="Helvetica"/>
                <a:cs typeface="Helvetica"/>
              </a:rPr>
            </a:br>
            <a:endParaRPr lang="en-US" sz="1800" dirty="0">
              <a:latin typeface="Helvetica"/>
              <a:cs typeface="Helvetica"/>
            </a:endParaRPr>
          </a:p>
          <a:p>
            <a:pPr>
              <a:lnSpc>
                <a:spcPct val="80000"/>
              </a:lnSpc>
            </a:pPr>
            <a:r>
              <a:rPr lang="en-US" sz="1800" dirty="0" smtClean="0">
                <a:latin typeface="Helvetica"/>
                <a:cs typeface="Helvetica"/>
              </a:rPr>
              <a:t>CC </a:t>
            </a:r>
            <a:r>
              <a:rPr lang="en-US" sz="1800" dirty="0">
                <a:latin typeface="Helvetica"/>
                <a:cs typeface="Helvetica"/>
              </a:rPr>
              <a:t>Bake Shop Floor: Old floor replaced with commercial kitchen </a:t>
            </a:r>
            <a:r>
              <a:rPr lang="en-US" sz="1800" dirty="0" smtClean="0">
                <a:latin typeface="Helvetica"/>
                <a:cs typeface="Helvetica"/>
              </a:rPr>
              <a:t>flooring</a:t>
            </a:r>
            <a:br>
              <a:rPr lang="en-US" sz="1800" dirty="0" smtClean="0">
                <a:latin typeface="Helvetica"/>
                <a:cs typeface="Helvetica"/>
              </a:rPr>
            </a:br>
            <a:endParaRPr lang="en-US" sz="1800" dirty="0">
              <a:latin typeface="Helvetica"/>
              <a:cs typeface="Helvetica"/>
            </a:endParaRPr>
          </a:p>
          <a:p>
            <a:pPr>
              <a:lnSpc>
                <a:spcPct val="80000"/>
              </a:lnSpc>
            </a:pPr>
            <a:r>
              <a:rPr lang="en-US" sz="1800" dirty="0" smtClean="0">
                <a:latin typeface="Helvetica"/>
                <a:cs typeface="Helvetica"/>
              </a:rPr>
              <a:t>CETL </a:t>
            </a:r>
            <a:r>
              <a:rPr lang="en-US" sz="1800" dirty="0">
                <a:latin typeface="Helvetica"/>
                <a:cs typeface="Helvetica"/>
              </a:rPr>
              <a:t>Collaborative Room </a:t>
            </a:r>
            <a:r>
              <a:rPr lang="en-US" sz="1800" dirty="0" smtClean="0">
                <a:latin typeface="Helvetica"/>
                <a:cs typeface="Helvetica"/>
              </a:rPr>
              <a:t>A228</a:t>
            </a:r>
            <a:br>
              <a:rPr lang="en-US" sz="1800" dirty="0" smtClean="0">
                <a:latin typeface="Helvetica"/>
                <a:cs typeface="Helvetica"/>
              </a:rPr>
            </a:br>
            <a:endParaRPr lang="en-US" sz="1800" dirty="0">
              <a:latin typeface="Helvetica"/>
              <a:cs typeface="Helvetica"/>
            </a:endParaRPr>
          </a:p>
          <a:p>
            <a:pPr>
              <a:lnSpc>
                <a:spcPct val="80000"/>
              </a:lnSpc>
            </a:pPr>
            <a:r>
              <a:rPr lang="en-US" sz="1800" dirty="0">
                <a:latin typeface="Helvetica"/>
                <a:cs typeface="Helvetica"/>
              </a:rPr>
              <a:t>A229 </a:t>
            </a:r>
            <a:r>
              <a:rPr lang="en-US" sz="1800" dirty="0" smtClean="0">
                <a:latin typeface="Helvetica"/>
                <a:cs typeface="Helvetica"/>
              </a:rPr>
              <a:t>Suite</a:t>
            </a:r>
            <a:br>
              <a:rPr lang="en-US" sz="1800" dirty="0" smtClean="0">
                <a:latin typeface="Helvetica"/>
                <a:cs typeface="Helvetica"/>
              </a:rPr>
            </a:br>
            <a:endParaRPr lang="en-US" sz="1800" dirty="0">
              <a:latin typeface="Helvetica"/>
              <a:cs typeface="Helvetica"/>
            </a:endParaRPr>
          </a:p>
          <a:p>
            <a:pPr>
              <a:lnSpc>
                <a:spcPct val="80000"/>
              </a:lnSpc>
            </a:pPr>
            <a:r>
              <a:rPr lang="en-US" sz="1800" dirty="0" smtClean="0">
                <a:latin typeface="Helvetica"/>
                <a:cs typeface="Helvetica"/>
              </a:rPr>
              <a:t>CC </a:t>
            </a:r>
            <a:r>
              <a:rPr lang="en-US" sz="1800" dirty="0">
                <a:latin typeface="Helvetica"/>
                <a:cs typeface="Helvetica"/>
              </a:rPr>
              <a:t>ADA Parking </a:t>
            </a:r>
          </a:p>
        </p:txBody>
      </p:sp>
    </p:spTree>
    <p:extLst>
      <p:ext uri="{BB962C8B-B14F-4D97-AF65-F5344CB8AC3E}">
        <p14:creationId xmlns:p14="http://schemas.microsoft.com/office/powerpoint/2010/main" val="4181082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553067" y="-1154973"/>
            <a:ext cx="4018324" cy="9163547"/>
          </a:xfrm>
          <a:prstGeom prst="rect">
            <a:avLst/>
          </a:prstGeom>
        </p:spPr>
      </p:pic>
      <p:sp>
        <p:nvSpPr>
          <p:cNvPr id="12" name="Rectangle 11"/>
          <p:cNvSpPr/>
          <p:nvPr/>
        </p:nvSpPr>
        <p:spPr>
          <a:xfrm>
            <a:off x="0" y="0"/>
            <a:ext cx="9144000" cy="1417638"/>
          </a:xfrm>
          <a:prstGeom prst="rect">
            <a:avLst/>
          </a:prstGeom>
          <a:solidFill>
            <a:srgbClr val="D94E20"/>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417638"/>
          </a:xfrm>
        </p:spPr>
        <p:txBody>
          <a:bodyPr>
            <a:normAutofit fontScale="90000"/>
          </a:bodyPr>
          <a:lstStyle/>
          <a:p>
            <a:r>
              <a:rPr lang="en-US" b="1" dirty="0" smtClean="0">
                <a:solidFill>
                  <a:schemeClr val="bg1"/>
                </a:solidFill>
                <a:latin typeface="Helvetica"/>
                <a:cs typeface="Helvetica"/>
              </a:rPr>
              <a:t>Construction Updates: Completed</a:t>
            </a:r>
            <a:endParaRPr lang="en-US" b="1" dirty="0">
              <a:solidFill>
                <a:schemeClr val="bg1"/>
              </a:solidFill>
              <a:latin typeface="Helvetica"/>
              <a:cs typeface="Helvetica"/>
            </a:endParaRPr>
          </a:p>
        </p:txBody>
      </p:sp>
      <p:sp>
        <p:nvSpPr>
          <p:cNvPr id="8" name="Rectangle 7"/>
          <p:cNvSpPr/>
          <p:nvPr/>
        </p:nvSpPr>
        <p:spPr>
          <a:xfrm>
            <a:off x="0" y="6559446"/>
            <a:ext cx="9144000" cy="313452"/>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ound Same Side Corner Rectangle 8"/>
          <p:cNvSpPr/>
          <p:nvPr/>
        </p:nvSpPr>
        <p:spPr>
          <a:xfrm>
            <a:off x="8597947" y="6337100"/>
            <a:ext cx="445600" cy="535798"/>
          </a:xfrm>
          <a:prstGeom prst="round2SameRect">
            <a:avLst/>
          </a:prstGeom>
          <a:solidFill>
            <a:srgbClr val="8E161F"/>
          </a:solidFill>
          <a:ln>
            <a:noFill/>
          </a:ln>
          <a:effectLst>
            <a:outerShdw blurRad="50800" dist="38100" dir="10800000" sx="30000" sy="3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2981183" y="6580188"/>
            <a:ext cx="557940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b="1" dirty="0" smtClean="0">
                <a:solidFill>
                  <a:srgbClr val="8E161F"/>
                </a:solidFill>
                <a:latin typeface="Helvetica" charset="0"/>
                <a:cs typeface="Helvetica" charset="0"/>
              </a:rPr>
              <a:t>PIKES PEAK COMMUNITY COLLEGE </a:t>
            </a:r>
            <a:r>
              <a:rPr lang="en-US" sz="1200" dirty="0" smtClean="0">
                <a:solidFill>
                  <a:srgbClr val="8E161F"/>
                </a:solidFill>
                <a:latin typeface="Helvetica" charset="0"/>
                <a:cs typeface="Helvetica" charset="0"/>
              </a:rPr>
              <a:t>|</a:t>
            </a:r>
            <a:r>
              <a:rPr lang="en-US" sz="1200" b="1" dirty="0" smtClean="0">
                <a:solidFill>
                  <a:srgbClr val="8E161F"/>
                </a:solidFill>
                <a:latin typeface="Helvetica" charset="0"/>
                <a:cs typeface="Helvetica" charset="0"/>
              </a:rPr>
              <a:t> </a:t>
            </a:r>
            <a:r>
              <a:rPr lang="en-US" sz="1200" dirty="0" smtClean="0">
                <a:solidFill>
                  <a:srgbClr val="8E161F"/>
                </a:solidFill>
                <a:latin typeface="Helvetica" charset="0"/>
                <a:cs typeface="Helvetica" charset="0"/>
              </a:rPr>
              <a:t>Spring 2016 PDW</a:t>
            </a:r>
            <a:endParaRPr lang="en-US" sz="1200" b="1" dirty="0" smtClean="0">
              <a:solidFill>
                <a:srgbClr val="8E161F"/>
              </a:solidFill>
            </a:endParaRPr>
          </a:p>
        </p:txBody>
      </p:sp>
      <p:sp>
        <p:nvSpPr>
          <p:cNvPr id="13" name="TextBox 12"/>
          <p:cNvSpPr txBox="1">
            <a:spLocks noChangeArrowheads="1"/>
          </p:cNvSpPr>
          <p:nvPr/>
        </p:nvSpPr>
        <p:spPr bwMode="auto">
          <a:xfrm>
            <a:off x="8612889" y="6448753"/>
            <a:ext cx="430658"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ctr">
              <a:defRPr/>
            </a:pPr>
            <a:fld id="{163679C0-CFEA-0441-B261-FC70340972CE}" type="slidenum">
              <a:rPr lang="en-US" sz="1200" b="1" smtClean="0">
                <a:solidFill>
                  <a:schemeClr val="bg1"/>
                </a:solidFill>
                <a:latin typeface="Helvetica" charset="0"/>
                <a:cs typeface="Helvetica" charset="0"/>
              </a:rPr>
              <a:pPr algn="ctr">
                <a:defRPr/>
              </a:pPr>
              <a:t>27</a:t>
            </a:fld>
            <a:endParaRPr lang="en-US" sz="1200" b="1" dirty="0" smtClean="0">
              <a:solidFill>
                <a:schemeClr val="bg1"/>
              </a:solidFill>
            </a:endParaRPr>
          </a:p>
        </p:txBody>
      </p:sp>
      <p:sp>
        <p:nvSpPr>
          <p:cNvPr id="10" name="Content Placeholder 2"/>
          <p:cNvSpPr txBox="1">
            <a:spLocks/>
          </p:cNvSpPr>
          <p:nvPr/>
        </p:nvSpPr>
        <p:spPr>
          <a:xfrm>
            <a:off x="457200" y="5817877"/>
            <a:ext cx="8229600" cy="499799"/>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None/>
            </a:pPr>
            <a:r>
              <a:rPr lang="en-US" sz="1800" dirty="0" smtClean="0">
                <a:latin typeface="Helvetica"/>
                <a:cs typeface="Helvetica"/>
              </a:rPr>
              <a:t>DTSC </a:t>
            </a:r>
            <a:r>
              <a:rPr lang="en-US" sz="1800" dirty="0">
                <a:latin typeface="Helvetica"/>
                <a:cs typeface="Helvetica"/>
              </a:rPr>
              <a:t>22 N. Sierra Madre </a:t>
            </a:r>
            <a:r>
              <a:rPr lang="en-US" sz="1800" dirty="0" smtClean="0">
                <a:latin typeface="Helvetica"/>
                <a:cs typeface="Helvetica"/>
              </a:rPr>
              <a:t>Parking </a:t>
            </a:r>
          </a:p>
          <a:p>
            <a:pPr marL="0" indent="0" algn="ctr">
              <a:lnSpc>
                <a:spcPct val="80000"/>
              </a:lnSpc>
              <a:buNone/>
            </a:pPr>
            <a:r>
              <a:rPr lang="en-US" sz="1800" dirty="0" smtClean="0">
                <a:latin typeface="Helvetica"/>
                <a:cs typeface="Helvetica"/>
              </a:rPr>
              <a:t>65 </a:t>
            </a:r>
            <a:r>
              <a:rPr lang="en-US" sz="1800" dirty="0">
                <a:latin typeface="Helvetica"/>
                <a:cs typeface="Helvetica"/>
              </a:rPr>
              <a:t>spots, includes 10 for lawyers and eight for </a:t>
            </a:r>
            <a:r>
              <a:rPr lang="en-US" sz="1800" dirty="0" err="1" smtClean="0">
                <a:latin typeface="Helvetica"/>
                <a:cs typeface="Helvetica"/>
              </a:rPr>
              <a:t>Fatbike</a:t>
            </a:r>
            <a:endParaRPr lang="en-US" sz="1800" dirty="0" smtClean="0">
              <a:latin typeface="Helvetica"/>
              <a:cs typeface="Helvetica"/>
            </a:endParaRPr>
          </a:p>
        </p:txBody>
      </p:sp>
    </p:spTree>
    <p:extLst>
      <p:ext uri="{BB962C8B-B14F-4D97-AF65-F5344CB8AC3E}">
        <p14:creationId xmlns:p14="http://schemas.microsoft.com/office/powerpoint/2010/main" val="504243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417638"/>
          </a:xfrm>
          <a:prstGeom prst="rect">
            <a:avLst/>
          </a:prstGeom>
          <a:solidFill>
            <a:srgbClr val="D94E20"/>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417638"/>
          </a:xfrm>
        </p:spPr>
        <p:txBody>
          <a:bodyPr>
            <a:normAutofit fontScale="90000"/>
          </a:bodyPr>
          <a:lstStyle/>
          <a:p>
            <a:r>
              <a:rPr lang="en-US" b="1" dirty="0">
                <a:solidFill>
                  <a:srgbClr val="FFFFFF"/>
                </a:solidFill>
                <a:latin typeface="Helvetica"/>
                <a:cs typeface="Helvetica"/>
              </a:rPr>
              <a:t>Construction Updates: Completed</a:t>
            </a:r>
          </a:p>
        </p:txBody>
      </p:sp>
      <p:sp>
        <p:nvSpPr>
          <p:cNvPr id="8" name="Rectangle 7"/>
          <p:cNvSpPr/>
          <p:nvPr/>
        </p:nvSpPr>
        <p:spPr>
          <a:xfrm>
            <a:off x="0" y="6559446"/>
            <a:ext cx="9144000" cy="313452"/>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ound Same Side Corner Rectangle 8"/>
          <p:cNvSpPr/>
          <p:nvPr/>
        </p:nvSpPr>
        <p:spPr>
          <a:xfrm>
            <a:off x="8597947" y="6337100"/>
            <a:ext cx="445600" cy="535798"/>
          </a:xfrm>
          <a:prstGeom prst="round2SameRect">
            <a:avLst/>
          </a:prstGeom>
          <a:solidFill>
            <a:srgbClr val="8E161F"/>
          </a:solidFill>
          <a:ln>
            <a:noFill/>
          </a:ln>
          <a:effectLst>
            <a:outerShdw blurRad="50800" dist="38100" dir="10800000" sx="30000" sy="3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2981183" y="6580188"/>
            <a:ext cx="557940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b="1" dirty="0" smtClean="0">
                <a:solidFill>
                  <a:srgbClr val="8E161F"/>
                </a:solidFill>
                <a:latin typeface="Helvetica" charset="0"/>
                <a:cs typeface="Helvetica" charset="0"/>
              </a:rPr>
              <a:t>PIKES PEAK COMMUNITY COLLEGE </a:t>
            </a:r>
            <a:r>
              <a:rPr lang="en-US" sz="1200" dirty="0" smtClean="0">
                <a:solidFill>
                  <a:srgbClr val="8E161F"/>
                </a:solidFill>
                <a:latin typeface="Helvetica" charset="0"/>
                <a:cs typeface="Helvetica" charset="0"/>
              </a:rPr>
              <a:t>|</a:t>
            </a:r>
            <a:r>
              <a:rPr lang="en-US" sz="1200" b="1" dirty="0" smtClean="0">
                <a:solidFill>
                  <a:srgbClr val="8E161F"/>
                </a:solidFill>
                <a:latin typeface="Helvetica" charset="0"/>
                <a:cs typeface="Helvetica" charset="0"/>
              </a:rPr>
              <a:t> </a:t>
            </a:r>
            <a:r>
              <a:rPr lang="en-US" sz="1200" dirty="0" smtClean="0">
                <a:solidFill>
                  <a:srgbClr val="8E161F"/>
                </a:solidFill>
                <a:latin typeface="Helvetica" charset="0"/>
                <a:cs typeface="Helvetica" charset="0"/>
              </a:rPr>
              <a:t>Spring 2016 PDW</a:t>
            </a:r>
            <a:endParaRPr lang="en-US" sz="1200" b="1" dirty="0" smtClean="0">
              <a:solidFill>
                <a:srgbClr val="8E161F"/>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740247343"/>
              </p:ext>
            </p:extLst>
          </p:nvPr>
        </p:nvGraphicFramePr>
        <p:xfrm>
          <a:off x="1863315" y="1906386"/>
          <a:ext cx="5486400" cy="4058571"/>
        </p:xfrm>
        <a:graphic>
          <a:graphicData uri="http://schemas.openxmlformats.org/drawingml/2006/table">
            <a:tbl>
              <a:tblPr firstRow="1" bandRow="1">
                <a:tableStyleId>{793D81CF-94F2-401A-BA57-92F5A7B2D0C5}</a:tableStyleId>
              </a:tblPr>
              <a:tblGrid>
                <a:gridCol w="2743200"/>
                <a:gridCol w="2743200"/>
              </a:tblGrid>
              <a:tr h="713206">
                <a:tc gridSpan="2">
                  <a:txBody>
                    <a:bodyPr/>
                    <a:lstStyle/>
                    <a:p>
                      <a:pPr algn="ctr"/>
                      <a:r>
                        <a:rPr lang="en-US" sz="3200" dirty="0" smtClean="0">
                          <a:latin typeface="Helvetica"/>
                          <a:cs typeface="Helvetica"/>
                        </a:rPr>
                        <a:t>Classroom Improvements </a:t>
                      </a:r>
                      <a:endParaRPr lang="en-US" sz="3200" dirty="0">
                        <a:latin typeface="Helvetica"/>
                        <a:cs typeface="Helvetica"/>
                      </a:endParaRPr>
                    </a:p>
                  </a:txBody>
                  <a:tcPr anchor="ctr"/>
                </a:tc>
                <a:tc hMerge="1">
                  <a:txBody>
                    <a:bodyPr/>
                    <a:lstStyle/>
                    <a:p>
                      <a:endParaRPr lang="en-US" dirty="0"/>
                    </a:p>
                  </a:txBody>
                  <a:tcPr/>
                </a:tc>
              </a:tr>
              <a:tr h="578351">
                <a:tc gridSpan="2">
                  <a:txBody>
                    <a:bodyPr/>
                    <a:lstStyle/>
                    <a:p>
                      <a:pPr algn="ctr"/>
                      <a:r>
                        <a:rPr lang="en-US" sz="2800" dirty="0" smtClean="0">
                          <a:latin typeface="Helvetica"/>
                          <a:cs typeface="Helvetica"/>
                        </a:rPr>
                        <a:t>Completed</a:t>
                      </a:r>
                      <a:endParaRPr lang="en-US" sz="2800" dirty="0">
                        <a:latin typeface="Helvetica"/>
                        <a:cs typeface="Helvetica"/>
                      </a:endParaRPr>
                    </a:p>
                  </a:txBody>
                  <a:tcPr anchor="ctr">
                    <a:solidFill>
                      <a:schemeClr val="bg1">
                        <a:lumMod val="95000"/>
                      </a:schemeClr>
                    </a:solidFill>
                  </a:tcPr>
                </a:tc>
                <a:tc hMerge="1">
                  <a:txBody>
                    <a:bodyPr/>
                    <a:lstStyle/>
                    <a:p>
                      <a:endParaRPr lang="en-US" dirty="0"/>
                    </a:p>
                  </a:txBody>
                  <a:tcPr/>
                </a:tc>
              </a:tr>
              <a:tr h="601031">
                <a:tc>
                  <a:txBody>
                    <a:bodyPr/>
                    <a:lstStyle/>
                    <a:p>
                      <a:pPr algn="ctr"/>
                      <a:r>
                        <a:rPr lang="en-US" sz="2400" b="1" dirty="0" smtClean="0">
                          <a:solidFill>
                            <a:schemeClr val="bg1"/>
                          </a:solidFill>
                          <a:latin typeface="Helvetica"/>
                          <a:cs typeface="Helvetica"/>
                        </a:rPr>
                        <a:t>CC</a:t>
                      </a:r>
                      <a:endParaRPr lang="en-US" sz="2400" b="1" dirty="0">
                        <a:solidFill>
                          <a:schemeClr val="bg1"/>
                        </a:solidFill>
                        <a:latin typeface="Helvetica"/>
                        <a:cs typeface="Helvetica"/>
                      </a:endParaRPr>
                    </a:p>
                  </a:txBody>
                  <a:tcPr anchor="ctr">
                    <a:lnR w="12700" cap="flat" cmpd="sng" algn="ctr">
                      <a:solidFill>
                        <a:scrgbClr r="0" g="0" b="0"/>
                      </a:solidFill>
                      <a:prstDash val="solid"/>
                      <a:round/>
                      <a:headEnd type="none" w="med" len="med"/>
                      <a:tailEnd type="none" w="med" len="med"/>
                    </a:lnR>
                    <a:solidFill>
                      <a:srgbClr val="D94E20"/>
                    </a:solidFill>
                  </a:tcPr>
                </a:tc>
                <a:tc>
                  <a:txBody>
                    <a:bodyPr/>
                    <a:lstStyle/>
                    <a:p>
                      <a:pPr algn="ctr"/>
                      <a:r>
                        <a:rPr lang="en-US" sz="2400" b="1" dirty="0" smtClean="0">
                          <a:solidFill>
                            <a:schemeClr val="bg1"/>
                          </a:solidFill>
                          <a:latin typeface="Helvetica"/>
                          <a:cs typeface="Helvetica"/>
                        </a:rPr>
                        <a:t>DTSC</a:t>
                      </a:r>
                      <a:endParaRPr lang="en-US" sz="2400" b="1" dirty="0">
                        <a:solidFill>
                          <a:schemeClr val="bg1"/>
                        </a:solidFill>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solidFill>
                      <a:srgbClr val="D94E20"/>
                    </a:solidFill>
                  </a:tcPr>
                </a:tc>
              </a:tr>
              <a:tr h="2165983">
                <a:tc>
                  <a:txBody>
                    <a:bodyPr/>
                    <a:lstStyle/>
                    <a:p>
                      <a:pPr algn="ctr"/>
                      <a:r>
                        <a:rPr lang="is-IS" sz="1800" kern="1200" dirty="0" smtClean="0">
                          <a:solidFill>
                            <a:schemeClr val="dk1"/>
                          </a:solidFill>
                          <a:latin typeface="Helvetica"/>
                          <a:ea typeface="+mn-ea"/>
                          <a:cs typeface="Helvetica"/>
                        </a:rPr>
                        <a:t>A168, A169, A217, A219, A253, A255, A256, A258, A259, </a:t>
                      </a:r>
                      <a:endParaRPr lang="en-US" dirty="0">
                        <a:latin typeface="Helvetica"/>
                        <a:cs typeface="Helvetica"/>
                      </a:endParaRPr>
                    </a:p>
                  </a:txBody>
                  <a:tcPr anchor="ctr">
                    <a:lnR w="12700" cap="flat" cmpd="sng" algn="ctr">
                      <a:solidFill>
                        <a:scrgbClr r="0" g="0" b="0"/>
                      </a:solidFill>
                      <a:prstDash val="solid"/>
                      <a:round/>
                      <a:headEnd type="none" w="med" len="med"/>
                      <a:tailEnd type="none" w="med" len="med"/>
                    </a:lnR>
                  </a:tcPr>
                </a:tc>
                <a:tc>
                  <a:txBody>
                    <a:bodyPr/>
                    <a:lstStyle/>
                    <a:p>
                      <a:pPr algn="ctr"/>
                      <a:r>
                        <a:rPr lang="is-IS" sz="1800" kern="1200" dirty="0" smtClean="0">
                          <a:solidFill>
                            <a:schemeClr val="dk1"/>
                          </a:solidFill>
                          <a:latin typeface="Helvetica"/>
                          <a:ea typeface="+mn-ea"/>
                          <a:cs typeface="Helvetica"/>
                        </a:rPr>
                        <a:t>S120, N203, N206</a:t>
                      </a:r>
                      <a:endParaRPr lang="en-US"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r>
            </a:tbl>
          </a:graphicData>
        </a:graphic>
      </p:graphicFrame>
      <p:sp>
        <p:nvSpPr>
          <p:cNvPr id="13" name="TextBox 12"/>
          <p:cNvSpPr txBox="1">
            <a:spLocks noChangeArrowheads="1"/>
          </p:cNvSpPr>
          <p:nvPr/>
        </p:nvSpPr>
        <p:spPr bwMode="auto">
          <a:xfrm>
            <a:off x="8612889" y="6448753"/>
            <a:ext cx="430658"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ctr">
              <a:defRPr/>
            </a:pPr>
            <a:fld id="{163679C0-CFEA-0441-B261-FC70340972CE}" type="slidenum">
              <a:rPr lang="en-US" sz="1200" b="1" smtClean="0">
                <a:solidFill>
                  <a:schemeClr val="bg1"/>
                </a:solidFill>
                <a:latin typeface="Helvetica" charset="0"/>
                <a:cs typeface="Helvetica" charset="0"/>
              </a:rPr>
              <a:pPr algn="ctr">
                <a:defRPr/>
              </a:pPr>
              <a:t>28</a:t>
            </a:fld>
            <a:endParaRPr lang="en-US" sz="1200" b="1" dirty="0" smtClean="0">
              <a:solidFill>
                <a:schemeClr val="bg1"/>
              </a:solidFill>
            </a:endParaRPr>
          </a:p>
        </p:txBody>
      </p:sp>
    </p:spTree>
    <p:extLst>
      <p:ext uri="{BB962C8B-B14F-4D97-AF65-F5344CB8AC3E}">
        <p14:creationId xmlns:p14="http://schemas.microsoft.com/office/powerpoint/2010/main" val="3413212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417638"/>
          </a:xfrm>
          <a:prstGeom prst="rect">
            <a:avLst/>
          </a:prstGeom>
          <a:solidFill>
            <a:srgbClr val="D94E20"/>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417638"/>
          </a:xfrm>
        </p:spPr>
        <p:txBody>
          <a:bodyPr>
            <a:normAutofit fontScale="90000"/>
          </a:bodyPr>
          <a:lstStyle/>
          <a:p>
            <a:r>
              <a:rPr lang="en-US" b="1" dirty="0" smtClean="0">
                <a:solidFill>
                  <a:srgbClr val="FFFFFF"/>
                </a:solidFill>
                <a:latin typeface="Helvetica"/>
                <a:cs typeface="Helvetica"/>
              </a:rPr>
              <a:t>Construction Updates: </a:t>
            </a:r>
            <a:br>
              <a:rPr lang="en-US" b="1" dirty="0" smtClean="0">
                <a:solidFill>
                  <a:srgbClr val="FFFFFF"/>
                </a:solidFill>
                <a:latin typeface="Helvetica"/>
                <a:cs typeface="Helvetica"/>
              </a:rPr>
            </a:br>
            <a:r>
              <a:rPr lang="en-US" b="1" dirty="0" smtClean="0">
                <a:solidFill>
                  <a:srgbClr val="FFFFFF"/>
                </a:solidFill>
                <a:latin typeface="Helvetica"/>
                <a:cs typeface="Helvetica"/>
              </a:rPr>
              <a:t>In Progress</a:t>
            </a:r>
            <a:endParaRPr lang="en-US" b="1" dirty="0">
              <a:solidFill>
                <a:srgbClr val="FFFFFF"/>
              </a:solidFill>
              <a:latin typeface="Helvetica"/>
              <a:cs typeface="Helvetica"/>
            </a:endParaRPr>
          </a:p>
        </p:txBody>
      </p:sp>
      <p:sp>
        <p:nvSpPr>
          <p:cNvPr id="8" name="Rectangle 7"/>
          <p:cNvSpPr/>
          <p:nvPr/>
        </p:nvSpPr>
        <p:spPr>
          <a:xfrm>
            <a:off x="0" y="6559446"/>
            <a:ext cx="9144000" cy="313452"/>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ound Same Side Corner Rectangle 8"/>
          <p:cNvSpPr/>
          <p:nvPr/>
        </p:nvSpPr>
        <p:spPr>
          <a:xfrm>
            <a:off x="8597947" y="6337100"/>
            <a:ext cx="445600" cy="535798"/>
          </a:xfrm>
          <a:prstGeom prst="round2SameRect">
            <a:avLst/>
          </a:prstGeom>
          <a:solidFill>
            <a:srgbClr val="8E161F"/>
          </a:solidFill>
          <a:ln>
            <a:noFill/>
          </a:ln>
          <a:effectLst>
            <a:outerShdw blurRad="50800" dist="38100" dir="10800000" sx="30000" sy="3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2981183" y="6580188"/>
            <a:ext cx="557940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b="1" dirty="0" smtClean="0">
                <a:solidFill>
                  <a:srgbClr val="8E161F"/>
                </a:solidFill>
                <a:latin typeface="Helvetica" charset="0"/>
                <a:cs typeface="Helvetica" charset="0"/>
              </a:rPr>
              <a:t>PIKES PEAK COMMUNITY COLLEGE </a:t>
            </a:r>
            <a:r>
              <a:rPr lang="en-US" sz="1200" dirty="0" smtClean="0">
                <a:solidFill>
                  <a:srgbClr val="8E161F"/>
                </a:solidFill>
                <a:latin typeface="Helvetica" charset="0"/>
                <a:cs typeface="Helvetica" charset="0"/>
              </a:rPr>
              <a:t>|</a:t>
            </a:r>
            <a:r>
              <a:rPr lang="en-US" sz="1200" b="1" dirty="0" smtClean="0">
                <a:solidFill>
                  <a:srgbClr val="8E161F"/>
                </a:solidFill>
                <a:latin typeface="Helvetica" charset="0"/>
                <a:cs typeface="Helvetica" charset="0"/>
              </a:rPr>
              <a:t> </a:t>
            </a:r>
            <a:r>
              <a:rPr lang="en-US" sz="1200" dirty="0" smtClean="0">
                <a:solidFill>
                  <a:srgbClr val="8E161F"/>
                </a:solidFill>
                <a:latin typeface="Helvetica" charset="0"/>
                <a:cs typeface="Helvetica" charset="0"/>
              </a:rPr>
              <a:t>Spring 2016 PDW</a:t>
            </a:r>
            <a:endParaRPr lang="en-US" sz="1200" b="1" dirty="0" smtClean="0">
              <a:solidFill>
                <a:srgbClr val="8E161F"/>
              </a:solidFill>
            </a:endParaRPr>
          </a:p>
        </p:txBody>
      </p:sp>
      <p:sp>
        <p:nvSpPr>
          <p:cNvPr id="13" name="TextBox 12"/>
          <p:cNvSpPr txBox="1">
            <a:spLocks noChangeArrowheads="1"/>
          </p:cNvSpPr>
          <p:nvPr/>
        </p:nvSpPr>
        <p:spPr bwMode="auto">
          <a:xfrm>
            <a:off x="8612889" y="6448753"/>
            <a:ext cx="430658"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ctr">
              <a:defRPr/>
            </a:pPr>
            <a:fld id="{163679C0-CFEA-0441-B261-FC70340972CE}" type="slidenum">
              <a:rPr lang="en-US" sz="1200" b="1" smtClean="0">
                <a:solidFill>
                  <a:schemeClr val="bg1"/>
                </a:solidFill>
                <a:latin typeface="Helvetica" charset="0"/>
                <a:cs typeface="Helvetica" charset="0"/>
              </a:rPr>
              <a:pPr algn="ctr">
                <a:defRPr/>
              </a:pPr>
              <a:t>29</a:t>
            </a:fld>
            <a:endParaRPr lang="en-US" sz="1200" b="1" dirty="0" smtClean="0">
              <a:solidFill>
                <a:schemeClr val="bg1"/>
              </a:solidFill>
            </a:endParaRPr>
          </a:p>
        </p:txBody>
      </p:sp>
      <p:sp>
        <p:nvSpPr>
          <p:cNvPr id="10" name="Content Placeholder 2"/>
          <p:cNvSpPr txBox="1">
            <a:spLocks/>
          </p:cNvSpPr>
          <p:nvPr/>
        </p:nvSpPr>
        <p:spPr>
          <a:xfrm>
            <a:off x="457200" y="2040221"/>
            <a:ext cx="8229600" cy="3957737"/>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70000"/>
              </a:lnSpc>
              <a:buNone/>
            </a:pPr>
            <a:r>
              <a:rPr lang="en-US" b="1" dirty="0" smtClean="0">
                <a:latin typeface="Helvetica"/>
                <a:cs typeface="Helvetica"/>
              </a:rPr>
              <a:t>In Progress</a:t>
            </a:r>
            <a:endParaRPr lang="en-US" dirty="0" smtClean="0">
              <a:latin typeface="Helvetica"/>
              <a:cs typeface="Helvetica"/>
            </a:endParaRPr>
          </a:p>
          <a:p>
            <a:pPr>
              <a:lnSpc>
                <a:spcPct val="70000"/>
              </a:lnSpc>
            </a:pPr>
            <a:r>
              <a:rPr lang="en-US" dirty="0" smtClean="0">
                <a:latin typeface="Helvetica"/>
                <a:cs typeface="Helvetica"/>
              </a:rPr>
              <a:t>CC </a:t>
            </a:r>
            <a:r>
              <a:rPr lang="en-US" dirty="0">
                <a:latin typeface="Helvetica"/>
                <a:cs typeface="Helvetica"/>
              </a:rPr>
              <a:t>Hillside: Demolition and re-</a:t>
            </a:r>
            <a:r>
              <a:rPr lang="en-US" dirty="0" smtClean="0">
                <a:latin typeface="Helvetica"/>
                <a:cs typeface="Helvetica"/>
              </a:rPr>
              <a:t>grading underway</a:t>
            </a:r>
            <a:br>
              <a:rPr lang="en-US" dirty="0" smtClean="0">
                <a:latin typeface="Helvetica"/>
                <a:cs typeface="Helvetica"/>
              </a:rPr>
            </a:br>
            <a:endParaRPr lang="en-US" dirty="0">
              <a:latin typeface="Helvetica"/>
              <a:cs typeface="Helvetica"/>
            </a:endParaRPr>
          </a:p>
          <a:p>
            <a:pPr>
              <a:lnSpc>
                <a:spcPct val="70000"/>
              </a:lnSpc>
            </a:pPr>
            <a:r>
              <a:rPr lang="en-US" dirty="0" smtClean="0">
                <a:latin typeface="Helvetica"/>
                <a:cs typeface="Helvetica"/>
              </a:rPr>
              <a:t>CC </a:t>
            </a:r>
            <a:r>
              <a:rPr lang="en-US" dirty="0">
                <a:latin typeface="Helvetica"/>
                <a:cs typeface="Helvetica"/>
              </a:rPr>
              <a:t>Phase II Boiler Replacement: installed summer </a:t>
            </a:r>
            <a:r>
              <a:rPr lang="en-US" dirty="0" smtClean="0">
                <a:latin typeface="Helvetica"/>
                <a:cs typeface="Helvetica"/>
              </a:rPr>
              <a:t>2016</a:t>
            </a:r>
            <a:br>
              <a:rPr lang="en-US" dirty="0" smtClean="0">
                <a:latin typeface="Helvetica"/>
                <a:cs typeface="Helvetica"/>
              </a:rPr>
            </a:br>
            <a:endParaRPr lang="en-US" dirty="0">
              <a:latin typeface="Helvetica"/>
              <a:cs typeface="Helvetica"/>
            </a:endParaRPr>
          </a:p>
          <a:p>
            <a:pPr>
              <a:lnSpc>
                <a:spcPct val="70000"/>
              </a:lnSpc>
            </a:pPr>
            <a:r>
              <a:rPr lang="en-US" dirty="0" smtClean="0">
                <a:latin typeface="Helvetica"/>
                <a:cs typeface="Helvetica"/>
              </a:rPr>
              <a:t>RRC </a:t>
            </a:r>
            <a:r>
              <a:rPr lang="en-US" dirty="0">
                <a:latin typeface="Helvetica"/>
                <a:cs typeface="Helvetica"/>
              </a:rPr>
              <a:t>Walking </a:t>
            </a:r>
            <a:r>
              <a:rPr lang="en-US" dirty="0" smtClean="0">
                <a:latin typeface="Helvetica"/>
                <a:cs typeface="Helvetica"/>
              </a:rPr>
              <a:t>Path: Early schematic stage, working with Student Government</a:t>
            </a:r>
          </a:p>
        </p:txBody>
      </p:sp>
    </p:spTree>
    <p:extLst>
      <p:ext uri="{BB962C8B-B14F-4D97-AF65-F5344CB8AC3E}">
        <p14:creationId xmlns:p14="http://schemas.microsoft.com/office/powerpoint/2010/main" val="190333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417638"/>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417638"/>
          </a:xfrm>
        </p:spPr>
        <p:txBody>
          <a:bodyPr/>
          <a:lstStyle/>
          <a:p>
            <a:r>
              <a:rPr lang="en-US" b="1" dirty="0" smtClean="0">
                <a:solidFill>
                  <a:srgbClr val="8E161F"/>
                </a:solidFill>
                <a:latin typeface="Helvetica"/>
                <a:cs typeface="Helvetica"/>
              </a:rPr>
              <a:t>Enrollment Update</a:t>
            </a:r>
            <a:endParaRPr lang="en-US" b="1" dirty="0">
              <a:solidFill>
                <a:srgbClr val="8E161F"/>
              </a:solidFill>
              <a:latin typeface="Helvetica"/>
              <a:cs typeface="Helvetica"/>
            </a:endParaRPr>
          </a:p>
        </p:txBody>
      </p:sp>
      <p:sp>
        <p:nvSpPr>
          <p:cNvPr id="8" name="Rectangle 7"/>
          <p:cNvSpPr/>
          <p:nvPr/>
        </p:nvSpPr>
        <p:spPr>
          <a:xfrm>
            <a:off x="0" y="6559446"/>
            <a:ext cx="9144000" cy="313452"/>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ound Same Side Corner Rectangle 8"/>
          <p:cNvSpPr/>
          <p:nvPr/>
        </p:nvSpPr>
        <p:spPr>
          <a:xfrm>
            <a:off x="8597947" y="6337100"/>
            <a:ext cx="445600" cy="535798"/>
          </a:xfrm>
          <a:prstGeom prst="round2SameRect">
            <a:avLst/>
          </a:prstGeom>
          <a:solidFill>
            <a:srgbClr val="8E161F"/>
          </a:solidFill>
          <a:ln>
            <a:noFill/>
          </a:ln>
          <a:effectLst>
            <a:outerShdw blurRad="50800" dist="38100" dir="10800000" sx="30000" sy="3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2981183" y="6580188"/>
            <a:ext cx="557940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b="1" dirty="0" smtClean="0">
                <a:solidFill>
                  <a:srgbClr val="8E161F"/>
                </a:solidFill>
                <a:latin typeface="Helvetica" charset="0"/>
                <a:cs typeface="Helvetica" charset="0"/>
              </a:rPr>
              <a:t>PIKES PEAK COMMUNITY COLLEGE </a:t>
            </a:r>
            <a:r>
              <a:rPr lang="en-US" sz="1200" dirty="0" smtClean="0">
                <a:solidFill>
                  <a:srgbClr val="8E161F"/>
                </a:solidFill>
                <a:latin typeface="Helvetica" charset="0"/>
                <a:cs typeface="Helvetica" charset="0"/>
              </a:rPr>
              <a:t>|</a:t>
            </a:r>
            <a:r>
              <a:rPr lang="en-US" sz="1200" b="1" dirty="0" smtClean="0">
                <a:solidFill>
                  <a:srgbClr val="8E161F"/>
                </a:solidFill>
                <a:latin typeface="Helvetica" charset="0"/>
                <a:cs typeface="Helvetica" charset="0"/>
              </a:rPr>
              <a:t> </a:t>
            </a:r>
            <a:r>
              <a:rPr lang="en-US" sz="1200" dirty="0" smtClean="0">
                <a:solidFill>
                  <a:srgbClr val="8E161F"/>
                </a:solidFill>
                <a:latin typeface="Helvetica" charset="0"/>
                <a:cs typeface="Helvetica" charset="0"/>
              </a:rPr>
              <a:t>Spring 2016 PDW</a:t>
            </a:r>
            <a:endParaRPr lang="en-US" sz="1200" b="1" dirty="0" smtClean="0">
              <a:solidFill>
                <a:srgbClr val="8E161F"/>
              </a:solidFill>
            </a:endParaRPr>
          </a:p>
        </p:txBody>
      </p:sp>
      <p:sp>
        <p:nvSpPr>
          <p:cNvPr id="13" name="Content Placeholder 2"/>
          <p:cNvSpPr txBox="1">
            <a:spLocks/>
          </p:cNvSpPr>
          <p:nvPr/>
        </p:nvSpPr>
        <p:spPr>
          <a:xfrm>
            <a:off x="1023471" y="4292600"/>
            <a:ext cx="7239000" cy="5334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dirty="0" smtClean="0">
                <a:latin typeface="Helvetica"/>
                <a:cs typeface="Helvetica"/>
              </a:rPr>
              <a:t>(PPCC budgeted down 4% this year.)</a:t>
            </a:r>
          </a:p>
          <a:p>
            <a:pPr marL="457200" lvl="1" indent="0" algn="ctr">
              <a:buFont typeface="Arial"/>
              <a:buNone/>
            </a:pPr>
            <a:r>
              <a:rPr lang="en-US" sz="2400" dirty="0" smtClean="0">
                <a:latin typeface="Helvetica"/>
                <a:cs typeface="Helvetica"/>
              </a:rPr>
              <a:t> </a:t>
            </a:r>
            <a:endParaRPr lang="en-US" sz="2400" dirty="0">
              <a:latin typeface="Helvetica"/>
              <a:cs typeface="Helvetica"/>
            </a:endParaRPr>
          </a:p>
        </p:txBody>
      </p:sp>
      <p:graphicFrame>
        <p:nvGraphicFramePr>
          <p:cNvPr id="14" name="Table 13"/>
          <p:cNvGraphicFramePr>
            <a:graphicFrameLocks noGrp="1"/>
          </p:cNvGraphicFramePr>
          <p:nvPr>
            <p:extLst>
              <p:ext uri="{D42A27DB-BD31-4B8C-83A1-F6EECF244321}">
                <p14:modId xmlns:p14="http://schemas.microsoft.com/office/powerpoint/2010/main" val="330916844"/>
              </p:ext>
            </p:extLst>
          </p:nvPr>
        </p:nvGraphicFramePr>
        <p:xfrm>
          <a:off x="1023471" y="2381250"/>
          <a:ext cx="7239000" cy="1746250"/>
        </p:xfrm>
        <a:graphic>
          <a:graphicData uri="http://schemas.openxmlformats.org/drawingml/2006/table">
            <a:tbl>
              <a:tblPr firstRow="1" bandRow="1"/>
              <a:tblGrid>
                <a:gridCol w="1447800"/>
                <a:gridCol w="1752600"/>
                <a:gridCol w="1143000"/>
                <a:gridCol w="1752600"/>
                <a:gridCol w="1143000"/>
              </a:tblGrid>
              <a:tr h="856005">
                <a:tc>
                  <a:txBody>
                    <a:bodyPr/>
                    <a:lstStyle/>
                    <a:p>
                      <a:endParaRPr lang="en-US" dirty="0"/>
                    </a:p>
                  </a:txBody>
                  <a:tcPr anchor="ctr">
                    <a:lnL w="12700" cmpd="sng">
                      <a:noFill/>
                      <a:prstDash val="solid"/>
                    </a:lnL>
                    <a:lnT w="12700" cap="flat" cmpd="sng" algn="ctr">
                      <a:noFill/>
                      <a:prstDash val="solid"/>
                      <a:round/>
                      <a:headEnd type="none" w="med" len="med"/>
                      <a:tailEnd type="none" w="med" len="med"/>
                    </a:lnT>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latin typeface="Helvetica"/>
                          <a:cs typeface="Helvetica"/>
                        </a:rPr>
                        <a:t>Headcount</a:t>
                      </a:r>
                    </a:p>
                  </a:txBody>
                  <a:tcPr anchor="ctr"/>
                </a:tc>
                <a:tc hMerge="1">
                  <a:txBody>
                    <a:bodyPr/>
                    <a:lstStyle/>
                    <a:p>
                      <a:endParaRPr lang="en-US" dirty="0"/>
                    </a:p>
                  </a:txBody>
                  <a:tcPr/>
                </a:tc>
                <a:tc gridSpan="2">
                  <a:txBody>
                    <a:bodyPr/>
                    <a:lstStyle/>
                    <a:p>
                      <a:pPr algn="ctr"/>
                      <a:r>
                        <a:rPr lang="en-US" sz="3200" dirty="0" smtClean="0"/>
                        <a:t>FTE</a:t>
                      </a:r>
                      <a:endParaRPr lang="en-US" sz="3200" dirty="0"/>
                    </a:p>
                  </a:txBody>
                  <a:tcPr anchor="ctr"/>
                </a:tc>
                <a:tc hMerge="1">
                  <a:txBody>
                    <a:bodyPr/>
                    <a:lstStyle/>
                    <a:p>
                      <a:endParaRPr lang="en-US" dirty="0"/>
                    </a:p>
                  </a:txBody>
                  <a:tcPr/>
                </a:tc>
              </a:tr>
              <a:tr h="890245">
                <a:tc>
                  <a:txBody>
                    <a:bodyPr/>
                    <a:lstStyle/>
                    <a:p>
                      <a:pPr algn="ctr"/>
                      <a:r>
                        <a:rPr lang="en-US" sz="3200" b="1" dirty="0" smtClean="0">
                          <a:solidFill>
                            <a:srgbClr val="FFFFFF"/>
                          </a:solidFill>
                          <a:latin typeface="Helvetica"/>
                          <a:cs typeface="Helvetica"/>
                        </a:rPr>
                        <a:t>PPCC</a:t>
                      </a:r>
                      <a:endParaRPr lang="en-US" sz="3200" b="1" dirty="0">
                        <a:solidFill>
                          <a:srgbClr val="FFFFFF"/>
                        </a:solidFill>
                        <a:latin typeface="Helvetica"/>
                        <a:cs typeface="Helvetica"/>
                      </a:endParaRPr>
                    </a:p>
                  </a:txBody>
                  <a:tcPr anchor="ctr">
                    <a:solidFill>
                      <a:schemeClr val="tx1">
                        <a:lumMod val="75000"/>
                        <a:lumOff val="25000"/>
                      </a:schemeClr>
                    </a:solidFill>
                  </a:tcPr>
                </a:tc>
                <a:tc>
                  <a:txBody>
                    <a:bodyPr/>
                    <a:lstStyle/>
                    <a:p>
                      <a:pPr algn="ctr"/>
                      <a:r>
                        <a:rPr lang="en-US" sz="2800" dirty="0" smtClean="0"/>
                        <a:t>4.10%</a:t>
                      </a:r>
                      <a:endParaRPr lang="en-US" sz="2800" dirty="0"/>
                    </a:p>
                  </a:txBody>
                  <a:tcPr anchor="ctr">
                    <a:lnR w="19050" cap="flat" cmpd="sng" algn="ctr">
                      <a:solidFill>
                        <a:scrgbClr r="0" g="0" b="0"/>
                      </a:solidFill>
                      <a:prstDash val="sysDot"/>
                      <a:round/>
                      <a:headEnd type="none" w="med" len="med"/>
                      <a:tailEnd type="none" w="med" len="med"/>
                    </a:lnR>
                    <a:solidFill>
                      <a:schemeClr val="bg1">
                        <a:lumMod val="65000"/>
                      </a:schemeClr>
                    </a:solidFill>
                  </a:tcPr>
                </a:tc>
                <a:tc>
                  <a:txBody>
                    <a:bodyPr/>
                    <a:lstStyle/>
                    <a:p>
                      <a:pPr algn="ctr"/>
                      <a:endParaRPr lang="en-US" sz="2800" dirty="0"/>
                    </a:p>
                  </a:txBody>
                  <a:tcPr anchor="ctr">
                    <a:lnL w="19050" cap="flat" cmpd="sng" algn="ctr">
                      <a:solidFill>
                        <a:scrgbClr r="0" g="0" b="0"/>
                      </a:solidFill>
                      <a:prstDash val="sysDot"/>
                      <a:round/>
                      <a:headEnd type="none" w="med" len="med"/>
                      <a:tailEnd type="none" w="med" len="med"/>
                    </a:lnL>
                  </a:tcPr>
                </a:tc>
                <a:tc>
                  <a:txBody>
                    <a:bodyPr/>
                    <a:lstStyle/>
                    <a:p>
                      <a:pPr algn="ctr"/>
                      <a:r>
                        <a:rPr lang="en-US" sz="2800" dirty="0" smtClean="0"/>
                        <a:t>4.70%</a:t>
                      </a:r>
                      <a:endParaRPr lang="en-US" sz="2800" dirty="0"/>
                    </a:p>
                  </a:txBody>
                  <a:tcPr anchor="ctr">
                    <a:lnR w="19050" cap="flat" cmpd="sng" algn="ctr">
                      <a:solidFill>
                        <a:scrgbClr r="0" g="0" b="0"/>
                      </a:solidFill>
                      <a:prstDash val="sysDot"/>
                      <a:round/>
                      <a:headEnd type="none" w="med" len="med"/>
                      <a:tailEnd type="none" w="med" len="med"/>
                    </a:lnR>
                    <a:solidFill>
                      <a:schemeClr val="bg1">
                        <a:lumMod val="65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en-US" sz="2800" dirty="0" smtClean="0"/>
                    </a:p>
                  </a:txBody>
                  <a:tcPr anchor="ctr">
                    <a:lnL w="19050" cap="flat" cmpd="sng" algn="ctr">
                      <a:solidFill>
                        <a:scrgbClr r="0" g="0" b="0"/>
                      </a:solidFill>
                      <a:prstDash val="sysDot"/>
                      <a:round/>
                      <a:headEnd type="none" w="med" len="med"/>
                      <a:tailEnd type="none" w="med" len="med"/>
                    </a:lnL>
                  </a:tcPr>
                </a:tc>
              </a:tr>
            </a:tbl>
          </a:graphicData>
        </a:graphic>
      </p:graphicFrame>
      <p:sp>
        <p:nvSpPr>
          <p:cNvPr id="15" name="TextBox 14"/>
          <p:cNvSpPr txBox="1">
            <a:spLocks noChangeArrowheads="1"/>
          </p:cNvSpPr>
          <p:nvPr/>
        </p:nvSpPr>
        <p:spPr bwMode="auto">
          <a:xfrm>
            <a:off x="8612889" y="6448753"/>
            <a:ext cx="430658"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ctr">
              <a:defRPr/>
            </a:pPr>
            <a:fld id="{163679C0-CFEA-0441-B261-FC70340972CE}" type="slidenum">
              <a:rPr lang="en-US" sz="1200" b="1" smtClean="0">
                <a:solidFill>
                  <a:schemeClr val="bg1"/>
                </a:solidFill>
                <a:latin typeface="Helvetica" charset="0"/>
                <a:cs typeface="Helvetica" charset="0"/>
              </a:rPr>
              <a:pPr algn="ctr">
                <a:defRPr/>
              </a:pPr>
              <a:t>3</a:t>
            </a:fld>
            <a:endParaRPr lang="en-US" sz="1200" b="1" dirty="0" smtClean="0">
              <a:solidFill>
                <a:schemeClr val="bg1"/>
              </a:solidFill>
            </a:endParaRPr>
          </a:p>
        </p:txBody>
      </p:sp>
      <p:sp>
        <p:nvSpPr>
          <p:cNvPr id="5" name="Down Arrow 4"/>
          <p:cNvSpPr/>
          <p:nvPr/>
        </p:nvSpPr>
        <p:spPr>
          <a:xfrm>
            <a:off x="4381196" y="3382841"/>
            <a:ext cx="850605" cy="535941"/>
          </a:xfrm>
          <a:prstGeom prst="down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p:cNvSpPr/>
          <p:nvPr/>
        </p:nvSpPr>
        <p:spPr>
          <a:xfrm>
            <a:off x="7259269" y="3398716"/>
            <a:ext cx="850605" cy="535941"/>
          </a:xfrm>
          <a:prstGeom prst="down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0225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4" y="179758"/>
            <a:ext cx="9131232" cy="6379688"/>
          </a:xfrm>
          <a:prstGeom prst="rect">
            <a:avLst/>
          </a:prstGeom>
        </p:spPr>
      </p:pic>
      <p:sp>
        <p:nvSpPr>
          <p:cNvPr id="12" name="Rectangle 11"/>
          <p:cNvSpPr/>
          <p:nvPr/>
        </p:nvSpPr>
        <p:spPr>
          <a:xfrm>
            <a:off x="0" y="0"/>
            <a:ext cx="9144000" cy="1417638"/>
          </a:xfrm>
          <a:prstGeom prst="rect">
            <a:avLst/>
          </a:prstGeom>
          <a:solidFill>
            <a:srgbClr val="D94E20"/>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417638"/>
          </a:xfrm>
        </p:spPr>
        <p:txBody>
          <a:bodyPr>
            <a:normAutofit fontScale="90000"/>
          </a:bodyPr>
          <a:lstStyle/>
          <a:p>
            <a:r>
              <a:rPr lang="en-US" b="1" dirty="0">
                <a:solidFill>
                  <a:srgbClr val="FFFFFF"/>
                </a:solidFill>
                <a:latin typeface="Helvetica"/>
                <a:cs typeface="Helvetica"/>
              </a:rPr>
              <a:t>Construction Updates: </a:t>
            </a:r>
            <a:br>
              <a:rPr lang="en-US" b="1" dirty="0">
                <a:solidFill>
                  <a:srgbClr val="FFFFFF"/>
                </a:solidFill>
                <a:latin typeface="Helvetica"/>
                <a:cs typeface="Helvetica"/>
              </a:rPr>
            </a:br>
            <a:r>
              <a:rPr lang="en-US" b="1" dirty="0">
                <a:solidFill>
                  <a:srgbClr val="FFFFFF"/>
                </a:solidFill>
                <a:latin typeface="Helvetica"/>
                <a:cs typeface="Helvetica"/>
              </a:rPr>
              <a:t>In Progress</a:t>
            </a:r>
          </a:p>
        </p:txBody>
      </p:sp>
      <p:sp>
        <p:nvSpPr>
          <p:cNvPr id="8" name="Rectangle 7"/>
          <p:cNvSpPr/>
          <p:nvPr/>
        </p:nvSpPr>
        <p:spPr>
          <a:xfrm>
            <a:off x="0" y="6559446"/>
            <a:ext cx="9144000" cy="313452"/>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ound Same Side Corner Rectangle 8"/>
          <p:cNvSpPr/>
          <p:nvPr/>
        </p:nvSpPr>
        <p:spPr>
          <a:xfrm>
            <a:off x="8597947" y="6337100"/>
            <a:ext cx="445600" cy="535798"/>
          </a:xfrm>
          <a:prstGeom prst="round2SameRect">
            <a:avLst/>
          </a:prstGeom>
          <a:solidFill>
            <a:srgbClr val="8E161F"/>
          </a:solidFill>
          <a:ln>
            <a:noFill/>
          </a:ln>
          <a:effectLst>
            <a:outerShdw blurRad="50800" dist="38100" dir="10800000" sx="30000" sy="3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2981183" y="6580188"/>
            <a:ext cx="557940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b="1" dirty="0" smtClean="0">
                <a:solidFill>
                  <a:srgbClr val="8E161F"/>
                </a:solidFill>
                <a:latin typeface="Helvetica" charset="0"/>
                <a:cs typeface="Helvetica" charset="0"/>
              </a:rPr>
              <a:t>PIKES PEAK COMMUNITY COLLEGE </a:t>
            </a:r>
            <a:r>
              <a:rPr lang="en-US" sz="1200" dirty="0" smtClean="0">
                <a:solidFill>
                  <a:srgbClr val="8E161F"/>
                </a:solidFill>
                <a:latin typeface="Helvetica" charset="0"/>
                <a:cs typeface="Helvetica" charset="0"/>
              </a:rPr>
              <a:t>|</a:t>
            </a:r>
            <a:r>
              <a:rPr lang="en-US" sz="1200" b="1" dirty="0" smtClean="0">
                <a:solidFill>
                  <a:srgbClr val="8E161F"/>
                </a:solidFill>
                <a:latin typeface="Helvetica" charset="0"/>
                <a:cs typeface="Helvetica" charset="0"/>
              </a:rPr>
              <a:t> </a:t>
            </a:r>
            <a:r>
              <a:rPr lang="en-US" sz="1200" dirty="0" smtClean="0">
                <a:solidFill>
                  <a:srgbClr val="8E161F"/>
                </a:solidFill>
                <a:latin typeface="Helvetica" charset="0"/>
                <a:cs typeface="Helvetica" charset="0"/>
              </a:rPr>
              <a:t>Spring 2016 PDW</a:t>
            </a:r>
            <a:endParaRPr lang="en-US" sz="1200" b="1" dirty="0" smtClean="0">
              <a:solidFill>
                <a:srgbClr val="8E161F"/>
              </a:solidFill>
            </a:endParaRPr>
          </a:p>
        </p:txBody>
      </p:sp>
      <p:sp>
        <p:nvSpPr>
          <p:cNvPr id="13" name="TextBox 12"/>
          <p:cNvSpPr txBox="1">
            <a:spLocks noChangeArrowheads="1"/>
          </p:cNvSpPr>
          <p:nvPr/>
        </p:nvSpPr>
        <p:spPr bwMode="auto">
          <a:xfrm>
            <a:off x="8612889" y="6448753"/>
            <a:ext cx="430658"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ctr">
              <a:defRPr/>
            </a:pPr>
            <a:fld id="{163679C0-CFEA-0441-B261-FC70340972CE}" type="slidenum">
              <a:rPr lang="en-US" sz="1200" b="1" smtClean="0">
                <a:solidFill>
                  <a:schemeClr val="bg1"/>
                </a:solidFill>
                <a:latin typeface="Helvetica" charset="0"/>
                <a:cs typeface="Helvetica" charset="0"/>
              </a:rPr>
              <a:pPr algn="ctr">
                <a:defRPr/>
              </a:pPr>
              <a:t>30</a:t>
            </a:fld>
            <a:endParaRPr lang="en-US" sz="1200" b="1" dirty="0" smtClean="0">
              <a:solidFill>
                <a:schemeClr val="bg1"/>
              </a:solidFill>
            </a:endParaRPr>
          </a:p>
        </p:txBody>
      </p:sp>
      <p:sp>
        <p:nvSpPr>
          <p:cNvPr id="16" name="Round Same Side Corner Rectangle 15"/>
          <p:cNvSpPr/>
          <p:nvPr/>
        </p:nvSpPr>
        <p:spPr>
          <a:xfrm rot="5400000">
            <a:off x="1711095" y="3661828"/>
            <a:ext cx="671419" cy="4093609"/>
          </a:xfrm>
          <a:prstGeom prst="round2SameRect">
            <a:avLst>
              <a:gd name="adj1" fmla="val 15885"/>
              <a:gd name="adj2" fmla="val 0"/>
            </a:avLst>
          </a:prstGeom>
          <a:solidFill>
            <a:schemeClr val="bg1"/>
          </a:solidFill>
          <a:ln>
            <a:noFill/>
          </a:ln>
          <a:effectLst>
            <a:outerShdw blurRad="50800" dist="38100" dir="10800000" sx="30000" sy="3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Content Placeholder 2"/>
          <p:cNvSpPr>
            <a:spLocks noGrp="1"/>
          </p:cNvSpPr>
          <p:nvPr>
            <p:ph idx="1"/>
          </p:nvPr>
        </p:nvSpPr>
        <p:spPr>
          <a:xfrm>
            <a:off x="185049" y="5372922"/>
            <a:ext cx="8229600" cy="690525"/>
          </a:xfrm>
        </p:spPr>
        <p:txBody>
          <a:bodyPr anchor="t">
            <a:normAutofit/>
          </a:bodyPr>
          <a:lstStyle/>
          <a:p>
            <a:pPr marL="0" indent="0">
              <a:buNone/>
            </a:pPr>
            <a:r>
              <a:rPr lang="en-US" dirty="0" smtClean="0">
                <a:latin typeface="Helvetica"/>
                <a:cs typeface="Helvetica"/>
              </a:rPr>
              <a:t>Learning Commons</a:t>
            </a:r>
          </a:p>
        </p:txBody>
      </p:sp>
    </p:spTree>
    <p:extLst>
      <p:ext uri="{BB962C8B-B14F-4D97-AF65-F5344CB8AC3E}">
        <p14:creationId xmlns:p14="http://schemas.microsoft.com/office/powerpoint/2010/main" val="3693115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3" y="1176304"/>
            <a:ext cx="9128554" cy="5404104"/>
          </a:xfrm>
          <a:prstGeom prst="rect">
            <a:avLst/>
          </a:prstGeom>
        </p:spPr>
      </p:pic>
      <p:sp>
        <p:nvSpPr>
          <p:cNvPr id="12" name="Rectangle 11"/>
          <p:cNvSpPr/>
          <p:nvPr/>
        </p:nvSpPr>
        <p:spPr>
          <a:xfrm>
            <a:off x="0" y="0"/>
            <a:ext cx="9144000" cy="1417638"/>
          </a:xfrm>
          <a:prstGeom prst="rect">
            <a:avLst/>
          </a:prstGeom>
          <a:solidFill>
            <a:srgbClr val="D94E20"/>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417638"/>
          </a:xfrm>
        </p:spPr>
        <p:txBody>
          <a:bodyPr>
            <a:normAutofit fontScale="90000"/>
          </a:bodyPr>
          <a:lstStyle/>
          <a:p>
            <a:r>
              <a:rPr lang="en-US" b="1" dirty="0">
                <a:solidFill>
                  <a:srgbClr val="FFFFFF"/>
                </a:solidFill>
                <a:latin typeface="Helvetica"/>
                <a:cs typeface="Helvetica"/>
              </a:rPr>
              <a:t>Construction Updates: </a:t>
            </a:r>
            <a:br>
              <a:rPr lang="en-US" b="1" dirty="0">
                <a:solidFill>
                  <a:srgbClr val="FFFFFF"/>
                </a:solidFill>
                <a:latin typeface="Helvetica"/>
                <a:cs typeface="Helvetica"/>
              </a:rPr>
            </a:br>
            <a:r>
              <a:rPr lang="en-US" b="1" dirty="0">
                <a:solidFill>
                  <a:srgbClr val="FFFFFF"/>
                </a:solidFill>
                <a:latin typeface="Helvetica"/>
                <a:cs typeface="Helvetica"/>
              </a:rPr>
              <a:t>In Progress</a:t>
            </a:r>
          </a:p>
        </p:txBody>
      </p:sp>
      <p:sp>
        <p:nvSpPr>
          <p:cNvPr id="8" name="Rectangle 7"/>
          <p:cNvSpPr/>
          <p:nvPr/>
        </p:nvSpPr>
        <p:spPr>
          <a:xfrm>
            <a:off x="0" y="6559446"/>
            <a:ext cx="9144000" cy="313452"/>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ound Same Side Corner Rectangle 8"/>
          <p:cNvSpPr/>
          <p:nvPr/>
        </p:nvSpPr>
        <p:spPr>
          <a:xfrm>
            <a:off x="8597947" y="6337100"/>
            <a:ext cx="445600" cy="535798"/>
          </a:xfrm>
          <a:prstGeom prst="round2SameRect">
            <a:avLst/>
          </a:prstGeom>
          <a:solidFill>
            <a:srgbClr val="8E161F"/>
          </a:solidFill>
          <a:ln>
            <a:noFill/>
          </a:ln>
          <a:effectLst>
            <a:outerShdw blurRad="50800" dist="38100" dir="10800000" sx="30000" sy="3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2981183" y="6580188"/>
            <a:ext cx="557940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b="1" dirty="0" smtClean="0">
                <a:solidFill>
                  <a:srgbClr val="8E161F"/>
                </a:solidFill>
                <a:latin typeface="Helvetica" charset="0"/>
                <a:cs typeface="Helvetica" charset="0"/>
              </a:rPr>
              <a:t>PIKES PEAK COMMUNITY COLLEGE </a:t>
            </a:r>
            <a:r>
              <a:rPr lang="en-US" sz="1200" dirty="0" smtClean="0">
                <a:solidFill>
                  <a:srgbClr val="8E161F"/>
                </a:solidFill>
                <a:latin typeface="Helvetica" charset="0"/>
                <a:cs typeface="Helvetica" charset="0"/>
              </a:rPr>
              <a:t>|</a:t>
            </a:r>
            <a:r>
              <a:rPr lang="en-US" sz="1200" b="1" dirty="0" smtClean="0">
                <a:solidFill>
                  <a:srgbClr val="8E161F"/>
                </a:solidFill>
                <a:latin typeface="Helvetica" charset="0"/>
                <a:cs typeface="Helvetica" charset="0"/>
              </a:rPr>
              <a:t> </a:t>
            </a:r>
            <a:r>
              <a:rPr lang="en-US" sz="1200" dirty="0" smtClean="0">
                <a:solidFill>
                  <a:srgbClr val="8E161F"/>
                </a:solidFill>
                <a:latin typeface="Helvetica" charset="0"/>
                <a:cs typeface="Helvetica" charset="0"/>
              </a:rPr>
              <a:t>Spring 2016 PDW</a:t>
            </a:r>
            <a:endParaRPr lang="en-US" sz="1200" b="1" dirty="0" smtClean="0">
              <a:solidFill>
                <a:srgbClr val="8E161F"/>
              </a:solidFill>
            </a:endParaRPr>
          </a:p>
        </p:txBody>
      </p:sp>
      <p:sp>
        <p:nvSpPr>
          <p:cNvPr id="13" name="TextBox 12"/>
          <p:cNvSpPr txBox="1">
            <a:spLocks noChangeArrowheads="1"/>
          </p:cNvSpPr>
          <p:nvPr/>
        </p:nvSpPr>
        <p:spPr bwMode="auto">
          <a:xfrm>
            <a:off x="8612889" y="6448753"/>
            <a:ext cx="430658"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ctr">
              <a:defRPr/>
            </a:pPr>
            <a:fld id="{163679C0-CFEA-0441-B261-FC70340972CE}" type="slidenum">
              <a:rPr lang="en-US" sz="1200" b="1" smtClean="0">
                <a:solidFill>
                  <a:schemeClr val="bg1"/>
                </a:solidFill>
                <a:latin typeface="Helvetica" charset="0"/>
                <a:cs typeface="Helvetica" charset="0"/>
              </a:rPr>
              <a:pPr algn="ctr">
                <a:defRPr/>
              </a:pPr>
              <a:t>31</a:t>
            </a:fld>
            <a:endParaRPr lang="en-US" sz="1200" b="1" dirty="0" smtClean="0">
              <a:solidFill>
                <a:schemeClr val="bg1"/>
              </a:solidFill>
            </a:endParaRPr>
          </a:p>
        </p:txBody>
      </p:sp>
      <p:sp>
        <p:nvSpPr>
          <p:cNvPr id="16" name="Round Same Side Corner Rectangle 15"/>
          <p:cNvSpPr/>
          <p:nvPr/>
        </p:nvSpPr>
        <p:spPr>
          <a:xfrm rot="5400000">
            <a:off x="1711095" y="3661828"/>
            <a:ext cx="671419" cy="4093609"/>
          </a:xfrm>
          <a:prstGeom prst="round2SameRect">
            <a:avLst>
              <a:gd name="adj1" fmla="val 15885"/>
              <a:gd name="adj2" fmla="val 0"/>
            </a:avLst>
          </a:prstGeom>
          <a:solidFill>
            <a:schemeClr val="bg1"/>
          </a:solidFill>
          <a:ln>
            <a:noFill/>
          </a:ln>
          <a:effectLst>
            <a:outerShdw blurRad="50800" dist="38100" dir="10800000" sx="30000" sy="3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Content Placeholder 2"/>
          <p:cNvSpPr>
            <a:spLocks noGrp="1"/>
          </p:cNvSpPr>
          <p:nvPr>
            <p:ph idx="1"/>
          </p:nvPr>
        </p:nvSpPr>
        <p:spPr>
          <a:xfrm>
            <a:off x="185049" y="5372922"/>
            <a:ext cx="8229600" cy="690525"/>
          </a:xfrm>
        </p:spPr>
        <p:txBody>
          <a:bodyPr anchor="t">
            <a:normAutofit/>
          </a:bodyPr>
          <a:lstStyle/>
          <a:p>
            <a:pPr marL="0" indent="0">
              <a:buNone/>
            </a:pPr>
            <a:r>
              <a:rPr lang="en-US" dirty="0" smtClean="0">
                <a:latin typeface="Helvetica"/>
                <a:cs typeface="Helvetica"/>
              </a:rPr>
              <a:t>Learning Commons</a:t>
            </a:r>
          </a:p>
        </p:txBody>
      </p:sp>
    </p:spTree>
    <p:extLst>
      <p:ext uri="{BB962C8B-B14F-4D97-AF65-F5344CB8AC3E}">
        <p14:creationId xmlns:p14="http://schemas.microsoft.com/office/powerpoint/2010/main" val="2285851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5" y="993401"/>
            <a:ext cx="9134889" cy="5864599"/>
          </a:xfrm>
          <a:prstGeom prst="rect">
            <a:avLst/>
          </a:prstGeom>
        </p:spPr>
      </p:pic>
      <p:sp>
        <p:nvSpPr>
          <p:cNvPr id="12" name="Rectangle 11"/>
          <p:cNvSpPr/>
          <p:nvPr/>
        </p:nvSpPr>
        <p:spPr>
          <a:xfrm>
            <a:off x="0" y="0"/>
            <a:ext cx="9144000" cy="1417638"/>
          </a:xfrm>
          <a:prstGeom prst="rect">
            <a:avLst/>
          </a:prstGeom>
          <a:solidFill>
            <a:srgbClr val="D94E20"/>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417638"/>
          </a:xfrm>
        </p:spPr>
        <p:txBody>
          <a:bodyPr>
            <a:normAutofit fontScale="90000"/>
          </a:bodyPr>
          <a:lstStyle/>
          <a:p>
            <a:r>
              <a:rPr lang="en-US" b="1" dirty="0">
                <a:solidFill>
                  <a:srgbClr val="FFFFFF"/>
                </a:solidFill>
                <a:latin typeface="Helvetica"/>
                <a:cs typeface="Helvetica"/>
              </a:rPr>
              <a:t>Construction Updates: </a:t>
            </a:r>
            <a:br>
              <a:rPr lang="en-US" b="1" dirty="0">
                <a:solidFill>
                  <a:srgbClr val="FFFFFF"/>
                </a:solidFill>
                <a:latin typeface="Helvetica"/>
                <a:cs typeface="Helvetica"/>
              </a:rPr>
            </a:br>
            <a:r>
              <a:rPr lang="en-US" b="1" dirty="0">
                <a:solidFill>
                  <a:srgbClr val="FFFFFF"/>
                </a:solidFill>
                <a:latin typeface="Helvetica"/>
                <a:cs typeface="Helvetica"/>
              </a:rPr>
              <a:t>In Progress</a:t>
            </a:r>
          </a:p>
        </p:txBody>
      </p:sp>
      <p:sp>
        <p:nvSpPr>
          <p:cNvPr id="8" name="Rectangle 7"/>
          <p:cNvSpPr/>
          <p:nvPr/>
        </p:nvSpPr>
        <p:spPr>
          <a:xfrm>
            <a:off x="0" y="6559446"/>
            <a:ext cx="9144000" cy="313452"/>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ound Same Side Corner Rectangle 8"/>
          <p:cNvSpPr/>
          <p:nvPr/>
        </p:nvSpPr>
        <p:spPr>
          <a:xfrm>
            <a:off x="8597947" y="6337100"/>
            <a:ext cx="445600" cy="535798"/>
          </a:xfrm>
          <a:prstGeom prst="round2SameRect">
            <a:avLst/>
          </a:prstGeom>
          <a:solidFill>
            <a:srgbClr val="8E161F"/>
          </a:solidFill>
          <a:ln>
            <a:noFill/>
          </a:ln>
          <a:effectLst>
            <a:outerShdw blurRad="50800" dist="38100" dir="10800000" sx="30000" sy="3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2981183" y="6580188"/>
            <a:ext cx="557940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b="1" dirty="0" smtClean="0">
                <a:solidFill>
                  <a:srgbClr val="8E161F"/>
                </a:solidFill>
                <a:latin typeface="Helvetica" charset="0"/>
                <a:cs typeface="Helvetica" charset="0"/>
              </a:rPr>
              <a:t>PIKES PEAK COMMUNITY COLLEGE </a:t>
            </a:r>
            <a:r>
              <a:rPr lang="en-US" sz="1200" dirty="0" smtClean="0">
                <a:solidFill>
                  <a:srgbClr val="8E161F"/>
                </a:solidFill>
                <a:latin typeface="Helvetica" charset="0"/>
                <a:cs typeface="Helvetica" charset="0"/>
              </a:rPr>
              <a:t>|</a:t>
            </a:r>
            <a:r>
              <a:rPr lang="en-US" sz="1200" b="1" dirty="0" smtClean="0">
                <a:solidFill>
                  <a:srgbClr val="8E161F"/>
                </a:solidFill>
                <a:latin typeface="Helvetica" charset="0"/>
                <a:cs typeface="Helvetica" charset="0"/>
              </a:rPr>
              <a:t> </a:t>
            </a:r>
            <a:r>
              <a:rPr lang="en-US" sz="1200" dirty="0" smtClean="0">
                <a:solidFill>
                  <a:srgbClr val="8E161F"/>
                </a:solidFill>
                <a:latin typeface="Helvetica" charset="0"/>
                <a:cs typeface="Helvetica" charset="0"/>
              </a:rPr>
              <a:t>Spring 2016 PDW</a:t>
            </a:r>
            <a:endParaRPr lang="en-US" sz="1200" b="1" dirty="0" smtClean="0">
              <a:solidFill>
                <a:srgbClr val="8E161F"/>
              </a:solidFill>
            </a:endParaRPr>
          </a:p>
        </p:txBody>
      </p:sp>
      <p:sp>
        <p:nvSpPr>
          <p:cNvPr id="13" name="TextBox 12"/>
          <p:cNvSpPr txBox="1">
            <a:spLocks noChangeArrowheads="1"/>
          </p:cNvSpPr>
          <p:nvPr/>
        </p:nvSpPr>
        <p:spPr bwMode="auto">
          <a:xfrm>
            <a:off x="8612889" y="6448753"/>
            <a:ext cx="430658"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ctr">
              <a:defRPr/>
            </a:pPr>
            <a:fld id="{163679C0-CFEA-0441-B261-FC70340972CE}" type="slidenum">
              <a:rPr lang="en-US" sz="1200" b="1" smtClean="0">
                <a:solidFill>
                  <a:schemeClr val="bg1"/>
                </a:solidFill>
                <a:latin typeface="Helvetica" charset="0"/>
                <a:cs typeface="Helvetica" charset="0"/>
              </a:rPr>
              <a:pPr algn="ctr">
                <a:defRPr/>
              </a:pPr>
              <a:t>32</a:t>
            </a:fld>
            <a:endParaRPr lang="en-US" sz="1200" b="1" dirty="0" smtClean="0">
              <a:solidFill>
                <a:schemeClr val="bg1"/>
              </a:solidFill>
            </a:endParaRPr>
          </a:p>
        </p:txBody>
      </p:sp>
      <p:sp>
        <p:nvSpPr>
          <p:cNvPr id="16" name="Round Same Side Corner Rectangle 15"/>
          <p:cNvSpPr/>
          <p:nvPr/>
        </p:nvSpPr>
        <p:spPr>
          <a:xfrm rot="5400000">
            <a:off x="1711095" y="3661828"/>
            <a:ext cx="671419" cy="4093609"/>
          </a:xfrm>
          <a:prstGeom prst="round2SameRect">
            <a:avLst>
              <a:gd name="adj1" fmla="val 15885"/>
              <a:gd name="adj2" fmla="val 0"/>
            </a:avLst>
          </a:prstGeom>
          <a:solidFill>
            <a:schemeClr val="bg1"/>
          </a:solidFill>
          <a:ln>
            <a:noFill/>
          </a:ln>
          <a:effectLst>
            <a:outerShdw blurRad="50800" dist="38100" dir="10800000" sx="30000" sy="3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Content Placeholder 2"/>
          <p:cNvSpPr>
            <a:spLocks noGrp="1"/>
          </p:cNvSpPr>
          <p:nvPr>
            <p:ph idx="1"/>
          </p:nvPr>
        </p:nvSpPr>
        <p:spPr>
          <a:xfrm>
            <a:off x="185049" y="5372922"/>
            <a:ext cx="8229600" cy="690525"/>
          </a:xfrm>
        </p:spPr>
        <p:txBody>
          <a:bodyPr anchor="t">
            <a:normAutofit/>
          </a:bodyPr>
          <a:lstStyle/>
          <a:p>
            <a:pPr marL="0" indent="0">
              <a:buNone/>
            </a:pPr>
            <a:r>
              <a:rPr lang="en-US" dirty="0" smtClean="0">
                <a:latin typeface="Helvetica"/>
                <a:cs typeface="Helvetica"/>
              </a:rPr>
              <a:t>Learning Commons</a:t>
            </a:r>
          </a:p>
        </p:txBody>
      </p:sp>
    </p:spTree>
    <p:extLst>
      <p:ext uri="{BB962C8B-B14F-4D97-AF65-F5344CB8AC3E}">
        <p14:creationId xmlns:p14="http://schemas.microsoft.com/office/powerpoint/2010/main" val="2368185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872"/>
            <a:ext cx="9144000" cy="6358128"/>
          </a:xfrm>
          <a:prstGeom prst="rect">
            <a:avLst/>
          </a:prstGeom>
        </p:spPr>
      </p:pic>
      <p:sp>
        <p:nvSpPr>
          <p:cNvPr id="12" name="Rectangle 11"/>
          <p:cNvSpPr/>
          <p:nvPr/>
        </p:nvSpPr>
        <p:spPr>
          <a:xfrm>
            <a:off x="0" y="0"/>
            <a:ext cx="9144000" cy="1417638"/>
          </a:xfrm>
          <a:prstGeom prst="rect">
            <a:avLst/>
          </a:prstGeom>
          <a:solidFill>
            <a:srgbClr val="D94E20"/>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417638"/>
          </a:xfrm>
        </p:spPr>
        <p:txBody>
          <a:bodyPr>
            <a:normAutofit fontScale="90000"/>
          </a:bodyPr>
          <a:lstStyle/>
          <a:p>
            <a:r>
              <a:rPr lang="en-US" b="1" dirty="0">
                <a:solidFill>
                  <a:srgbClr val="FFFFFF"/>
                </a:solidFill>
                <a:latin typeface="Helvetica"/>
                <a:cs typeface="Helvetica"/>
              </a:rPr>
              <a:t>Construction Updates: </a:t>
            </a:r>
            <a:br>
              <a:rPr lang="en-US" b="1" dirty="0">
                <a:solidFill>
                  <a:srgbClr val="FFFFFF"/>
                </a:solidFill>
                <a:latin typeface="Helvetica"/>
                <a:cs typeface="Helvetica"/>
              </a:rPr>
            </a:br>
            <a:r>
              <a:rPr lang="en-US" b="1" dirty="0">
                <a:solidFill>
                  <a:srgbClr val="FFFFFF"/>
                </a:solidFill>
                <a:latin typeface="Helvetica"/>
                <a:cs typeface="Helvetica"/>
              </a:rPr>
              <a:t>In Progress</a:t>
            </a:r>
          </a:p>
        </p:txBody>
      </p:sp>
      <p:sp>
        <p:nvSpPr>
          <p:cNvPr id="8" name="Rectangle 7"/>
          <p:cNvSpPr/>
          <p:nvPr/>
        </p:nvSpPr>
        <p:spPr>
          <a:xfrm>
            <a:off x="0" y="6559446"/>
            <a:ext cx="9144000" cy="313452"/>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ound Same Side Corner Rectangle 8"/>
          <p:cNvSpPr/>
          <p:nvPr/>
        </p:nvSpPr>
        <p:spPr>
          <a:xfrm>
            <a:off x="8597947" y="6337100"/>
            <a:ext cx="445600" cy="535798"/>
          </a:xfrm>
          <a:prstGeom prst="round2SameRect">
            <a:avLst/>
          </a:prstGeom>
          <a:solidFill>
            <a:srgbClr val="8E161F"/>
          </a:solidFill>
          <a:ln>
            <a:noFill/>
          </a:ln>
          <a:effectLst>
            <a:outerShdw blurRad="50800" dist="38100" dir="10800000" sx="30000" sy="3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2981183" y="6580188"/>
            <a:ext cx="557940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b="1" dirty="0" smtClean="0">
                <a:solidFill>
                  <a:srgbClr val="8E161F"/>
                </a:solidFill>
                <a:latin typeface="Helvetica" charset="0"/>
                <a:cs typeface="Helvetica" charset="0"/>
              </a:rPr>
              <a:t>PIKES PEAK COMMUNITY COLLEGE </a:t>
            </a:r>
            <a:r>
              <a:rPr lang="en-US" sz="1200" dirty="0" smtClean="0">
                <a:solidFill>
                  <a:srgbClr val="8E161F"/>
                </a:solidFill>
                <a:latin typeface="Helvetica" charset="0"/>
                <a:cs typeface="Helvetica" charset="0"/>
              </a:rPr>
              <a:t>|</a:t>
            </a:r>
            <a:r>
              <a:rPr lang="en-US" sz="1200" b="1" dirty="0" smtClean="0">
                <a:solidFill>
                  <a:srgbClr val="8E161F"/>
                </a:solidFill>
                <a:latin typeface="Helvetica" charset="0"/>
                <a:cs typeface="Helvetica" charset="0"/>
              </a:rPr>
              <a:t> </a:t>
            </a:r>
            <a:r>
              <a:rPr lang="en-US" sz="1200" dirty="0" smtClean="0">
                <a:solidFill>
                  <a:srgbClr val="8E161F"/>
                </a:solidFill>
                <a:latin typeface="Helvetica" charset="0"/>
                <a:cs typeface="Helvetica" charset="0"/>
              </a:rPr>
              <a:t>Spring 2016 PDW</a:t>
            </a:r>
            <a:endParaRPr lang="en-US" sz="1200" b="1" dirty="0" smtClean="0">
              <a:solidFill>
                <a:srgbClr val="8E161F"/>
              </a:solidFill>
            </a:endParaRPr>
          </a:p>
        </p:txBody>
      </p:sp>
      <p:sp>
        <p:nvSpPr>
          <p:cNvPr id="13" name="TextBox 12"/>
          <p:cNvSpPr txBox="1">
            <a:spLocks noChangeArrowheads="1"/>
          </p:cNvSpPr>
          <p:nvPr/>
        </p:nvSpPr>
        <p:spPr bwMode="auto">
          <a:xfrm>
            <a:off x="8612889" y="6448753"/>
            <a:ext cx="430658"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ctr">
              <a:defRPr/>
            </a:pPr>
            <a:fld id="{163679C0-CFEA-0441-B261-FC70340972CE}" type="slidenum">
              <a:rPr lang="en-US" sz="1200" b="1" smtClean="0">
                <a:solidFill>
                  <a:schemeClr val="bg1"/>
                </a:solidFill>
                <a:latin typeface="Helvetica" charset="0"/>
                <a:cs typeface="Helvetica" charset="0"/>
              </a:rPr>
              <a:pPr algn="ctr">
                <a:defRPr/>
              </a:pPr>
              <a:t>33</a:t>
            </a:fld>
            <a:endParaRPr lang="en-US" sz="1200" b="1" dirty="0" smtClean="0">
              <a:solidFill>
                <a:schemeClr val="bg1"/>
              </a:solidFill>
            </a:endParaRPr>
          </a:p>
        </p:txBody>
      </p:sp>
      <p:sp>
        <p:nvSpPr>
          <p:cNvPr id="16" name="Round Same Side Corner Rectangle 15"/>
          <p:cNvSpPr/>
          <p:nvPr/>
        </p:nvSpPr>
        <p:spPr>
          <a:xfrm rot="5400000">
            <a:off x="1711095" y="3661828"/>
            <a:ext cx="671419" cy="4093609"/>
          </a:xfrm>
          <a:prstGeom prst="round2SameRect">
            <a:avLst>
              <a:gd name="adj1" fmla="val 15885"/>
              <a:gd name="adj2" fmla="val 0"/>
            </a:avLst>
          </a:prstGeom>
          <a:solidFill>
            <a:schemeClr val="bg1"/>
          </a:solidFill>
          <a:ln>
            <a:noFill/>
          </a:ln>
          <a:effectLst>
            <a:outerShdw blurRad="50800" dist="38100" dir="10800000" sx="30000" sy="3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Content Placeholder 2"/>
          <p:cNvSpPr>
            <a:spLocks noGrp="1"/>
          </p:cNvSpPr>
          <p:nvPr>
            <p:ph idx="1"/>
          </p:nvPr>
        </p:nvSpPr>
        <p:spPr>
          <a:xfrm>
            <a:off x="185049" y="5372922"/>
            <a:ext cx="8229600" cy="690525"/>
          </a:xfrm>
        </p:spPr>
        <p:txBody>
          <a:bodyPr anchor="t">
            <a:normAutofit/>
          </a:bodyPr>
          <a:lstStyle/>
          <a:p>
            <a:pPr marL="0" indent="0">
              <a:buNone/>
            </a:pPr>
            <a:r>
              <a:rPr lang="en-US" dirty="0" smtClean="0">
                <a:latin typeface="Helvetica"/>
                <a:cs typeface="Helvetica"/>
              </a:rPr>
              <a:t>Enrollment Services</a:t>
            </a:r>
          </a:p>
        </p:txBody>
      </p:sp>
    </p:spTree>
    <p:extLst>
      <p:ext uri="{BB962C8B-B14F-4D97-AF65-F5344CB8AC3E}">
        <p14:creationId xmlns:p14="http://schemas.microsoft.com/office/powerpoint/2010/main" val="27052869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7" y="1234440"/>
            <a:ext cx="9139046" cy="5623560"/>
          </a:xfrm>
          <a:prstGeom prst="rect">
            <a:avLst/>
          </a:prstGeom>
        </p:spPr>
      </p:pic>
      <p:sp>
        <p:nvSpPr>
          <p:cNvPr id="12" name="Rectangle 11"/>
          <p:cNvSpPr/>
          <p:nvPr/>
        </p:nvSpPr>
        <p:spPr>
          <a:xfrm>
            <a:off x="0" y="0"/>
            <a:ext cx="9144000" cy="1417638"/>
          </a:xfrm>
          <a:prstGeom prst="rect">
            <a:avLst/>
          </a:prstGeom>
          <a:solidFill>
            <a:srgbClr val="D94E20"/>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417638"/>
          </a:xfrm>
        </p:spPr>
        <p:txBody>
          <a:bodyPr>
            <a:normAutofit fontScale="90000"/>
          </a:bodyPr>
          <a:lstStyle/>
          <a:p>
            <a:r>
              <a:rPr lang="en-US" b="1" dirty="0">
                <a:solidFill>
                  <a:srgbClr val="FFFFFF"/>
                </a:solidFill>
                <a:latin typeface="Helvetica"/>
                <a:cs typeface="Helvetica"/>
              </a:rPr>
              <a:t>Construction Updates: </a:t>
            </a:r>
            <a:br>
              <a:rPr lang="en-US" b="1" dirty="0">
                <a:solidFill>
                  <a:srgbClr val="FFFFFF"/>
                </a:solidFill>
                <a:latin typeface="Helvetica"/>
                <a:cs typeface="Helvetica"/>
              </a:rPr>
            </a:br>
            <a:r>
              <a:rPr lang="en-US" b="1" dirty="0">
                <a:solidFill>
                  <a:srgbClr val="FFFFFF"/>
                </a:solidFill>
                <a:latin typeface="Helvetica"/>
                <a:cs typeface="Helvetica"/>
              </a:rPr>
              <a:t>In Progress</a:t>
            </a:r>
          </a:p>
        </p:txBody>
      </p:sp>
      <p:sp>
        <p:nvSpPr>
          <p:cNvPr id="8" name="Rectangle 7"/>
          <p:cNvSpPr/>
          <p:nvPr/>
        </p:nvSpPr>
        <p:spPr>
          <a:xfrm>
            <a:off x="0" y="6559446"/>
            <a:ext cx="9144000" cy="313452"/>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ound Same Side Corner Rectangle 8"/>
          <p:cNvSpPr/>
          <p:nvPr/>
        </p:nvSpPr>
        <p:spPr>
          <a:xfrm>
            <a:off x="8597947" y="6337100"/>
            <a:ext cx="445600" cy="535798"/>
          </a:xfrm>
          <a:prstGeom prst="round2SameRect">
            <a:avLst/>
          </a:prstGeom>
          <a:solidFill>
            <a:srgbClr val="8E161F"/>
          </a:solidFill>
          <a:ln>
            <a:noFill/>
          </a:ln>
          <a:effectLst>
            <a:outerShdw blurRad="50800" dist="38100" dir="10800000" sx="30000" sy="3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2981183" y="6580188"/>
            <a:ext cx="557940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b="1" dirty="0" smtClean="0">
                <a:solidFill>
                  <a:srgbClr val="8E161F"/>
                </a:solidFill>
                <a:latin typeface="Helvetica" charset="0"/>
                <a:cs typeface="Helvetica" charset="0"/>
              </a:rPr>
              <a:t>PIKES PEAK COMMUNITY COLLEGE </a:t>
            </a:r>
            <a:r>
              <a:rPr lang="en-US" sz="1200" dirty="0" smtClean="0">
                <a:solidFill>
                  <a:srgbClr val="8E161F"/>
                </a:solidFill>
                <a:latin typeface="Helvetica" charset="0"/>
                <a:cs typeface="Helvetica" charset="0"/>
              </a:rPr>
              <a:t>|</a:t>
            </a:r>
            <a:r>
              <a:rPr lang="en-US" sz="1200" b="1" dirty="0" smtClean="0">
                <a:solidFill>
                  <a:srgbClr val="8E161F"/>
                </a:solidFill>
                <a:latin typeface="Helvetica" charset="0"/>
                <a:cs typeface="Helvetica" charset="0"/>
              </a:rPr>
              <a:t> </a:t>
            </a:r>
            <a:r>
              <a:rPr lang="en-US" sz="1200" dirty="0" smtClean="0">
                <a:solidFill>
                  <a:srgbClr val="8E161F"/>
                </a:solidFill>
                <a:latin typeface="Helvetica" charset="0"/>
                <a:cs typeface="Helvetica" charset="0"/>
              </a:rPr>
              <a:t>Spring 2016 PDW</a:t>
            </a:r>
            <a:endParaRPr lang="en-US" sz="1200" b="1" dirty="0" smtClean="0">
              <a:solidFill>
                <a:srgbClr val="8E161F"/>
              </a:solidFill>
            </a:endParaRPr>
          </a:p>
        </p:txBody>
      </p:sp>
      <p:sp>
        <p:nvSpPr>
          <p:cNvPr id="13" name="TextBox 12"/>
          <p:cNvSpPr txBox="1">
            <a:spLocks noChangeArrowheads="1"/>
          </p:cNvSpPr>
          <p:nvPr/>
        </p:nvSpPr>
        <p:spPr bwMode="auto">
          <a:xfrm>
            <a:off x="8612889" y="6448753"/>
            <a:ext cx="430658"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ctr">
              <a:defRPr/>
            </a:pPr>
            <a:fld id="{163679C0-CFEA-0441-B261-FC70340972CE}" type="slidenum">
              <a:rPr lang="en-US" sz="1200" b="1" smtClean="0">
                <a:solidFill>
                  <a:schemeClr val="bg1"/>
                </a:solidFill>
                <a:latin typeface="Helvetica" charset="0"/>
                <a:cs typeface="Helvetica" charset="0"/>
              </a:rPr>
              <a:pPr algn="ctr">
                <a:defRPr/>
              </a:pPr>
              <a:t>34</a:t>
            </a:fld>
            <a:endParaRPr lang="en-US" sz="1200" b="1" dirty="0" smtClean="0">
              <a:solidFill>
                <a:schemeClr val="bg1"/>
              </a:solidFill>
            </a:endParaRPr>
          </a:p>
        </p:txBody>
      </p:sp>
      <p:sp>
        <p:nvSpPr>
          <p:cNvPr id="16" name="Round Same Side Corner Rectangle 15"/>
          <p:cNvSpPr/>
          <p:nvPr/>
        </p:nvSpPr>
        <p:spPr>
          <a:xfrm rot="5400000">
            <a:off x="1711095" y="3661828"/>
            <a:ext cx="671419" cy="4093609"/>
          </a:xfrm>
          <a:prstGeom prst="round2SameRect">
            <a:avLst>
              <a:gd name="adj1" fmla="val 15885"/>
              <a:gd name="adj2" fmla="val 0"/>
            </a:avLst>
          </a:prstGeom>
          <a:solidFill>
            <a:schemeClr val="bg1"/>
          </a:solidFill>
          <a:ln>
            <a:noFill/>
          </a:ln>
          <a:effectLst>
            <a:outerShdw blurRad="50800" dist="38100" dir="10800000" sx="30000" sy="3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Content Placeholder 2"/>
          <p:cNvSpPr>
            <a:spLocks noGrp="1"/>
          </p:cNvSpPr>
          <p:nvPr>
            <p:ph idx="1"/>
          </p:nvPr>
        </p:nvSpPr>
        <p:spPr>
          <a:xfrm>
            <a:off x="185049" y="5372922"/>
            <a:ext cx="8229600" cy="690525"/>
          </a:xfrm>
        </p:spPr>
        <p:txBody>
          <a:bodyPr anchor="t">
            <a:normAutofit/>
          </a:bodyPr>
          <a:lstStyle/>
          <a:p>
            <a:pPr marL="0" indent="0">
              <a:buNone/>
            </a:pPr>
            <a:r>
              <a:rPr lang="en-US" dirty="0" smtClean="0">
                <a:latin typeface="Helvetica"/>
                <a:cs typeface="Helvetica"/>
              </a:rPr>
              <a:t>Enrollment Services</a:t>
            </a:r>
          </a:p>
        </p:txBody>
      </p:sp>
    </p:spTree>
    <p:extLst>
      <p:ext uri="{BB962C8B-B14F-4D97-AF65-F5344CB8AC3E}">
        <p14:creationId xmlns:p14="http://schemas.microsoft.com/office/powerpoint/2010/main" val="3523623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417638"/>
          </a:xfrm>
          <a:prstGeom prst="rect">
            <a:avLst/>
          </a:prstGeom>
          <a:solidFill>
            <a:srgbClr val="D94E20"/>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417638"/>
          </a:xfrm>
        </p:spPr>
        <p:txBody>
          <a:bodyPr>
            <a:normAutofit fontScale="90000"/>
          </a:bodyPr>
          <a:lstStyle/>
          <a:p>
            <a:r>
              <a:rPr lang="en-US" b="1" dirty="0">
                <a:solidFill>
                  <a:srgbClr val="FFFFFF"/>
                </a:solidFill>
                <a:latin typeface="Helvetica"/>
                <a:cs typeface="Helvetica"/>
              </a:rPr>
              <a:t>Construction Updates: </a:t>
            </a:r>
            <a:br>
              <a:rPr lang="en-US" b="1" dirty="0">
                <a:solidFill>
                  <a:srgbClr val="FFFFFF"/>
                </a:solidFill>
                <a:latin typeface="Helvetica"/>
                <a:cs typeface="Helvetica"/>
              </a:rPr>
            </a:br>
            <a:r>
              <a:rPr lang="en-US" b="1" dirty="0">
                <a:solidFill>
                  <a:srgbClr val="FFFFFF"/>
                </a:solidFill>
                <a:latin typeface="Helvetica"/>
                <a:cs typeface="Helvetica"/>
              </a:rPr>
              <a:t>In Progress</a:t>
            </a:r>
          </a:p>
        </p:txBody>
      </p:sp>
      <p:sp>
        <p:nvSpPr>
          <p:cNvPr id="8" name="Rectangle 7"/>
          <p:cNvSpPr/>
          <p:nvPr/>
        </p:nvSpPr>
        <p:spPr>
          <a:xfrm>
            <a:off x="0" y="6559446"/>
            <a:ext cx="9144000" cy="313452"/>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ound Same Side Corner Rectangle 8"/>
          <p:cNvSpPr/>
          <p:nvPr/>
        </p:nvSpPr>
        <p:spPr>
          <a:xfrm>
            <a:off x="8597947" y="6337100"/>
            <a:ext cx="445600" cy="535798"/>
          </a:xfrm>
          <a:prstGeom prst="round2SameRect">
            <a:avLst/>
          </a:prstGeom>
          <a:solidFill>
            <a:srgbClr val="8E161F"/>
          </a:solidFill>
          <a:ln>
            <a:noFill/>
          </a:ln>
          <a:effectLst>
            <a:outerShdw blurRad="50800" dist="38100" dir="10800000" sx="30000" sy="3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2981183" y="6580188"/>
            <a:ext cx="557940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b="1" dirty="0" smtClean="0">
                <a:solidFill>
                  <a:srgbClr val="8E161F"/>
                </a:solidFill>
                <a:latin typeface="Helvetica" charset="0"/>
                <a:cs typeface="Helvetica" charset="0"/>
              </a:rPr>
              <a:t>PIKES PEAK COMMUNITY COLLEGE </a:t>
            </a:r>
            <a:r>
              <a:rPr lang="en-US" sz="1200" dirty="0" smtClean="0">
                <a:solidFill>
                  <a:srgbClr val="8E161F"/>
                </a:solidFill>
                <a:latin typeface="Helvetica" charset="0"/>
                <a:cs typeface="Helvetica" charset="0"/>
              </a:rPr>
              <a:t>|</a:t>
            </a:r>
            <a:r>
              <a:rPr lang="en-US" sz="1200" b="1" dirty="0" smtClean="0">
                <a:solidFill>
                  <a:srgbClr val="8E161F"/>
                </a:solidFill>
                <a:latin typeface="Helvetica" charset="0"/>
                <a:cs typeface="Helvetica" charset="0"/>
              </a:rPr>
              <a:t> </a:t>
            </a:r>
            <a:r>
              <a:rPr lang="en-US" sz="1200" dirty="0" smtClean="0">
                <a:solidFill>
                  <a:srgbClr val="8E161F"/>
                </a:solidFill>
                <a:latin typeface="Helvetica" charset="0"/>
                <a:cs typeface="Helvetica" charset="0"/>
              </a:rPr>
              <a:t>Spring 2016 PDW</a:t>
            </a:r>
            <a:endParaRPr lang="en-US" sz="1200" b="1" dirty="0" smtClean="0">
              <a:solidFill>
                <a:srgbClr val="8E161F"/>
              </a:solidFill>
            </a:endParaRPr>
          </a:p>
        </p:txBody>
      </p:sp>
      <p:sp>
        <p:nvSpPr>
          <p:cNvPr id="13" name="TextBox 12"/>
          <p:cNvSpPr txBox="1">
            <a:spLocks noChangeArrowheads="1"/>
          </p:cNvSpPr>
          <p:nvPr/>
        </p:nvSpPr>
        <p:spPr bwMode="auto">
          <a:xfrm>
            <a:off x="8612889" y="6448753"/>
            <a:ext cx="430658"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ctr">
              <a:defRPr/>
            </a:pPr>
            <a:fld id="{163679C0-CFEA-0441-B261-FC70340972CE}" type="slidenum">
              <a:rPr lang="en-US" sz="1200" b="1" smtClean="0">
                <a:solidFill>
                  <a:schemeClr val="bg1"/>
                </a:solidFill>
                <a:latin typeface="Helvetica" charset="0"/>
                <a:cs typeface="Helvetica" charset="0"/>
              </a:rPr>
              <a:pPr algn="ctr">
                <a:defRPr/>
              </a:pPr>
              <a:t>35</a:t>
            </a:fld>
            <a:endParaRPr lang="en-US" sz="1200" b="1" dirty="0" smtClean="0">
              <a:solidFill>
                <a:schemeClr val="bg1"/>
              </a:solidFill>
            </a:endParaRPr>
          </a:p>
        </p:txBody>
      </p:sp>
      <p:graphicFrame>
        <p:nvGraphicFramePr>
          <p:cNvPr id="14" name="Content Placeholder 2"/>
          <p:cNvGraphicFramePr>
            <a:graphicFrameLocks/>
          </p:cNvGraphicFramePr>
          <p:nvPr>
            <p:extLst>
              <p:ext uri="{D42A27DB-BD31-4B8C-83A1-F6EECF244321}">
                <p14:modId xmlns:p14="http://schemas.microsoft.com/office/powerpoint/2010/main" val="4190858015"/>
              </p:ext>
            </p:extLst>
          </p:nvPr>
        </p:nvGraphicFramePr>
        <p:xfrm>
          <a:off x="457200" y="1600200"/>
          <a:ext cx="8229600" cy="4058571"/>
        </p:xfrm>
        <a:graphic>
          <a:graphicData uri="http://schemas.openxmlformats.org/drawingml/2006/table">
            <a:tbl>
              <a:tblPr firstRow="1" bandRow="1">
                <a:tableStyleId>{793D81CF-94F2-401A-BA57-92F5A7B2D0C5}</a:tableStyleId>
              </a:tblPr>
              <a:tblGrid>
                <a:gridCol w="2743200"/>
                <a:gridCol w="2743200"/>
                <a:gridCol w="2743200"/>
              </a:tblGrid>
              <a:tr h="713206">
                <a:tc gridSpan="3">
                  <a:txBody>
                    <a:bodyPr/>
                    <a:lstStyle/>
                    <a:p>
                      <a:pPr algn="ctr"/>
                      <a:r>
                        <a:rPr lang="en-US" sz="3200" dirty="0" smtClean="0">
                          <a:latin typeface="Helvetica"/>
                          <a:cs typeface="Helvetica"/>
                        </a:rPr>
                        <a:t>Classroom Improvements </a:t>
                      </a:r>
                      <a:endParaRPr lang="en-US" sz="3200" dirty="0">
                        <a:latin typeface="Helvetica"/>
                        <a:cs typeface="Helvetica"/>
                      </a:endParaRPr>
                    </a:p>
                  </a:txBody>
                  <a:tcPr anchor="ctr"/>
                </a:tc>
                <a:tc hMerge="1">
                  <a:txBody>
                    <a:bodyPr/>
                    <a:lstStyle/>
                    <a:p>
                      <a:endParaRPr lang="en-US" dirty="0"/>
                    </a:p>
                  </a:txBody>
                  <a:tcPr/>
                </a:tc>
                <a:tc hMerge="1">
                  <a:txBody>
                    <a:bodyPr/>
                    <a:lstStyle/>
                    <a:p>
                      <a:endParaRPr lang="en-US" dirty="0"/>
                    </a:p>
                  </a:txBody>
                  <a:tcPr/>
                </a:tc>
              </a:tr>
              <a:tr h="578351">
                <a:tc gridSpan="3">
                  <a:txBody>
                    <a:bodyPr/>
                    <a:lstStyle/>
                    <a:p>
                      <a:pPr algn="ctr"/>
                      <a:r>
                        <a:rPr lang="en-US" sz="2800" dirty="0" smtClean="0">
                          <a:latin typeface="Helvetica"/>
                          <a:cs typeface="Helvetica"/>
                        </a:rPr>
                        <a:t>Through June 2016</a:t>
                      </a:r>
                      <a:endParaRPr lang="en-US" sz="2800" dirty="0">
                        <a:latin typeface="Helvetica"/>
                        <a:cs typeface="Helvetica"/>
                      </a:endParaRPr>
                    </a:p>
                  </a:txBody>
                  <a:tcPr anchor="ctr">
                    <a:solidFill>
                      <a:schemeClr val="bg1">
                        <a:lumMod val="95000"/>
                      </a:schemeClr>
                    </a:solidFill>
                  </a:tcPr>
                </a:tc>
                <a:tc hMerge="1">
                  <a:txBody>
                    <a:bodyPr/>
                    <a:lstStyle/>
                    <a:p>
                      <a:endParaRPr lang="en-US" dirty="0"/>
                    </a:p>
                  </a:txBody>
                  <a:tcPr/>
                </a:tc>
                <a:tc hMerge="1">
                  <a:txBody>
                    <a:bodyPr/>
                    <a:lstStyle/>
                    <a:p>
                      <a:endParaRPr lang="en-US" dirty="0"/>
                    </a:p>
                  </a:txBody>
                  <a:tcPr/>
                </a:tc>
              </a:tr>
              <a:tr h="601031">
                <a:tc>
                  <a:txBody>
                    <a:bodyPr/>
                    <a:lstStyle/>
                    <a:p>
                      <a:pPr algn="ctr"/>
                      <a:r>
                        <a:rPr lang="en-US" sz="2400" b="1" dirty="0" smtClean="0">
                          <a:solidFill>
                            <a:schemeClr val="bg1"/>
                          </a:solidFill>
                          <a:latin typeface="Helvetica"/>
                          <a:cs typeface="Helvetica"/>
                        </a:rPr>
                        <a:t>CC</a:t>
                      </a:r>
                      <a:endParaRPr lang="en-US" sz="2400" b="1" dirty="0">
                        <a:solidFill>
                          <a:schemeClr val="bg1"/>
                        </a:solidFill>
                        <a:latin typeface="Helvetica"/>
                        <a:cs typeface="Helvetica"/>
                      </a:endParaRPr>
                    </a:p>
                  </a:txBody>
                  <a:tcPr anchor="ctr">
                    <a:lnR w="12700" cap="flat" cmpd="sng" algn="ctr">
                      <a:solidFill>
                        <a:scrgbClr r="0" g="0" b="0"/>
                      </a:solidFill>
                      <a:prstDash val="solid"/>
                      <a:round/>
                      <a:headEnd type="none" w="med" len="med"/>
                      <a:tailEnd type="none" w="med" len="med"/>
                    </a:lnR>
                    <a:solidFill>
                      <a:srgbClr val="D94E20"/>
                    </a:solidFill>
                  </a:tcPr>
                </a:tc>
                <a:tc>
                  <a:txBody>
                    <a:bodyPr/>
                    <a:lstStyle/>
                    <a:p>
                      <a:pPr algn="ctr"/>
                      <a:r>
                        <a:rPr lang="en-US" sz="2400" b="1" dirty="0" smtClean="0">
                          <a:solidFill>
                            <a:schemeClr val="bg1"/>
                          </a:solidFill>
                          <a:latin typeface="Helvetica"/>
                          <a:cs typeface="Helvetica"/>
                        </a:rPr>
                        <a:t>DTSC</a:t>
                      </a:r>
                      <a:endParaRPr lang="en-US" sz="2400" b="1" dirty="0">
                        <a:solidFill>
                          <a:schemeClr val="bg1"/>
                        </a:solidFill>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solidFill>
                      <a:srgbClr val="D94E20"/>
                    </a:solidFill>
                  </a:tcPr>
                </a:tc>
                <a:tc>
                  <a:txBody>
                    <a:bodyPr/>
                    <a:lstStyle/>
                    <a:p>
                      <a:pPr algn="ctr"/>
                      <a:r>
                        <a:rPr lang="en-US" sz="2400" b="1" dirty="0" smtClean="0">
                          <a:solidFill>
                            <a:schemeClr val="bg1"/>
                          </a:solidFill>
                          <a:latin typeface="Helvetica"/>
                          <a:cs typeface="Helvetica"/>
                        </a:rPr>
                        <a:t>RRC</a:t>
                      </a:r>
                      <a:endParaRPr lang="en-US" sz="2400" b="1" dirty="0">
                        <a:solidFill>
                          <a:schemeClr val="bg1"/>
                        </a:solidFill>
                        <a:latin typeface="Helvetica"/>
                        <a:cs typeface="Helvetica"/>
                      </a:endParaRPr>
                    </a:p>
                  </a:txBody>
                  <a:tcPr anchor="ctr">
                    <a:lnL w="12700" cap="flat" cmpd="sng" algn="ctr">
                      <a:solidFill>
                        <a:scrgbClr r="0" g="0" b="0"/>
                      </a:solidFill>
                      <a:prstDash val="solid"/>
                      <a:round/>
                      <a:headEnd type="none" w="med" len="med"/>
                      <a:tailEnd type="none" w="med" len="med"/>
                    </a:lnL>
                    <a:solidFill>
                      <a:srgbClr val="D94E20"/>
                    </a:solidFill>
                  </a:tcPr>
                </a:tc>
              </a:tr>
              <a:tr h="2165983">
                <a:tc>
                  <a:txBody>
                    <a:bodyPr/>
                    <a:lstStyle/>
                    <a:p>
                      <a:pPr algn="ctr"/>
                      <a:r>
                        <a:rPr lang="is-IS" sz="1800" kern="1200" dirty="0" smtClean="0">
                          <a:solidFill>
                            <a:schemeClr val="dk1"/>
                          </a:solidFill>
                          <a:latin typeface="+mn-lt"/>
                          <a:ea typeface="+mn-ea"/>
                          <a:cs typeface="+mn-cs"/>
                        </a:rPr>
                        <a:t>A168, A169, A217, A219, A253, A255, A256, A258, A259, A311, B301, B309</a:t>
                      </a:r>
                      <a:endParaRPr lang="en-US" dirty="0">
                        <a:latin typeface="Helvetica"/>
                        <a:cs typeface="Helvetica"/>
                      </a:endParaRPr>
                    </a:p>
                  </a:txBody>
                  <a:tcPr anchor="ctr">
                    <a:lnR w="12700" cap="flat" cmpd="sng" algn="ctr">
                      <a:solidFill>
                        <a:scrgbClr r="0" g="0" b="0"/>
                      </a:solidFill>
                      <a:prstDash val="solid"/>
                      <a:round/>
                      <a:headEnd type="none" w="med" len="med"/>
                      <a:tailEnd type="none" w="med" len="med"/>
                    </a:lnR>
                  </a:tcPr>
                </a:tc>
                <a:tc>
                  <a:txBody>
                    <a:bodyPr/>
                    <a:lstStyle/>
                    <a:p>
                      <a:pPr algn="ctr"/>
                      <a:r>
                        <a:rPr lang="pl-PL" sz="1800" kern="1200" dirty="0" smtClean="0">
                          <a:solidFill>
                            <a:schemeClr val="dk1"/>
                          </a:solidFill>
                          <a:latin typeface="+mn-lt"/>
                          <a:ea typeface="+mn-ea"/>
                          <a:cs typeface="+mn-cs"/>
                        </a:rPr>
                        <a:t>S103, S120, </a:t>
                      </a:r>
                      <a:br>
                        <a:rPr lang="pl-PL" sz="1800" kern="1200" dirty="0" smtClean="0">
                          <a:solidFill>
                            <a:schemeClr val="dk1"/>
                          </a:solidFill>
                          <a:latin typeface="+mn-lt"/>
                          <a:ea typeface="+mn-ea"/>
                          <a:cs typeface="+mn-cs"/>
                        </a:rPr>
                      </a:br>
                      <a:r>
                        <a:rPr lang="pl-PL" sz="1800" kern="1200" dirty="0" smtClean="0">
                          <a:solidFill>
                            <a:schemeClr val="dk1"/>
                          </a:solidFill>
                          <a:latin typeface="+mn-lt"/>
                          <a:ea typeface="+mn-ea"/>
                          <a:cs typeface="+mn-cs"/>
                        </a:rPr>
                        <a:t>N203, N206</a:t>
                      </a:r>
                      <a:endParaRPr lang="en-US"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sz="1800" kern="1200" dirty="0" smtClean="0">
                          <a:solidFill>
                            <a:schemeClr val="dk1"/>
                          </a:solidFill>
                          <a:latin typeface="+mn-lt"/>
                          <a:ea typeface="+mn-ea"/>
                          <a:cs typeface="+mn-cs"/>
                        </a:rPr>
                        <a:t>W112, W116, </a:t>
                      </a:r>
                      <a:br>
                        <a:rPr lang="en-US" sz="1800" kern="1200" dirty="0" smtClean="0">
                          <a:solidFill>
                            <a:schemeClr val="dk1"/>
                          </a:solidFill>
                          <a:latin typeface="+mn-lt"/>
                          <a:ea typeface="+mn-ea"/>
                          <a:cs typeface="+mn-cs"/>
                        </a:rPr>
                      </a:br>
                      <a:r>
                        <a:rPr lang="en-US" sz="1800" kern="1200" dirty="0" smtClean="0">
                          <a:solidFill>
                            <a:schemeClr val="dk1"/>
                          </a:solidFill>
                          <a:latin typeface="+mn-lt"/>
                          <a:ea typeface="+mn-ea"/>
                          <a:cs typeface="+mn-cs"/>
                        </a:rPr>
                        <a:t>W117, W118</a:t>
                      </a:r>
                      <a:endParaRPr lang="en-US" dirty="0">
                        <a:latin typeface="Helvetica"/>
                        <a:cs typeface="Helvetica"/>
                      </a:endParaRPr>
                    </a:p>
                  </a:txBody>
                  <a:tcPr anchor="ctr">
                    <a:lnL w="12700" cap="flat" cmpd="sng" algn="ctr">
                      <a:solidFill>
                        <a:scrgbClr r="0" g="0" b="0"/>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5441941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 name="Round Same Side Corner Rectangle 5"/>
          <p:cNvSpPr/>
          <p:nvPr/>
        </p:nvSpPr>
        <p:spPr>
          <a:xfrm>
            <a:off x="8597947" y="6337100"/>
            <a:ext cx="445600" cy="535798"/>
          </a:xfrm>
          <a:prstGeom prst="round2SameRect">
            <a:avLst/>
          </a:prstGeom>
          <a:solidFill>
            <a:srgbClr val="8E161F"/>
          </a:solidFill>
          <a:ln>
            <a:noFill/>
          </a:ln>
          <a:effectLst>
            <a:outerShdw blurRad="50800" dist="38100" dir="10800000" sx="30000" sy="3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a:spLocks noChangeArrowheads="1"/>
          </p:cNvSpPr>
          <p:nvPr/>
        </p:nvSpPr>
        <p:spPr bwMode="auto">
          <a:xfrm>
            <a:off x="2981183" y="6580188"/>
            <a:ext cx="557940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b="1" dirty="0" smtClean="0">
                <a:solidFill>
                  <a:srgbClr val="8E161F"/>
                </a:solidFill>
                <a:latin typeface="Helvetica" charset="0"/>
                <a:cs typeface="Helvetica" charset="0"/>
              </a:rPr>
              <a:t>PIKES PEAK COMMUNITY COLLEGE </a:t>
            </a:r>
            <a:r>
              <a:rPr lang="en-US" sz="1200" dirty="0" smtClean="0">
                <a:solidFill>
                  <a:srgbClr val="8E161F"/>
                </a:solidFill>
                <a:latin typeface="Helvetica" charset="0"/>
                <a:cs typeface="Helvetica" charset="0"/>
              </a:rPr>
              <a:t>|</a:t>
            </a:r>
            <a:r>
              <a:rPr lang="en-US" sz="1200" b="1" dirty="0" smtClean="0">
                <a:solidFill>
                  <a:srgbClr val="8E161F"/>
                </a:solidFill>
                <a:latin typeface="Helvetica" charset="0"/>
                <a:cs typeface="Helvetica" charset="0"/>
              </a:rPr>
              <a:t> </a:t>
            </a:r>
            <a:r>
              <a:rPr lang="en-US" sz="1200" dirty="0" smtClean="0">
                <a:solidFill>
                  <a:srgbClr val="8E161F"/>
                </a:solidFill>
                <a:latin typeface="Helvetica" charset="0"/>
                <a:cs typeface="Helvetica" charset="0"/>
              </a:rPr>
              <a:t>Spring 2016 PDW</a:t>
            </a:r>
            <a:endParaRPr lang="en-US" sz="1200" b="1" dirty="0" smtClean="0">
              <a:solidFill>
                <a:srgbClr val="8E161F"/>
              </a:solidFill>
            </a:endParaRPr>
          </a:p>
        </p:txBody>
      </p:sp>
      <p:sp>
        <p:nvSpPr>
          <p:cNvPr id="8" name="TextBox 7"/>
          <p:cNvSpPr txBox="1">
            <a:spLocks noChangeArrowheads="1"/>
          </p:cNvSpPr>
          <p:nvPr/>
        </p:nvSpPr>
        <p:spPr bwMode="auto">
          <a:xfrm>
            <a:off x="8612889" y="6448753"/>
            <a:ext cx="430658"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ctr">
              <a:defRPr/>
            </a:pPr>
            <a:fld id="{163679C0-CFEA-0441-B261-FC70340972CE}" type="slidenum">
              <a:rPr lang="en-US" sz="1200" b="1" smtClean="0">
                <a:solidFill>
                  <a:schemeClr val="bg1"/>
                </a:solidFill>
                <a:latin typeface="Helvetica" charset="0"/>
                <a:cs typeface="Helvetica" charset="0"/>
              </a:rPr>
              <a:pPr algn="ctr">
                <a:defRPr/>
              </a:pPr>
              <a:t>36</a:t>
            </a:fld>
            <a:endParaRPr lang="en-US" sz="1200" b="1" dirty="0" smtClean="0">
              <a:solidFill>
                <a:schemeClr val="bg1"/>
              </a:solidFill>
            </a:endParaRPr>
          </a:p>
        </p:txBody>
      </p:sp>
    </p:spTree>
    <p:extLst>
      <p:ext uri="{BB962C8B-B14F-4D97-AF65-F5344CB8AC3E}">
        <p14:creationId xmlns:p14="http://schemas.microsoft.com/office/powerpoint/2010/main" val="3214955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417638"/>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417638"/>
          </a:xfrm>
        </p:spPr>
        <p:txBody>
          <a:bodyPr/>
          <a:lstStyle/>
          <a:p>
            <a:r>
              <a:rPr lang="en-US" b="1" dirty="0" smtClean="0">
                <a:solidFill>
                  <a:srgbClr val="8E161F"/>
                </a:solidFill>
                <a:latin typeface="Helvetica"/>
                <a:cs typeface="Helvetica"/>
              </a:rPr>
              <a:t>Enrollment Update </a:t>
            </a:r>
            <a:endParaRPr lang="en-US" b="1" dirty="0">
              <a:solidFill>
                <a:srgbClr val="8E161F"/>
              </a:solidFill>
              <a:latin typeface="Helvetica"/>
              <a:cs typeface="Helvetica"/>
            </a:endParaRPr>
          </a:p>
        </p:txBody>
      </p:sp>
      <p:sp>
        <p:nvSpPr>
          <p:cNvPr id="8" name="Rectangle 7"/>
          <p:cNvSpPr/>
          <p:nvPr/>
        </p:nvSpPr>
        <p:spPr>
          <a:xfrm>
            <a:off x="0" y="6559446"/>
            <a:ext cx="9144000" cy="313452"/>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ound Same Side Corner Rectangle 8"/>
          <p:cNvSpPr/>
          <p:nvPr/>
        </p:nvSpPr>
        <p:spPr>
          <a:xfrm>
            <a:off x="8597947" y="6337100"/>
            <a:ext cx="445600" cy="535798"/>
          </a:xfrm>
          <a:prstGeom prst="round2SameRect">
            <a:avLst/>
          </a:prstGeom>
          <a:solidFill>
            <a:srgbClr val="8E161F"/>
          </a:solidFill>
          <a:ln>
            <a:noFill/>
          </a:ln>
          <a:effectLst>
            <a:outerShdw blurRad="50800" dist="38100" dir="10800000" sx="30000" sy="3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2981183" y="6580188"/>
            <a:ext cx="557940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b="1" dirty="0" smtClean="0">
                <a:solidFill>
                  <a:srgbClr val="8E161F"/>
                </a:solidFill>
                <a:latin typeface="Helvetica" charset="0"/>
                <a:cs typeface="Helvetica" charset="0"/>
              </a:rPr>
              <a:t>PIKES PEAK COMMUNITY COLLEGE </a:t>
            </a:r>
            <a:r>
              <a:rPr lang="en-US" sz="1200" dirty="0" smtClean="0">
                <a:solidFill>
                  <a:srgbClr val="8E161F"/>
                </a:solidFill>
                <a:latin typeface="Helvetica" charset="0"/>
                <a:cs typeface="Helvetica" charset="0"/>
              </a:rPr>
              <a:t>|</a:t>
            </a:r>
            <a:r>
              <a:rPr lang="en-US" sz="1200" b="1" dirty="0" smtClean="0">
                <a:solidFill>
                  <a:srgbClr val="8E161F"/>
                </a:solidFill>
                <a:latin typeface="Helvetica" charset="0"/>
                <a:cs typeface="Helvetica" charset="0"/>
              </a:rPr>
              <a:t> </a:t>
            </a:r>
            <a:r>
              <a:rPr lang="en-US" sz="1200" dirty="0" smtClean="0">
                <a:solidFill>
                  <a:srgbClr val="8E161F"/>
                </a:solidFill>
                <a:latin typeface="Helvetica" charset="0"/>
                <a:cs typeface="Helvetica" charset="0"/>
              </a:rPr>
              <a:t>Spring 2016 PDW</a:t>
            </a:r>
            <a:endParaRPr lang="en-US" sz="1200" b="1" dirty="0" smtClean="0">
              <a:solidFill>
                <a:srgbClr val="8E161F"/>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99387757"/>
              </p:ext>
            </p:extLst>
          </p:nvPr>
        </p:nvGraphicFramePr>
        <p:xfrm>
          <a:off x="457200" y="2178550"/>
          <a:ext cx="8229600" cy="2219246"/>
        </p:xfrm>
        <a:graphic>
          <a:graphicData uri="http://schemas.openxmlformats.org/drawingml/2006/table">
            <a:tbl>
              <a:tblPr firstRow="1" bandRow="1">
                <a:tableStyleId>{793D81CF-94F2-401A-BA57-92F5A7B2D0C5}</a:tableStyleId>
              </a:tblPr>
              <a:tblGrid>
                <a:gridCol w="4260089"/>
                <a:gridCol w="1394775"/>
                <a:gridCol w="1315398"/>
                <a:gridCol w="1259338"/>
              </a:tblGrid>
              <a:tr h="735886">
                <a:tc gridSpan="4">
                  <a:txBody>
                    <a:bodyPr/>
                    <a:lstStyle/>
                    <a:p>
                      <a:pPr algn="ctr"/>
                      <a:r>
                        <a:rPr lang="en-US" sz="2800" dirty="0" smtClean="0">
                          <a:solidFill>
                            <a:schemeClr val="bg1"/>
                          </a:solidFill>
                          <a:latin typeface="Helvetica"/>
                          <a:cs typeface="Helvetica"/>
                        </a:rPr>
                        <a:t> Concurrent &amp; AVP</a:t>
                      </a:r>
                      <a:endParaRPr lang="en-US" sz="2800" dirty="0">
                        <a:solidFill>
                          <a:schemeClr val="bg1"/>
                        </a:solidFill>
                        <a:latin typeface="Helvetica"/>
                        <a:cs typeface="Helvetica"/>
                      </a:endParaRPr>
                    </a:p>
                  </a:txBody>
                  <a:tcPr anchor="ctr"/>
                </a:tc>
                <a:tc hMerge="1">
                  <a:txBody>
                    <a:bodyPr/>
                    <a:lstStyle/>
                    <a:p>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hMerge="1">
                  <a:txBody>
                    <a:bodyPr/>
                    <a:lstStyle/>
                    <a:p>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hMerge="1">
                  <a:txBody>
                    <a:bodyPr/>
                    <a:lstStyle/>
                    <a:p>
                      <a:pPr algn="r"/>
                      <a:endParaRPr lang="en-US" dirty="0">
                        <a:latin typeface="Helvetica"/>
                        <a:cs typeface="Helvetica"/>
                      </a:endParaRPr>
                    </a:p>
                  </a:txBody>
                  <a:tcPr anchor="ctr">
                    <a:lnL w="12700" cap="flat" cmpd="sng" algn="ctr">
                      <a:solidFill>
                        <a:scrgbClr r="0" g="0" b="0"/>
                      </a:solidFill>
                      <a:prstDash val="solid"/>
                      <a:round/>
                      <a:headEnd type="none" w="med" len="med"/>
                      <a:tailEnd type="none" w="med" len="med"/>
                    </a:lnL>
                  </a:tcPr>
                </a:tc>
              </a:tr>
              <a:tr h="370840">
                <a:tc>
                  <a:txBody>
                    <a:bodyPr/>
                    <a:lstStyle/>
                    <a:p>
                      <a:pPr algn="l"/>
                      <a:endParaRPr lang="en-US" b="1" dirty="0">
                        <a:latin typeface="Helvetica"/>
                        <a:cs typeface="Helvetica"/>
                      </a:endParaRPr>
                    </a:p>
                  </a:txBody>
                  <a:tcPr anchor="ctr">
                    <a:lnR w="12700" cap="flat" cmpd="sng" algn="ctr">
                      <a:solidFill>
                        <a:scrgbClr r="0" g="0" b="0"/>
                      </a:solidFill>
                      <a:prstDash val="solid"/>
                      <a:round/>
                      <a:headEnd type="none" w="med" len="med"/>
                      <a:tailEnd type="none" w="med" len="med"/>
                    </a:lnR>
                    <a:lnB w="28575" cap="flat" cmpd="sng" algn="ctr">
                      <a:solidFill>
                        <a:scrgbClr r="0" g="0" b="0"/>
                      </a:solidFill>
                      <a:prstDash val="solid"/>
                      <a:round/>
                      <a:headEnd type="none" w="med" len="med"/>
                      <a:tailEnd type="none" w="med" len="med"/>
                    </a:lnB>
                  </a:tcPr>
                </a:tc>
                <a:tc>
                  <a:txBody>
                    <a:bodyPr/>
                    <a:lstStyle/>
                    <a:p>
                      <a:pPr algn="r"/>
                      <a:r>
                        <a:rPr lang="en-US" b="1" dirty="0" smtClean="0">
                          <a:latin typeface="Helvetica"/>
                          <a:cs typeface="Helvetica"/>
                        </a:rPr>
                        <a:t>2013</a:t>
                      </a:r>
                      <a:endParaRPr lang="en-US" b="1"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28575" cap="flat" cmpd="sng" algn="ctr">
                      <a:solidFill>
                        <a:scrgbClr r="0" g="0" b="0"/>
                      </a:solidFill>
                      <a:prstDash val="solid"/>
                      <a:round/>
                      <a:headEnd type="none" w="med" len="med"/>
                      <a:tailEnd type="none" w="med" len="med"/>
                    </a:lnB>
                  </a:tcPr>
                </a:tc>
                <a:tc>
                  <a:txBody>
                    <a:bodyPr/>
                    <a:lstStyle/>
                    <a:p>
                      <a:pPr algn="r"/>
                      <a:r>
                        <a:rPr lang="en-US" b="1" dirty="0" smtClean="0">
                          <a:latin typeface="Helvetica"/>
                          <a:cs typeface="Helvetica"/>
                        </a:rPr>
                        <a:t>2014</a:t>
                      </a:r>
                      <a:endParaRPr lang="en-US" b="1"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28575" cap="flat" cmpd="sng" algn="ctr">
                      <a:solidFill>
                        <a:scrgbClr r="0" g="0" b="0"/>
                      </a:solidFill>
                      <a:prstDash val="solid"/>
                      <a:round/>
                      <a:headEnd type="none" w="med" len="med"/>
                      <a:tailEnd type="none" w="med" len="med"/>
                    </a:lnB>
                  </a:tcPr>
                </a:tc>
                <a:tc>
                  <a:txBody>
                    <a:bodyPr/>
                    <a:lstStyle/>
                    <a:p>
                      <a:pPr algn="r"/>
                      <a:r>
                        <a:rPr lang="en-US" b="1" dirty="0" smtClean="0">
                          <a:latin typeface="Helvetica"/>
                          <a:cs typeface="Helvetica"/>
                        </a:rPr>
                        <a:t>2015</a:t>
                      </a:r>
                      <a:endParaRPr lang="en-US" b="1" dirty="0">
                        <a:latin typeface="Helvetica"/>
                        <a:cs typeface="Helvetica"/>
                      </a:endParaRPr>
                    </a:p>
                  </a:txBody>
                  <a:tcPr anchor="ctr">
                    <a:lnL w="12700" cap="flat" cmpd="sng" algn="ctr">
                      <a:solidFill>
                        <a:scrgbClr r="0" g="0" b="0"/>
                      </a:solidFill>
                      <a:prstDash val="solid"/>
                      <a:round/>
                      <a:headEnd type="none" w="med" len="med"/>
                      <a:tailEnd type="none" w="med" len="med"/>
                    </a:lnL>
                    <a:lnB w="28575" cap="flat" cmpd="sng" algn="ctr">
                      <a:solidFill>
                        <a:scrgbClr r="0" g="0" b="0"/>
                      </a:solidFill>
                      <a:prstDash val="solid"/>
                      <a:round/>
                      <a:headEnd type="none" w="med" len="med"/>
                      <a:tailEnd type="none" w="med" len="med"/>
                    </a:lnB>
                  </a:tcPr>
                </a:tc>
              </a:tr>
              <a:tr h="370840">
                <a:tc>
                  <a:txBody>
                    <a:bodyPr/>
                    <a:lstStyle/>
                    <a:p>
                      <a:pPr algn="l"/>
                      <a:r>
                        <a:rPr lang="en-US" dirty="0" smtClean="0">
                          <a:latin typeface="Helvetica"/>
                          <a:cs typeface="Helvetica"/>
                        </a:rPr>
                        <a:t>Total Concurrent Enrollment</a:t>
                      </a:r>
                      <a:endParaRPr lang="en-US" dirty="0">
                        <a:latin typeface="Helvetica"/>
                        <a:cs typeface="Helvetica"/>
                      </a:endParaRPr>
                    </a:p>
                  </a:txBody>
                  <a:tcPr anchor="ctr">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solidFill>
                      <a:srgbClr val="FFFFFF"/>
                    </a:solidFill>
                  </a:tcPr>
                </a:tc>
                <a:tc>
                  <a:txBody>
                    <a:bodyPr/>
                    <a:lstStyle/>
                    <a:p>
                      <a:pPr algn="r"/>
                      <a:r>
                        <a:rPr lang="en-US" dirty="0" smtClean="0">
                          <a:latin typeface="Helvetica"/>
                          <a:cs typeface="Helvetica"/>
                        </a:rPr>
                        <a:t>885</a:t>
                      </a:r>
                      <a:endParaRPr lang="en-US"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solidFill>
                      <a:srgbClr val="FFFFFF"/>
                    </a:solidFill>
                  </a:tcPr>
                </a:tc>
                <a:tc>
                  <a:txBody>
                    <a:bodyPr/>
                    <a:lstStyle/>
                    <a:p>
                      <a:pPr algn="r"/>
                      <a:r>
                        <a:rPr lang="en-US" dirty="0" smtClean="0">
                          <a:latin typeface="Helvetica"/>
                          <a:cs typeface="Helvetica"/>
                        </a:rPr>
                        <a:t>1274</a:t>
                      </a:r>
                      <a:endParaRPr lang="en-US"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solidFill>
                      <a:srgbClr val="FFFFFF"/>
                    </a:solidFill>
                  </a:tcPr>
                </a:tc>
                <a:tc>
                  <a:txBody>
                    <a:bodyPr/>
                    <a:lstStyle/>
                    <a:p>
                      <a:pPr algn="r"/>
                      <a:r>
                        <a:rPr lang="en-US" dirty="0" smtClean="0">
                          <a:latin typeface="Helvetica"/>
                          <a:cs typeface="Helvetica"/>
                        </a:rPr>
                        <a:t>1564</a:t>
                      </a:r>
                      <a:endParaRPr lang="en-US" dirty="0">
                        <a:latin typeface="Helvetica"/>
                        <a:cs typeface="Helvetica"/>
                      </a:endParaRPr>
                    </a:p>
                  </a:txBody>
                  <a:tcPr anchor="ctr">
                    <a:lnL w="12700" cap="flat" cmpd="sng" algn="ctr">
                      <a:solidFill>
                        <a:scrgbClr r="0" g="0" b="0"/>
                      </a:solidFill>
                      <a:prstDash val="solid"/>
                      <a:round/>
                      <a:headEnd type="none" w="med" len="med"/>
                      <a:tailEnd type="none" w="med" len="med"/>
                    </a:lnL>
                    <a:lnT w="28575" cap="flat" cmpd="sng" algn="ctr">
                      <a:solidFill>
                        <a:scrgbClr r="0" g="0" b="0"/>
                      </a:solidFill>
                      <a:prstDash val="solid"/>
                      <a:round/>
                      <a:headEnd type="none" w="med" len="med"/>
                      <a:tailEnd type="none" w="med" len="med"/>
                    </a:lnT>
                    <a:solidFill>
                      <a:srgbClr val="FFFFFF"/>
                    </a:solidFill>
                  </a:tcPr>
                </a:tc>
              </a:tr>
              <a:tr h="370840">
                <a:tc>
                  <a:txBody>
                    <a:bodyPr/>
                    <a:lstStyle/>
                    <a:p>
                      <a:pPr algn="l"/>
                      <a:r>
                        <a:rPr lang="en-US" dirty="0" smtClean="0">
                          <a:latin typeface="Helvetica"/>
                          <a:cs typeface="Helvetica"/>
                        </a:rPr>
                        <a:t>AVP Related Concurrent Enrollment</a:t>
                      </a:r>
                      <a:endParaRPr lang="en-US" dirty="0">
                        <a:latin typeface="Helvetica"/>
                        <a:cs typeface="Helvetica"/>
                      </a:endParaRPr>
                    </a:p>
                  </a:txBody>
                  <a:tcPr anchor="ctr">
                    <a:lnR w="12700" cap="flat" cmpd="sng" algn="ctr">
                      <a:solidFill>
                        <a:scrgbClr r="0" g="0" b="0"/>
                      </a:solidFill>
                      <a:prstDash val="solid"/>
                      <a:round/>
                      <a:headEnd type="none" w="med" len="med"/>
                      <a:tailEnd type="none" w="med" len="med"/>
                    </a:lnR>
                    <a:solidFill>
                      <a:srgbClr val="FFFFFF"/>
                    </a:solidFill>
                  </a:tcPr>
                </a:tc>
                <a:tc>
                  <a:txBody>
                    <a:bodyPr/>
                    <a:lstStyle/>
                    <a:p>
                      <a:pPr algn="r"/>
                      <a:r>
                        <a:rPr lang="en-US" dirty="0" smtClean="0">
                          <a:solidFill>
                            <a:schemeClr val="tx1"/>
                          </a:solidFill>
                          <a:latin typeface="Helvetica"/>
                          <a:cs typeface="Helvetica"/>
                        </a:rPr>
                        <a:t>0</a:t>
                      </a:r>
                      <a:endParaRPr lang="en-US" dirty="0">
                        <a:solidFill>
                          <a:schemeClr val="tx1"/>
                        </a:solidFill>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solidFill>
                      <a:srgbClr val="FFFFFF"/>
                    </a:solidFill>
                  </a:tcPr>
                </a:tc>
                <a:tc>
                  <a:txBody>
                    <a:bodyPr/>
                    <a:lstStyle/>
                    <a:p>
                      <a:pPr algn="r"/>
                      <a:r>
                        <a:rPr lang="en-US" dirty="0" smtClean="0">
                          <a:solidFill>
                            <a:schemeClr val="tx1"/>
                          </a:solidFill>
                          <a:latin typeface="Helvetica"/>
                          <a:cs typeface="Helvetica"/>
                        </a:rPr>
                        <a:t>145</a:t>
                      </a:r>
                      <a:endParaRPr lang="en-US" dirty="0">
                        <a:solidFill>
                          <a:schemeClr val="tx1"/>
                        </a:solidFill>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solidFill>
                      <a:srgbClr val="FFFFFF"/>
                    </a:solidFill>
                  </a:tcPr>
                </a:tc>
                <a:tc>
                  <a:txBody>
                    <a:bodyPr/>
                    <a:lstStyle/>
                    <a:p>
                      <a:pPr algn="r"/>
                      <a:r>
                        <a:rPr lang="en-US" dirty="0" smtClean="0">
                          <a:solidFill>
                            <a:schemeClr val="tx1"/>
                          </a:solidFill>
                          <a:latin typeface="Helvetica"/>
                          <a:cs typeface="Helvetica"/>
                        </a:rPr>
                        <a:t>202</a:t>
                      </a:r>
                      <a:endParaRPr lang="en-US" dirty="0">
                        <a:solidFill>
                          <a:schemeClr val="tx1"/>
                        </a:solidFill>
                        <a:latin typeface="Helvetica"/>
                        <a:cs typeface="Helvetica"/>
                      </a:endParaRPr>
                    </a:p>
                  </a:txBody>
                  <a:tcPr anchor="ctr">
                    <a:lnL w="12700" cap="flat" cmpd="sng" algn="ctr">
                      <a:solidFill>
                        <a:scrgbClr r="0" g="0" b="0"/>
                      </a:solidFill>
                      <a:prstDash val="solid"/>
                      <a:round/>
                      <a:headEnd type="none" w="med" len="med"/>
                      <a:tailEnd type="none" w="med" len="med"/>
                    </a:lnL>
                    <a:solidFill>
                      <a:srgbClr val="FFFFFF"/>
                    </a:solidFill>
                  </a:tcPr>
                </a:tc>
              </a:tr>
              <a:tr h="370840">
                <a:tc>
                  <a:txBody>
                    <a:bodyPr/>
                    <a:lstStyle/>
                    <a:p>
                      <a:pPr algn="l"/>
                      <a:r>
                        <a:rPr lang="en-US" b="0" dirty="0" smtClean="0">
                          <a:latin typeface="Helvetica"/>
                          <a:cs typeface="Helvetica"/>
                        </a:rPr>
                        <a:t>Total AVP Enrollment</a:t>
                      </a:r>
                      <a:endParaRPr lang="en-US" b="0" dirty="0">
                        <a:latin typeface="Helvetica"/>
                        <a:cs typeface="Helvetica"/>
                      </a:endParaRPr>
                    </a:p>
                  </a:txBody>
                  <a:tcPr anchor="ctr">
                    <a:lnR w="12700" cap="flat" cmpd="sng" algn="ctr">
                      <a:solidFill>
                        <a:scrgbClr r="0" g="0" b="0"/>
                      </a:solidFill>
                      <a:prstDash val="solid"/>
                      <a:round/>
                      <a:headEnd type="none" w="med" len="med"/>
                      <a:tailEnd type="none" w="med" len="med"/>
                    </a:lnR>
                    <a:solidFill>
                      <a:schemeClr val="bg1"/>
                    </a:solidFill>
                  </a:tcPr>
                </a:tc>
                <a:tc>
                  <a:txBody>
                    <a:bodyPr/>
                    <a:lstStyle/>
                    <a:p>
                      <a:pPr algn="r"/>
                      <a:r>
                        <a:rPr lang="en-US" b="0" dirty="0" smtClean="0">
                          <a:solidFill>
                            <a:schemeClr val="tx1"/>
                          </a:solidFill>
                          <a:latin typeface="Helvetica"/>
                          <a:cs typeface="Helvetica"/>
                        </a:rPr>
                        <a:t>451</a:t>
                      </a:r>
                      <a:endParaRPr lang="en-US" b="0" dirty="0">
                        <a:solidFill>
                          <a:schemeClr val="tx1"/>
                        </a:solidFill>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solidFill>
                      <a:schemeClr val="bg1"/>
                    </a:solidFill>
                  </a:tcPr>
                </a:tc>
                <a:tc>
                  <a:txBody>
                    <a:bodyPr/>
                    <a:lstStyle/>
                    <a:p>
                      <a:pPr algn="r"/>
                      <a:r>
                        <a:rPr lang="en-US" b="0" dirty="0" smtClean="0">
                          <a:solidFill>
                            <a:schemeClr val="tx1"/>
                          </a:solidFill>
                          <a:latin typeface="Helvetica"/>
                          <a:cs typeface="Helvetica"/>
                        </a:rPr>
                        <a:t>488</a:t>
                      </a:r>
                      <a:endParaRPr lang="en-US" b="0" dirty="0">
                        <a:solidFill>
                          <a:schemeClr val="tx1"/>
                        </a:solidFill>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solidFill>
                      <a:schemeClr val="bg1"/>
                    </a:solidFill>
                  </a:tcPr>
                </a:tc>
                <a:tc>
                  <a:txBody>
                    <a:bodyPr/>
                    <a:lstStyle/>
                    <a:p>
                      <a:pPr algn="r"/>
                      <a:r>
                        <a:rPr lang="en-US" b="0" dirty="0" smtClean="0">
                          <a:solidFill>
                            <a:schemeClr val="tx1"/>
                          </a:solidFill>
                          <a:latin typeface="Helvetica"/>
                          <a:cs typeface="Helvetica"/>
                        </a:rPr>
                        <a:t>460</a:t>
                      </a:r>
                      <a:endParaRPr lang="en-US" b="0" dirty="0">
                        <a:solidFill>
                          <a:schemeClr val="tx1"/>
                        </a:solidFill>
                        <a:latin typeface="Helvetica"/>
                        <a:cs typeface="Helvetica"/>
                      </a:endParaRPr>
                    </a:p>
                  </a:txBody>
                  <a:tcPr anchor="ctr">
                    <a:lnL w="12700" cap="flat" cmpd="sng" algn="ctr">
                      <a:solidFill>
                        <a:scrgbClr r="0" g="0" b="0"/>
                      </a:solidFill>
                      <a:prstDash val="solid"/>
                      <a:round/>
                      <a:headEnd type="none" w="med" len="med"/>
                      <a:tailEnd type="none" w="med" len="med"/>
                    </a:lnL>
                    <a:solidFill>
                      <a:schemeClr val="bg1"/>
                    </a:solidFill>
                  </a:tcPr>
                </a:tc>
              </a:tr>
            </a:tbl>
          </a:graphicData>
        </a:graphic>
      </p:graphicFrame>
      <p:sp>
        <p:nvSpPr>
          <p:cNvPr id="16" name="TextBox 15"/>
          <p:cNvSpPr txBox="1">
            <a:spLocks noChangeArrowheads="1"/>
          </p:cNvSpPr>
          <p:nvPr/>
        </p:nvSpPr>
        <p:spPr bwMode="auto">
          <a:xfrm>
            <a:off x="8612889" y="6448753"/>
            <a:ext cx="430658"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ctr">
              <a:defRPr/>
            </a:pPr>
            <a:fld id="{163679C0-CFEA-0441-B261-FC70340972CE}" type="slidenum">
              <a:rPr lang="en-US" sz="1200" b="1" smtClean="0">
                <a:solidFill>
                  <a:schemeClr val="bg1"/>
                </a:solidFill>
                <a:latin typeface="Helvetica" charset="0"/>
                <a:cs typeface="Helvetica" charset="0"/>
              </a:rPr>
              <a:pPr algn="ctr">
                <a:defRPr/>
              </a:pPr>
              <a:t>4</a:t>
            </a:fld>
            <a:endParaRPr lang="en-US" sz="1200" b="1" dirty="0" smtClean="0">
              <a:solidFill>
                <a:schemeClr val="bg1"/>
              </a:solidFill>
            </a:endParaRPr>
          </a:p>
        </p:txBody>
      </p:sp>
      <p:sp>
        <p:nvSpPr>
          <p:cNvPr id="10" name="Content Placeholder 2"/>
          <p:cNvSpPr txBox="1">
            <a:spLocks/>
          </p:cNvSpPr>
          <p:nvPr/>
        </p:nvSpPr>
        <p:spPr>
          <a:xfrm>
            <a:off x="457200" y="4660832"/>
            <a:ext cx="8229600" cy="1465331"/>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a:t>
            </a:r>
            <a:r>
              <a:rPr lang="en-US" dirty="0" smtClean="0">
                <a:solidFill>
                  <a:srgbClr val="8E161F"/>
                </a:solidFill>
              </a:rPr>
              <a:t>AVP </a:t>
            </a:r>
            <a:r>
              <a:rPr lang="en-US" dirty="0">
                <a:solidFill>
                  <a:srgbClr val="8E161F"/>
                </a:solidFill>
              </a:rPr>
              <a:t>converting to Concurrent </a:t>
            </a:r>
            <a:r>
              <a:rPr lang="en-US" dirty="0" smtClean="0">
                <a:solidFill>
                  <a:srgbClr val="8E161F"/>
                </a:solidFill>
              </a:rPr>
              <a:t>Enrollment</a:t>
            </a:r>
            <a:r>
              <a:rPr lang="en-US" dirty="0" smtClean="0"/>
              <a:t>}</a:t>
            </a:r>
            <a:endParaRPr lang="en-US" dirty="0" smtClean="0">
              <a:latin typeface="Helvetica"/>
              <a:cs typeface="Helvetica"/>
            </a:endParaRPr>
          </a:p>
        </p:txBody>
      </p:sp>
    </p:spTree>
    <p:extLst>
      <p:ext uri="{BB962C8B-B14F-4D97-AF65-F5344CB8AC3E}">
        <p14:creationId xmlns:p14="http://schemas.microsoft.com/office/powerpoint/2010/main" val="3779220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417638"/>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417638"/>
          </a:xfrm>
        </p:spPr>
        <p:txBody>
          <a:bodyPr>
            <a:normAutofit/>
          </a:bodyPr>
          <a:lstStyle/>
          <a:p>
            <a:r>
              <a:rPr lang="en-US" b="1" dirty="0">
                <a:solidFill>
                  <a:srgbClr val="8E161F"/>
                </a:solidFill>
                <a:latin typeface="Helvetica"/>
                <a:cs typeface="Helvetica"/>
              </a:rPr>
              <a:t>Enrollment Update</a:t>
            </a:r>
          </a:p>
        </p:txBody>
      </p:sp>
      <p:sp>
        <p:nvSpPr>
          <p:cNvPr id="8" name="Rectangle 7"/>
          <p:cNvSpPr/>
          <p:nvPr/>
        </p:nvSpPr>
        <p:spPr>
          <a:xfrm>
            <a:off x="0" y="6559446"/>
            <a:ext cx="9144000" cy="313452"/>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ound Same Side Corner Rectangle 8"/>
          <p:cNvSpPr/>
          <p:nvPr/>
        </p:nvSpPr>
        <p:spPr>
          <a:xfrm>
            <a:off x="8597947" y="6337100"/>
            <a:ext cx="445600" cy="535798"/>
          </a:xfrm>
          <a:prstGeom prst="round2SameRect">
            <a:avLst/>
          </a:prstGeom>
          <a:solidFill>
            <a:srgbClr val="8E161F"/>
          </a:solidFill>
          <a:ln>
            <a:noFill/>
          </a:ln>
          <a:effectLst>
            <a:outerShdw blurRad="50800" dist="38100" dir="10800000" sx="30000" sy="3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2981183" y="6580188"/>
            <a:ext cx="557940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b="1" dirty="0" smtClean="0">
                <a:solidFill>
                  <a:srgbClr val="8E161F"/>
                </a:solidFill>
                <a:latin typeface="Helvetica" charset="0"/>
                <a:cs typeface="Helvetica" charset="0"/>
              </a:rPr>
              <a:t>PIKES PEAK COMMUNITY COLLEGE </a:t>
            </a:r>
            <a:r>
              <a:rPr lang="en-US" sz="1200" dirty="0" smtClean="0">
                <a:solidFill>
                  <a:srgbClr val="8E161F"/>
                </a:solidFill>
                <a:latin typeface="Helvetica" charset="0"/>
                <a:cs typeface="Helvetica" charset="0"/>
              </a:rPr>
              <a:t>|</a:t>
            </a:r>
            <a:r>
              <a:rPr lang="en-US" sz="1200" b="1" dirty="0" smtClean="0">
                <a:solidFill>
                  <a:srgbClr val="8E161F"/>
                </a:solidFill>
                <a:latin typeface="Helvetica" charset="0"/>
                <a:cs typeface="Helvetica" charset="0"/>
              </a:rPr>
              <a:t> </a:t>
            </a:r>
            <a:r>
              <a:rPr lang="en-US" sz="1200" dirty="0" smtClean="0">
                <a:solidFill>
                  <a:srgbClr val="8E161F"/>
                </a:solidFill>
                <a:latin typeface="Helvetica" charset="0"/>
                <a:cs typeface="Helvetica" charset="0"/>
              </a:rPr>
              <a:t>Spring 2016 PDW</a:t>
            </a:r>
            <a:endParaRPr lang="en-US" sz="1200" b="1" dirty="0" smtClean="0">
              <a:solidFill>
                <a:srgbClr val="8E161F"/>
              </a:solidFill>
            </a:endParaRPr>
          </a:p>
        </p:txBody>
      </p:sp>
      <p:sp>
        <p:nvSpPr>
          <p:cNvPr id="15" name="Content Placeholder 2"/>
          <p:cNvSpPr>
            <a:spLocks noGrp="1"/>
          </p:cNvSpPr>
          <p:nvPr>
            <p:ph idx="1"/>
          </p:nvPr>
        </p:nvSpPr>
        <p:spPr>
          <a:xfrm>
            <a:off x="383289" y="1614387"/>
            <a:ext cx="8229600" cy="4525963"/>
          </a:xfrm>
        </p:spPr>
        <p:txBody>
          <a:bodyPr anchor="t">
            <a:normAutofit fontScale="70000" lnSpcReduction="20000"/>
          </a:bodyPr>
          <a:lstStyle/>
          <a:p>
            <a:pPr marL="0" indent="0">
              <a:buNone/>
            </a:pPr>
            <a:endParaRPr lang="en-US" b="1" dirty="0">
              <a:latin typeface="Helvetica"/>
              <a:cs typeface="Helvetica"/>
            </a:endParaRPr>
          </a:p>
          <a:p>
            <a:pPr marL="0" indent="0">
              <a:buNone/>
            </a:pPr>
            <a:r>
              <a:rPr lang="en-US" b="1" dirty="0" smtClean="0">
                <a:latin typeface="Helvetica"/>
                <a:cs typeface="Helvetica"/>
              </a:rPr>
              <a:t>Alternative </a:t>
            </a:r>
            <a:r>
              <a:rPr lang="en-US" b="1" dirty="0">
                <a:latin typeface="Helvetica"/>
                <a:cs typeface="Helvetica"/>
              </a:rPr>
              <a:t>Instructional </a:t>
            </a:r>
            <a:r>
              <a:rPr lang="en-US" b="1" dirty="0" smtClean="0">
                <a:latin typeface="Helvetica"/>
                <a:cs typeface="Helvetica"/>
              </a:rPr>
              <a:t>Locations</a:t>
            </a:r>
            <a:endParaRPr lang="en-US" b="1" dirty="0">
              <a:latin typeface="Helvetica"/>
              <a:cs typeface="Helvetica"/>
            </a:endParaRPr>
          </a:p>
          <a:p>
            <a:pPr marL="0" indent="0">
              <a:buNone/>
            </a:pPr>
            <a:endParaRPr lang="en-US" dirty="0" smtClean="0">
              <a:latin typeface="Helvetica"/>
              <a:cs typeface="Helvetica"/>
            </a:endParaRPr>
          </a:p>
          <a:p>
            <a:pPr lvl="1">
              <a:buFont typeface="Arial"/>
              <a:buChar char="•"/>
            </a:pPr>
            <a:r>
              <a:rPr lang="en-US" dirty="0" smtClean="0">
                <a:latin typeface="Helvetica"/>
                <a:cs typeface="Helvetica"/>
              </a:rPr>
              <a:t>Springs Fabrication: FTE 7.4, Headcount 18</a:t>
            </a:r>
          </a:p>
          <a:p>
            <a:pPr lvl="1">
              <a:buFont typeface="Arial"/>
              <a:buChar char="•"/>
            </a:pPr>
            <a:endParaRPr lang="en-US" dirty="0" smtClean="0">
              <a:latin typeface="Helvetica"/>
              <a:cs typeface="Helvetica"/>
            </a:endParaRPr>
          </a:p>
          <a:p>
            <a:pPr lvl="1">
              <a:buFont typeface="Arial"/>
              <a:buChar char="•"/>
            </a:pPr>
            <a:r>
              <a:rPr lang="en-US" dirty="0" err="1" smtClean="0">
                <a:latin typeface="Helvetica"/>
                <a:cs typeface="Helvetica"/>
              </a:rPr>
              <a:t>Creekside</a:t>
            </a:r>
            <a:r>
              <a:rPr lang="en-US" dirty="0" smtClean="0">
                <a:latin typeface="Helvetica"/>
                <a:cs typeface="Helvetica"/>
              </a:rPr>
              <a:t> Success Center: FTE 11.5, Headcount 49</a:t>
            </a:r>
          </a:p>
          <a:p>
            <a:pPr lvl="1">
              <a:buFont typeface="Arial"/>
              <a:buChar char="•"/>
            </a:pPr>
            <a:endParaRPr lang="en-US" dirty="0" smtClean="0">
              <a:latin typeface="Helvetica"/>
              <a:cs typeface="Helvetica"/>
            </a:endParaRPr>
          </a:p>
          <a:p>
            <a:pPr lvl="1">
              <a:buFont typeface="Arial"/>
              <a:buChar char="•"/>
            </a:pPr>
            <a:r>
              <a:rPr lang="en-US" dirty="0" smtClean="0">
                <a:latin typeface="Helvetica"/>
                <a:cs typeface="Helvetica"/>
              </a:rPr>
              <a:t>Wasson Learning Center: Est. FTE 29, 12 sections with 24 students in each</a:t>
            </a:r>
          </a:p>
          <a:p>
            <a:pPr lvl="1">
              <a:buFont typeface="Arial"/>
              <a:buChar char="•"/>
            </a:pPr>
            <a:endParaRPr lang="en-US" dirty="0" smtClean="0">
              <a:latin typeface="Helvetica"/>
              <a:cs typeface="Helvetica"/>
            </a:endParaRPr>
          </a:p>
          <a:p>
            <a:pPr lvl="1">
              <a:buFont typeface="Arial"/>
              <a:buChar char="•"/>
            </a:pPr>
            <a:r>
              <a:rPr lang="en-US" dirty="0" smtClean="0">
                <a:latin typeface="Helvetica"/>
                <a:cs typeface="Helvetica"/>
              </a:rPr>
              <a:t>CSEC – FTE 107 </a:t>
            </a:r>
            <a:br>
              <a:rPr lang="en-US" dirty="0" smtClean="0">
                <a:latin typeface="Helvetica"/>
                <a:cs typeface="Helvetica"/>
              </a:rPr>
            </a:br>
            <a:r>
              <a:rPr lang="en-US" dirty="0" smtClean="0">
                <a:latin typeface="Helvetica"/>
                <a:cs typeface="Helvetica"/>
              </a:rPr>
              <a:t/>
            </a:r>
            <a:br>
              <a:rPr lang="en-US" dirty="0" smtClean="0">
                <a:latin typeface="Helvetica"/>
                <a:cs typeface="Helvetica"/>
              </a:rPr>
            </a:br>
            <a:r>
              <a:rPr lang="en-US" i="1" dirty="0" smtClean="0">
                <a:latin typeface="Helvetica"/>
                <a:cs typeface="Helvetica"/>
              </a:rPr>
              <a:t>*Estimates as of 1-5-15. Additional registrations will continue.</a:t>
            </a:r>
          </a:p>
        </p:txBody>
      </p:sp>
      <p:sp>
        <p:nvSpPr>
          <p:cNvPr id="13" name="TextBox 12"/>
          <p:cNvSpPr txBox="1">
            <a:spLocks noChangeArrowheads="1"/>
          </p:cNvSpPr>
          <p:nvPr/>
        </p:nvSpPr>
        <p:spPr bwMode="auto">
          <a:xfrm>
            <a:off x="8612889" y="6448753"/>
            <a:ext cx="430658"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ctr">
              <a:defRPr/>
            </a:pPr>
            <a:fld id="{163679C0-CFEA-0441-B261-FC70340972CE}" type="slidenum">
              <a:rPr lang="en-US" sz="1200" b="1" smtClean="0">
                <a:solidFill>
                  <a:schemeClr val="bg1"/>
                </a:solidFill>
                <a:latin typeface="Helvetica" charset="0"/>
                <a:cs typeface="Helvetica" charset="0"/>
              </a:rPr>
              <a:pPr algn="ctr">
                <a:defRPr/>
              </a:pPr>
              <a:t>5</a:t>
            </a:fld>
            <a:endParaRPr lang="en-US" sz="1200" b="1" dirty="0" smtClean="0">
              <a:solidFill>
                <a:schemeClr val="bg1"/>
              </a:solidFill>
            </a:endParaRPr>
          </a:p>
        </p:txBody>
      </p:sp>
    </p:spTree>
    <p:extLst>
      <p:ext uri="{BB962C8B-B14F-4D97-AF65-F5344CB8AC3E}">
        <p14:creationId xmlns:p14="http://schemas.microsoft.com/office/powerpoint/2010/main" val="171240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417638"/>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417638"/>
          </a:xfrm>
        </p:spPr>
        <p:txBody>
          <a:bodyPr>
            <a:normAutofit/>
          </a:bodyPr>
          <a:lstStyle/>
          <a:p>
            <a:r>
              <a:rPr lang="en-US" b="1" dirty="0" smtClean="0">
                <a:solidFill>
                  <a:srgbClr val="8E161F"/>
                </a:solidFill>
                <a:latin typeface="Helvetica"/>
                <a:cs typeface="Helvetica"/>
              </a:rPr>
              <a:t>FY 16 Budget Blues </a:t>
            </a:r>
            <a:endParaRPr lang="en-US" b="1" dirty="0">
              <a:solidFill>
                <a:srgbClr val="8E161F"/>
              </a:solidFill>
              <a:latin typeface="Helvetica"/>
              <a:cs typeface="Helvetica"/>
            </a:endParaRPr>
          </a:p>
        </p:txBody>
      </p:sp>
      <p:sp>
        <p:nvSpPr>
          <p:cNvPr id="8" name="Rectangle 7"/>
          <p:cNvSpPr/>
          <p:nvPr/>
        </p:nvSpPr>
        <p:spPr>
          <a:xfrm>
            <a:off x="0" y="6559446"/>
            <a:ext cx="9144000" cy="313452"/>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ound Same Side Corner Rectangle 8"/>
          <p:cNvSpPr/>
          <p:nvPr/>
        </p:nvSpPr>
        <p:spPr>
          <a:xfrm>
            <a:off x="8597947" y="6337100"/>
            <a:ext cx="445600" cy="535798"/>
          </a:xfrm>
          <a:prstGeom prst="round2SameRect">
            <a:avLst/>
          </a:prstGeom>
          <a:solidFill>
            <a:srgbClr val="8E161F"/>
          </a:solidFill>
          <a:ln>
            <a:noFill/>
          </a:ln>
          <a:effectLst>
            <a:outerShdw blurRad="50800" dist="38100" dir="10800000" sx="30000" sy="3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2981183" y="6580188"/>
            <a:ext cx="557940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b="1" dirty="0" smtClean="0">
                <a:solidFill>
                  <a:srgbClr val="8E161F"/>
                </a:solidFill>
                <a:latin typeface="Helvetica" charset="0"/>
                <a:cs typeface="Helvetica" charset="0"/>
              </a:rPr>
              <a:t>PIKES PEAK COMMUNITY COLLEGE </a:t>
            </a:r>
            <a:r>
              <a:rPr lang="en-US" sz="1200" dirty="0" smtClean="0">
                <a:solidFill>
                  <a:srgbClr val="8E161F"/>
                </a:solidFill>
                <a:latin typeface="Helvetica" charset="0"/>
                <a:cs typeface="Helvetica" charset="0"/>
              </a:rPr>
              <a:t>|</a:t>
            </a:r>
            <a:r>
              <a:rPr lang="en-US" sz="1200" b="1" dirty="0" smtClean="0">
                <a:solidFill>
                  <a:srgbClr val="8E161F"/>
                </a:solidFill>
                <a:latin typeface="Helvetica" charset="0"/>
                <a:cs typeface="Helvetica" charset="0"/>
              </a:rPr>
              <a:t> </a:t>
            </a:r>
            <a:r>
              <a:rPr lang="en-US" sz="1200" dirty="0" smtClean="0">
                <a:solidFill>
                  <a:srgbClr val="8E161F"/>
                </a:solidFill>
                <a:latin typeface="Helvetica" charset="0"/>
                <a:cs typeface="Helvetica" charset="0"/>
              </a:rPr>
              <a:t>Spring 2016 PDW</a:t>
            </a:r>
            <a:endParaRPr lang="en-US" sz="1200" b="1" dirty="0" smtClean="0">
              <a:solidFill>
                <a:srgbClr val="8E161F"/>
              </a:solidFill>
            </a:endParaRPr>
          </a:p>
        </p:txBody>
      </p:sp>
      <p:sp>
        <p:nvSpPr>
          <p:cNvPr id="15" name="Content Placeholder 2"/>
          <p:cNvSpPr>
            <a:spLocks noGrp="1"/>
          </p:cNvSpPr>
          <p:nvPr>
            <p:ph idx="1"/>
          </p:nvPr>
        </p:nvSpPr>
        <p:spPr>
          <a:xfrm>
            <a:off x="457200" y="1600200"/>
            <a:ext cx="8229600" cy="4525963"/>
          </a:xfrm>
        </p:spPr>
        <p:txBody>
          <a:bodyPr anchor="t">
            <a:normAutofit fontScale="85000" lnSpcReduction="20000"/>
          </a:bodyPr>
          <a:lstStyle/>
          <a:p>
            <a:r>
              <a:rPr lang="en-US" dirty="0" smtClean="0">
                <a:latin typeface="Helvetica"/>
                <a:cs typeface="Helvetica"/>
              </a:rPr>
              <a:t>Budget Reductions could amount to 3.5% or more</a:t>
            </a:r>
            <a:br>
              <a:rPr lang="en-US" dirty="0" smtClean="0">
                <a:latin typeface="Helvetica"/>
                <a:cs typeface="Helvetica"/>
              </a:rPr>
            </a:br>
            <a:endParaRPr lang="en-US" dirty="0" smtClean="0">
              <a:latin typeface="Helvetica"/>
              <a:cs typeface="Helvetica"/>
            </a:endParaRPr>
          </a:p>
          <a:p>
            <a:r>
              <a:rPr lang="en-US" dirty="0" smtClean="0">
                <a:latin typeface="Helvetica"/>
                <a:cs typeface="Helvetica"/>
              </a:rPr>
              <a:t>Impacts:</a:t>
            </a:r>
          </a:p>
          <a:p>
            <a:pPr lvl="1">
              <a:buFont typeface="Arial"/>
              <a:buChar char="•"/>
            </a:pPr>
            <a:r>
              <a:rPr lang="en-US" dirty="0" smtClean="0">
                <a:latin typeface="Helvetica"/>
                <a:cs typeface="Helvetica"/>
              </a:rPr>
              <a:t>Compensation</a:t>
            </a:r>
          </a:p>
          <a:p>
            <a:pPr lvl="1">
              <a:buFont typeface="Arial"/>
              <a:buChar char="•"/>
            </a:pPr>
            <a:r>
              <a:rPr lang="en-US" dirty="0" smtClean="0">
                <a:latin typeface="Helvetica"/>
                <a:cs typeface="Helvetica"/>
              </a:rPr>
              <a:t>Hiring Decisions</a:t>
            </a:r>
          </a:p>
          <a:p>
            <a:pPr lvl="1">
              <a:buFont typeface="Arial"/>
              <a:buChar char="•"/>
            </a:pPr>
            <a:r>
              <a:rPr lang="en-US" dirty="0" smtClean="0">
                <a:latin typeface="Helvetica"/>
                <a:cs typeface="Helvetica"/>
              </a:rPr>
              <a:t>Discretionary Spending</a:t>
            </a:r>
          </a:p>
          <a:p>
            <a:pPr lvl="1">
              <a:buFont typeface="Arial"/>
              <a:buChar char="•"/>
            </a:pPr>
            <a:endParaRPr lang="en-US" dirty="0" smtClean="0">
              <a:latin typeface="Helvetica"/>
              <a:cs typeface="Helvetica"/>
            </a:endParaRPr>
          </a:p>
          <a:p>
            <a:r>
              <a:rPr lang="en-US" dirty="0" smtClean="0">
                <a:latin typeface="Helvetica"/>
                <a:cs typeface="Helvetica"/>
              </a:rPr>
              <a:t>Mandated Cost Increases</a:t>
            </a:r>
          </a:p>
          <a:p>
            <a:pPr lvl="1">
              <a:buFont typeface="Arial"/>
              <a:buChar char="•"/>
            </a:pPr>
            <a:r>
              <a:rPr lang="en-US" dirty="0" smtClean="0">
                <a:latin typeface="Helvetica"/>
                <a:cs typeface="Helvetica"/>
              </a:rPr>
              <a:t>Health care</a:t>
            </a:r>
          </a:p>
          <a:p>
            <a:pPr lvl="1">
              <a:buFont typeface="Arial"/>
              <a:buChar char="•"/>
            </a:pPr>
            <a:r>
              <a:rPr lang="en-US" dirty="0" smtClean="0">
                <a:latin typeface="Helvetica"/>
                <a:cs typeface="Helvetica"/>
              </a:rPr>
              <a:t>Regulatory reporting</a:t>
            </a:r>
          </a:p>
          <a:p>
            <a:pPr lvl="1">
              <a:buFont typeface="Arial"/>
              <a:buChar char="•"/>
            </a:pPr>
            <a:r>
              <a:rPr lang="en-US" dirty="0" smtClean="0">
                <a:latin typeface="Helvetica"/>
                <a:cs typeface="Helvetica"/>
              </a:rPr>
              <a:t>Safety</a:t>
            </a:r>
          </a:p>
          <a:p>
            <a:pPr lvl="1">
              <a:buFont typeface="Arial"/>
              <a:buChar char="•"/>
            </a:pPr>
            <a:r>
              <a:rPr lang="en-US" dirty="0" smtClean="0">
                <a:latin typeface="Helvetica"/>
                <a:cs typeface="Helvetica"/>
              </a:rPr>
              <a:t>Accreditation </a:t>
            </a:r>
          </a:p>
        </p:txBody>
      </p:sp>
      <p:sp>
        <p:nvSpPr>
          <p:cNvPr id="13" name="TextBox 12"/>
          <p:cNvSpPr txBox="1">
            <a:spLocks noChangeArrowheads="1"/>
          </p:cNvSpPr>
          <p:nvPr/>
        </p:nvSpPr>
        <p:spPr bwMode="auto">
          <a:xfrm>
            <a:off x="8612889" y="6448753"/>
            <a:ext cx="430658"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ctr">
              <a:defRPr/>
            </a:pPr>
            <a:fld id="{163679C0-CFEA-0441-B261-FC70340972CE}" type="slidenum">
              <a:rPr lang="en-US" sz="1200" b="1" smtClean="0">
                <a:solidFill>
                  <a:schemeClr val="bg1"/>
                </a:solidFill>
                <a:latin typeface="Helvetica" charset="0"/>
                <a:cs typeface="Helvetica" charset="0"/>
              </a:rPr>
              <a:pPr algn="ctr">
                <a:defRPr/>
              </a:pPr>
              <a:t>6</a:t>
            </a:fld>
            <a:endParaRPr lang="en-US" sz="1200" b="1" dirty="0" smtClean="0">
              <a:solidFill>
                <a:schemeClr val="bg1"/>
              </a:solidFill>
            </a:endParaRPr>
          </a:p>
        </p:txBody>
      </p:sp>
    </p:spTree>
    <p:extLst>
      <p:ext uri="{BB962C8B-B14F-4D97-AF65-F5344CB8AC3E}">
        <p14:creationId xmlns:p14="http://schemas.microsoft.com/office/powerpoint/2010/main" val="696297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417638"/>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417638"/>
          </a:xfrm>
        </p:spPr>
        <p:txBody>
          <a:bodyPr>
            <a:normAutofit/>
          </a:bodyPr>
          <a:lstStyle/>
          <a:p>
            <a:r>
              <a:rPr lang="en-US" b="1" dirty="0" smtClean="0">
                <a:solidFill>
                  <a:srgbClr val="8E161F"/>
                </a:solidFill>
                <a:latin typeface="Helvetica"/>
                <a:cs typeface="Helvetica"/>
              </a:rPr>
              <a:t>Legislative Update</a:t>
            </a:r>
            <a:endParaRPr lang="en-US" b="1" dirty="0">
              <a:solidFill>
                <a:srgbClr val="8E161F"/>
              </a:solidFill>
              <a:latin typeface="Helvetica"/>
              <a:cs typeface="Helvetica"/>
            </a:endParaRPr>
          </a:p>
        </p:txBody>
      </p:sp>
      <p:sp>
        <p:nvSpPr>
          <p:cNvPr id="8" name="Rectangle 7"/>
          <p:cNvSpPr/>
          <p:nvPr/>
        </p:nvSpPr>
        <p:spPr>
          <a:xfrm>
            <a:off x="0" y="6559446"/>
            <a:ext cx="9144000" cy="313452"/>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ound Same Side Corner Rectangle 8"/>
          <p:cNvSpPr/>
          <p:nvPr/>
        </p:nvSpPr>
        <p:spPr>
          <a:xfrm>
            <a:off x="8597947" y="6337100"/>
            <a:ext cx="445600" cy="535798"/>
          </a:xfrm>
          <a:prstGeom prst="round2SameRect">
            <a:avLst/>
          </a:prstGeom>
          <a:solidFill>
            <a:srgbClr val="8E161F"/>
          </a:solidFill>
          <a:ln>
            <a:noFill/>
          </a:ln>
          <a:effectLst>
            <a:outerShdw blurRad="50800" dist="38100" dir="10800000" sx="30000" sy="3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2981183" y="6580188"/>
            <a:ext cx="557940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b="1" dirty="0" smtClean="0">
                <a:solidFill>
                  <a:srgbClr val="8E161F"/>
                </a:solidFill>
                <a:latin typeface="Helvetica" charset="0"/>
                <a:cs typeface="Helvetica" charset="0"/>
              </a:rPr>
              <a:t>PIKES PEAK COMMUNITY COLLEGE </a:t>
            </a:r>
            <a:r>
              <a:rPr lang="en-US" sz="1200" dirty="0" smtClean="0">
                <a:solidFill>
                  <a:srgbClr val="8E161F"/>
                </a:solidFill>
                <a:latin typeface="Helvetica" charset="0"/>
                <a:cs typeface="Helvetica" charset="0"/>
              </a:rPr>
              <a:t>|</a:t>
            </a:r>
            <a:r>
              <a:rPr lang="en-US" sz="1200" b="1" dirty="0" smtClean="0">
                <a:solidFill>
                  <a:srgbClr val="8E161F"/>
                </a:solidFill>
                <a:latin typeface="Helvetica" charset="0"/>
                <a:cs typeface="Helvetica" charset="0"/>
              </a:rPr>
              <a:t> </a:t>
            </a:r>
            <a:r>
              <a:rPr lang="en-US" sz="1200" dirty="0" smtClean="0">
                <a:solidFill>
                  <a:srgbClr val="8E161F"/>
                </a:solidFill>
                <a:latin typeface="Helvetica" charset="0"/>
                <a:cs typeface="Helvetica" charset="0"/>
              </a:rPr>
              <a:t>Spring 2016 PDW</a:t>
            </a:r>
            <a:endParaRPr lang="en-US" sz="1200" b="1" dirty="0" smtClean="0">
              <a:solidFill>
                <a:srgbClr val="8E161F"/>
              </a:solidFill>
            </a:endParaRPr>
          </a:p>
        </p:txBody>
      </p:sp>
      <p:sp>
        <p:nvSpPr>
          <p:cNvPr id="15" name="Content Placeholder 2"/>
          <p:cNvSpPr>
            <a:spLocks noGrp="1"/>
          </p:cNvSpPr>
          <p:nvPr>
            <p:ph idx="1"/>
          </p:nvPr>
        </p:nvSpPr>
        <p:spPr>
          <a:xfrm>
            <a:off x="457200" y="1600200"/>
            <a:ext cx="8229600" cy="4525963"/>
          </a:xfrm>
        </p:spPr>
        <p:txBody>
          <a:bodyPr anchor="t">
            <a:normAutofit/>
          </a:bodyPr>
          <a:lstStyle/>
          <a:p>
            <a:pPr marL="0" indent="0">
              <a:buNone/>
            </a:pPr>
            <a:r>
              <a:rPr lang="en-US" dirty="0" smtClean="0">
                <a:latin typeface="Helvetica"/>
                <a:cs typeface="Helvetica"/>
              </a:rPr>
              <a:t>Hospital Provider Fee</a:t>
            </a:r>
          </a:p>
          <a:p>
            <a:pPr lvl="1">
              <a:buFont typeface="Arial"/>
              <a:buChar char="•"/>
            </a:pPr>
            <a:r>
              <a:rPr lang="en-US" dirty="0" smtClean="0">
                <a:latin typeface="Helvetica"/>
                <a:cs typeface="Helvetica"/>
              </a:rPr>
              <a:t>Would exempt (projected) more than $700 million from TABOR calculations.</a:t>
            </a:r>
          </a:p>
        </p:txBody>
      </p:sp>
      <p:sp>
        <p:nvSpPr>
          <p:cNvPr id="13" name="TextBox 12"/>
          <p:cNvSpPr txBox="1">
            <a:spLocks noChangeArrowheads="1"/>
          </p:cNvSpPr>
          <p:nvPr/>
        </p:nvSpPr>
        <p:spPr bwMode="auto">
          <a:xfrm>
            <a:off x="8612889" y="6448753"/>
            <a:ext cx="430658"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ctr">
              <a:defRPr/>
            </a:pPr>
            <a:fld id="{163679C0-CFEA-0441-B261-FC70340972CE}" type="slidenum">
              <a:rPr lang="en-US" sz="1200" b="1" smtClean="0">
                <a:solidFill>
                  <a:schemeClr val="bg1"/>
                </a:solidFill>
                <a:latin typeface="Helvetica" charset="0"/>
                <a:cs typeface="Helvetica" charset="0"/>
              </a:rPr>
              <a:pPr algn="ctr">
                <a:defRPr/>
              </a:pPr>
              <a:t>7</a:t>
            </a:fld>
            <a:endParaRPr lang="en-US" sz="1200" b="1" dirty="0" smtClean="0">
              <a:solidFill>
                <a:schemeClr val="bg1"/>
              </a:solidFill>
            </a:endParaRPr>
          </a:p>
        </p:txBody>
      </p:sp>
    </p:spTree>
    <p:extLst>
      <p:ext uri="{BB962C8B-B14F-4D97-AF65-F5344CB8AC3E}">
        <p14:creationId xmlns:p14="http://schemas.microsoft.com/office/powerpoint/2010/main" val="2181681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417638"/>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417638"/>
          </a:xfrm>
        </p:spPr>
        <p:txBody>
          <a:bodyPr>
            <a:normAutofit/>
          </a:bodyPr>
          <a:lstStyle/>
          <a:p>
            <a:r>
              <a:rPr lang="en-US" b="1" dirty="0" smtClean="0">
                <a:solidFill>
                  <a:srgbClr val="8E161F"/>
                </a:solidFill>
                <a:latin typeface="Helvetica"/>
                <a:cs typeface="Helvetica"/>
              </a:rPr>
              <a:t>Instructional Assessment</a:t>
            </a:r>
            <a:endParaRPr lang="en-US" b="1" dirty="0">
              <a:solidFill>
                <a:srgbClr val="8E161F"/>
              </a:solidFill>
              <a:latin typeface="Helvetica"/>
              <a:cs typeface="Helvetica"/>
            </a:endParaRPr>
          </a:p>
        </p:txBody>
      </p:sp>
      <p:sp>
        <p:nvSpPr>
          <p:cNvPr id="8" name="Rectangle 7"/>
          <p:cNvSpPr/>
          <p:nvPr/>
        </p:nvSpPr>
        <p:spPr>
          <a:xfrm>
            <a:off x="0" y="6559446"/>
            <a:ext cx="9144000" cy="313452"/>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ound Same Side Corner Rectangle 8"/>
          <p:cNvSpPr/>
          <p:nvPr/>
        </p:nvSpPr>
        <p:spPr>
          <a:xfrm>
            <a:off x="8597947" y="6337100"/>
            <a:ext cx="445600" cy="535798"/>
          </a:xfrm>
          <a:prstGeom prst="round2SameRect">
            <a:avLst/>
          </a:prstGeom>
          <a:solidFill>
            <a:srgbClr val="8E161F"/>
          </a:solidFill>
          <a:ln>
            <a:noFill/>
          </a:ln>
          <a:effectLst>
            <a:outerShdw blurRad="50800" dist="38100" dir="10800000" sx="30000" sy="3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TextBox 9"/>
          <p:cNvSpPr txBox="1">
            <a:spLocks noChangeArrowheads="1"/>
          </p:cNvSpPr>
          <p:nvPr/>
        </p:nvSpPr>
        <p:spPr bwMode="auto">
          <a:xfrm>
            <a:off x="8612889" y="6448753"/>
            <a:ext cx="430658"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ctr">
              <a:defRPr/>
            </a:pPr>
            <a:fld id="{163679C0-CFEA-0441-B261-FC70340972CE}" type="slidenum">
              <a:rPr lang="en-US" sz="1200" b="1" smtClean="0">
                <a:solidFill>
                  <a:schemeClr val="bg1"/>
                </a:solidFill>
                <a:latin typeface="Helvetica" charset="0"/>
                <a:cs typeface="Helvetica" charset="0"/>
              </a:rPr>
              <a:pPr algn="ctr">
                <a:defRPr/>
              </a:pPr>
              <a:t>8</a:t>
            </a:fld>
            <a:endParaRPr lang="en-US" sz="1200" b="1" dirty="0" smtClean="0">
              <a:solidFill>
                <a:schemeClr val="bg1"/>
              </a:solidFill>
            </a:endParaRPr>
          </a:p>
        </p:txBody>
      </p:sp>
      <p:sp>
        <p:nvSpPr>
          <p:cNvPr id="11" name="TextBox 10"/>
          <p:cNvSpPr txBox="1">
            <a:spLocks noChangeArrowheads="1"/>
          </p:cNvSpPr>
          <p:nvPr/>
        </p:nvSpPr>
        <p:spPr bwMode="auto">
          <a:xfrm>
            <a:off x="2981183" y="6580188"/>
            <a:ext cx="557940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b="1" dirty="0" smtClean="0">
                <a:solidFill>
                  <a:srgbClr val="8E161F"/>
                </a:solidFill>
                <a:latin typeface="Helvetica" charset="0"/>
                <a:cs typeface="Helvetica" charset="0"/>
              </a:rPr>
              <a:t>PIKES PEAK COMMUNITY COLLEGE </a:t>
            </a:r>
            <a:r>
              <a:rPr lang="en-US" sz="1200" dirty="0" smtClean="0">
                <a:solidFill>
                  <a:srgbClr val="8E161F"/>
                </a:solidFill>
                <a:latin typeface="Helvetica" charset="0"/>
                <a:cs typeface="Helvetica" charset="0"/>
              </a:rPr>
              <a:t>|</a:t>
            </a:r>
            <a:r>
              <a:rPr lang="en-US" sz="1200" b="1" dirty="0" smtClean="0">
                <a:solidFill>
                  <a:srgbClr val="8E161F"/>
                </a:solidFill>
                <a:latin typeface="Helvetica" charset="0"/>
                <a:cs typeface="Helvetica" charset="0"/>
              </a:rPr>
              <a:t> </a:t>
            </a:r>
            <a:r>
              <a:rPr lang="en-US" sz="1200" dirty="0" smtClean="0">
                <a:solidFill>
                  <a:srgbClr val="8E161F"/>
                </a:solidFill>
                <a:latin typeface="Helvetica" charset="0"/>
                <a:cs typeface="Helvetica" charset="0"/>
              </a:rPr>
              <a:t>Spring 2016 PDW</a:t>
            </a:r>
            <a:endParaRPr lang="en-US" sz="1200" b="1" dirty="0" smtClean="0">
              <a:solidFill>
                <a:srgbClr val="8E161F"/>
              </a:solidFill>
            </a:endParaRPr>
          </a:p>
        </p:txBody>
      </p:sp>
      <p:sp>
        <p:nvSpPr>
          <p:cNvPr id="15" name="Content Placeholder 2"/>
          <p:cNvSpPr>
            <a:spLocks noGrp="1"/>
          </p:cNvSpPr>
          <p:nvPr>
            <p:ph idx="1"/>
          </p:nvPr>
        </p:nvSpPr>
        <p:spPr>
          <a:xfrm>
            <a:off x="457200" y="1600200"/>
            <a:ext cx="8229600" cy="4525963"/>
          </a:xfrm>
        </p:spPr>
        <p:txBody>
          <a:bodyPr anchor="t">
            <a:normAutofit/>
          </a:bodyPr>
          <a:lstStyle/>
          <a:p>
            <a:r>
              <a:rPr lang="en-US" dirty="0" smtClean="0">
                <a:latin typeface="Helvetica"/>
                <a:cs typeface="Helvetica"/>
              </a:rPr>
              <a:t>Progress to </a:t>
            </a:r>
            <a:r>
              <a:rPr lang="en-US" dirty="0">
                <a:latin typeface="Helvetica"/>
                <a:cs typeface="Helvetica"/>
              </a:rPr>
              <a:t>D</a:t>
            </a:r>
            <a:r>
              <a:rPr lang="en-US" dirty="0" smtClean="0">
                <a:latin typeface="Helvetica"/>
                <a:cs typeface="Helvetica"/>
              </a:rPr>
              <a:t>ate: New model, departmental plans submitted and active</a:t>
            </a:r>
          </a:p>
          <a:p>
            <a:endParaRPr lang="en-US" dirty="0">
              <a:latin typeface="Helvetica"/>
              <a:cs typeface="Helvetica"/>
            </a:endParaRPr>
          </a:p>
          <a:p>
            <a:r>
              <a:rPr lang="en-US" dirty="0" smtClean="0">
                <a:latin typeface="Helvetica"/>
                <a:cs typeface="Helvetica"/>
              </a:rPr>
              <a:t>Next Steps: Implement systematic assessment, ensure HLC standards met, analyze results, address concerns</a:t>
            </a:r>
          </a:p>
          <a:p>
            <a:pPr marL="0" indent="0">
              <a:buNone/>
            </a:pPr>
            <a:endParaRPr lang="en-US" dirty="0" smtClean="0">
              <a:latin typeface="Helvetica"/>
              <a:cs typeface="Helvetica"/>
            </a:endParaRPr>
          </a:p>
        </p:txBody>
      </p:sp>
    </p:spTree>
    <p:extLst>
      <p:ext uri="{BB962C8B-B14F-4D97-AF65-F5344CB8AC3E}">
        <p14:creationId xmlns:p14="http://schemas.microsoft.com/office/powerpoint/2010/main" val="1514617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417638"/>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417638"/>
          </a:xfrm>
        </p:spPr>
        <p:txBody>
          <a:bodyPr>
            <a:normAutofit fontScale="90000"/>
          </a:bodyPr>
          <a:lstStyle/>
          <a:p>
            <a:r>
              <a:rPr lang="en-US" b="1" dirty="0" smtClean="0">
                <a:solidFill>
                  <a:srgbClr val="8E161F"/>
                </a:solidFill>
                <a:latin typeface="Helvetica"/>
                <a:cs typeface="Helvetica"/>
              </a:rPr>
              <a:t>Student Success</a:t>
            </a:r>
            <a:r>
              <a:rPr lang="en-US" b="1" dirty="0">
                <a:solidFill>
                  <a:srgbClr val="8E161F"/>
                </a:solidFill>
                <a:latin typeface="Helvetica"/>
                <a:cs typeface="Helvetica"/>
              </a:rPr>
              <a:t/>
            </a:r>
            <a:br>
              <a:rPr lang="en-US" b="1" dirty="0">
                <a:solidFill>
                  <a:srgbClr val="8E161F"/>
                </a:solidFill>
                <a:latin typeface="Helvetica"/>
                <a:cs typeface="Helvetica"/>
              </a:rPr>
            </a:br>
            <a:r>
              <a:rPr lang="en-US" sz="3300" b="1" dirty="0" smtClean="0">
                <a:solidFill>
                  <a:srgbClr val="8E161F"/>
                </a:solidFill>
                <a:latin typeface="Helvetica"/>
                <a:cs typeface="Helvetica"/>
              </a:rPr>
              <a:t>Course-to-Course Developmental Success</a:t>
            </a:r>
            <a:endParaRPr lang="en-US" sz="3300" b="1" dirty="0">
              <a:solidFill>
                <a:srgbClr val="8E161F"/>
              </a:solidFill>
              <a:latin typeface="Helvetica"/>
              <a:cs typeface="Helvetica"/>
            </a:endParaRPr>
          </a:p>
        </p:txBody>
      </p:sp>
      <p:sp>
        <p:nvSpPr>
          <p:cNvPr id="8" name="Rectangle 7"/>
          <p:cNvSpPr/>
          <p:nvPr/>
        </p:nvSpPr>
        <p:spPr>
          <a:xfrm>
            <a:off x="0" y="6559446"/>
            <a:ext cx="9144000" cy="313452"/>
          </a:xfrm>
          <a:prstGeom prst="rect">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ound Same Side Corner Rectangle 8"/>
          <p:cNvSpPr/>
          <p:nvPr/>
        </p:nvSpPr>
        <p:spPr>
          <a:xfrm>
            <a:off x="8597947" y="6337100"/>
            <a:ext cx="445600" cy="535798"/>
          </a:xfrm>
          <a:prstGeom prst="round2SameRect">
            <a:avLst/>
          </a:prstGeom>
          <a:solidFill>
            <a:srgbClr val="8E161F"/>
          </a:solidFill>
          <a:ln>
            <a:noFill/>
          </a:ln>
          <a:effectLst>
            <a:outerShdw blurRad="50800" dist="38100" dir="10800000" sx="30000" sy="3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2981183" y="6580188"/>
            <a:ext cx="557940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b="1" dirty="0" smtClean="0">
                <a:solidFill>
                  <a:srgbClr val="8E161F"/>
                </a:solidFill>
                <a:latin typeface="Helvetica" charset="0"/>
                <a:cs typeface="Helvetica" charset="0"/>
              </a:rPr>
              <a:t>PIKES PEAK COMMUNITY COLLEGE </a:t>
            </a:r>
            <a:r>
              <a:rPr lang="en-US" sz="1200" dirty="0" smtClean="0">
                <a:solidFill>
                  <a:srgbClr val="8E161F"/>
                </a:solidFill>
                <a:latin typeface="Helvetica" charset="0"/>
                <a:cs typeface="Helvetica" charset="0"/>
              </a:rPr>
              <a:t>|</a:t>
            </a:r>
            <a:r>
              <a:rPr lang="en-US" sz="1200" b="1" dirty="0" smtClean="0">
                <a:solidFill>
                  <a:srgbClr val="8E161F"/>
                </a:solidFill>
                <a:latin typeface="Helvetica" charset="0"/>
                <a:cs typeface="Helvetica" charset="0"/>
              </a:rPr>
              <a:t> </a:t>
            </a:r>
            <a:r>
              <a:rPr lang="en-US" sz="1200" dirty="0" smtClean="0">
                <a:solidFill>
                  <a:srgbClr val="8E161F"/>
                </a:solidFill>
                <a:latin typeface="Helvetica" charset="0"/>
                <a:cs typeface="Helvetica" charset="0"/>
              </a:rPr>
              <a:t>Spring 2016 PDW</a:t>
            </a:r>
            <a:endParaRPr lang="en-US" sz="1200" b="1" dirty="0" smtClean="0">
              <a:solidFill>
                <a:srgbClr val="8E161F"/>
              </a:solidFill>
            </a:endParaRPr>
          </a:p>
        </p:txBody>
      </p:sp>
      <p:sp>
        <p:nvSpPr>
          <p:cNvPr id="15" name="TextBox 14"/>
          <p:cNvSpPr txBox="1">
            <a:spLocks noChangeArrowheads="1"/>
          </p:cNvSpPr>
          <p:nvPr/>
        </p:nvSpPr>
        <p:spPr bwMode="auto">
          <a:xfrm>
            <a:off x="8612889" y="6448753"/>
            <a:ext cx="430658"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ctr">
              <a:defRPr/>
            </a:pPr>
            <a:fld id="{163679C0-CFEA-0441-B261-FC70340972CE}" type="slidenum">
              <a:rPr lang="en-US" sz="1200" b="1" smtClean="0">
                <a:solidFill>
                  <a:schemeClr val="bg1"/>
                </a:solidFill>
                <a:latin typeface="Helvetica" charset="0"/>
                <a:cs typeface="Helvetica" charset="0"/>
              </a:rPr>
              <a:pPr algn="ctr">
                <a:defRPr/>
              </a:pPr>
              <a:t>9</a:t>
            </a:fld>
            <a:endParaRPr lang="en-US" sz="1200" b="1" dirty="0" smtClean="0">
              <a:solidFill>
                <a:schemeClr val="bg1"/>
              </a:solidFill>
            </a:endParaRPr>
          </a:p>
        </p:txBody>
      </p:sp>
      <p:graphicFrame>
        <p:nvGraphicFramePr>
          <p:cNvPr id="6" name="Object 5"/>
          <p:cNvGraphicFramePr>
            <a:graphicFrameLocks noChangeAspect="1"/>
          </p:cNvGraphicFramePr>
          <p:nvPr>
            <p:extLst/>
          </p:nvPr>
        </p:nvGraphicFramePr>
        <p:xfrm>
          <a:off x="570804" y="1684869"/>
          <a:ext cx="8192196" cy="2064175"/>
        </p:xfrm>
        <a:graphic>
          <a:graphicData uri="http://schemas.openxmlformats.org/presentationml/2006/ole">
            <mc:AlternateContent xmlns:mc="http://schemas.openxmlformats.org/markup-compatibility/2006">
              <mc:Choice xmlns:v="urn:schemas-microsoft-com:vml" Requires="v">
                <p:oleObj spid="_x0000_s1028" name="Document" r:id="rId4" imgW="6451600" imgH="1625600" progId="Word.Document.12">
                  <p:embed/>
                </p:oleObj>
              </mc:Choice>
              <mc:Fallback>
                <p:oleObj name="Document" r:id="rId4" imgW="6451600" imgH="1625600" progId="Word.Document.12">
                  <p:embed/>
                  <p:pic>
                    <p:nvPicPr>
                      <p:cNvPr id="0" name=""/>
                      <p:cNvPicPr/>
                      <p:nvPr/>
                    </p:nvPicPr>
                    <p:blipFill>
                      <a:blip r:embed="rId5"/>
                      <a:stretch>
                        <a:fillRect/>
                      </a:stretch>
                    </p:blipFill>
                    <p:spPr>
                      <a:xfrm>
                        <a:off x="570804" y="1684869"/>
                        <a:ext cx="8192196" cy="2064175"/>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557213" y="3970338"/>
          <a:ext cx="8218487" cy="2087562"/>
        </p:xfrm>
        <a:graphic>
          <a:graphicData uri="http://schemas.openxmlformats.org/presentationml/2006/ole">
            <mc:AlternateContent xmlns:mc="http://schemas.openxmlformats.org/markup-compatibility/2006">
              <mc:Choice xmlns:v="urn:schemas-microsoft-com:vml" Requires="v">
                <p:oleObj spid="_x0000_s1029" name="Document" r:id="rId7" imgW="6451600" imgH="1638300" progId="Word.Document.12">
                  <p:embed/>
                </p:oleObj>
              </mc:Choice>
              <mc:Fallback>
                <p:oleObj name="Document" r:id="rId7" imgW="6451600" imgH="1638300" progId="Word.Document.12">
                  <p:embed/>
                  <p:pic>
                    <p:nvPicPr>
                      <p:cNvPr id="0" name=""/>
                      <p:cNvPicPr/>
                      <p:nvPr/>
                    </p:nvPicPr>
                    <p:blipFill>
                      <a:blip r:embed="rId8"/>
                      <a:stretch>
                        <a:fillRect/>
                      </a:stretch>
                    </p:blipFill>
                    <p:spPr>
                      <a:xfrm>
                        <a:off x="557213" y="3970338"/>
                        <a:ext cx="8218487" cy="2087562"/>
                      </a:xfrm>
                      <a:prstGeom prst="rect">
                        <a:avLst/>
                      </a:prstGeom>
                    </p:spPr>
                  </p:pic>
                </p:oleObj>
              </mc:Fallback>
            </mc:AlternateContent>
          </a:graphicData>
        </a:graphic>
      </p:graphicFrame>
    </p:spTree>
    <p:extLst>
      <p:ext uri="{BB962C8B-B14F-4D97-AF65-F5344CB8AC3E}">
        <p14:creationId xmlns:p14="http://schemas.microsoft.com/office/powerpoint/2010/main" val="3321853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4622</TotalTime>
  <Words>1463</Words>
  <Application>Microsoft Office PowerPoint</Application>
  <PresentationFormat>On-screen Show (4:3)</PresentationFormat>
  <Paragraphs>317</Paragraphs>
  <Slides>36</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3" baseType="lpstr">
      <vt:lpstr>ＭＳ Ｐゴシック</vt:lpstr>
      <vt:lpstr>Arial</vt:lpstr>
      <vt:lpstr>Calibri</vt:lpstr>
      <vt:lpstr>Helvetica</vt:lpstr>
      <vt:lpstr>Lucida Grande</vt:lpstr>
      <vt:lpstr>Office Theme</vt:lpstr>
      <vt:lpstr>Document</vt:lpstr>
      <vt:lpstr>THE POWER OF DIVERSITY</vt:lpstr>
      <vt:lpstr>Diversity</vt:lpstr>
      <vt:lpstr>Enrollment Update</vt:lpstr>
      <vt:lpstr>Enrollment Update </vt:lpstr>
      <vt:lpstr>Enrollment Update</vt:lpstr>
      <vt:lpstr>FY 16 Budget Blues </vt:lpstr>
      <vt:lpstr>Legislative Update</vt:lpstr>
      <vt:lpstr>Instructional Assessment</vt:lpstr>
      <vt:lpstr>Student Success Course-to-Course Developmental Success</vt:lpstr>
      <vt:lpstr>Student Success Whole Population vs. AAA109 Retention</vt:lpstr>
      <vt:lpstr>PPCC.EDU</vt:lpstr>
      <vt:lpstr>PPCC.EDU</vt:lpstr>
      <vt:lpstr>PPCC.EDU</vt:lpstr>
      <vt:lpstr>PPCC Testing Center</vt:lpstr>
      <vt:lpstr>Entrepreneurship Program</vt:lpstr>
      <vt:lpstr>Pilot Program Updates</vt:lpstr>
      <vt:lpstr>Pilot Program Updates</vt:lpstr>
      <vt:lpstr>Pilot Program Updates</vt:lpstr>
      <vt:lpstr>Pilot Program Updates</vt:lpstr>
      <vt:lpstr>Pilot Program Updates</vt:lpstr>
      <vt:lpstr>Campus Safety</vt:lpstr>
      <vt:lpstr>Campus Safety</vt:lpstr>
      <vt:lpstr>Student Success Software</vt:lpstr>
      <vt:lpstr>Skills Report</vt:lpstr>
      <vt:lpstr>Construction Updates</vt:lpstr>
      <vt:lpstr>Construction Updates: Completed</vt:lpstr>
      <vt:lpstr>Construction Updates: Completed</vt:lpstr>
      <vt:lpstr>Construction Updates: Completed</vt:lpstr>
      <vt:lpstr>Construction Updates:  In Progress</vt:lpstr>
      <vt:lpstr>Construction Updates:  In Progress</vt:lpstr>
      <vt:lpstr>Construction Updates:  In Progress</vt:lpstr>
      <vt:lpstr>Construction Updates:  In Progress</vt:lpstr>
      <vt:lpstr>Construction Updates:  In Progress</vt:lpstr>
      <vt:lpstr>Construction Updates:  In Progress</vt:lpstr>
      <vt:lpstr>Construction Updates:  In Progress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Bolton, Lance</cp:lastModifiedBy>
  <cp:revision>115</cp:revision>
  <cp:lastPrinted>2016-01-08T17:31:03Z</cp:lastPrinted>
  <dcterms:created xsi:type="dcterms:W3CDTF">2016-01-05T15:47:54Z</dcterms:created>
  <dcterms:modified xsi:type="dcterms:W3CDTF">2016-01-11T18:33:58Z</dcterms:modified>
</cp:coreProperties>
</file>