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2"/>
  </p:notesMasterIdLst>
  <p:sldIdLst>
    <p:sldId id="274" r:id="rId5"/>
    <p:sldId id="320" r:id="rId6"/>
    <p:sldId id="257" r:id="rId7"/>
    <p:sldId id="321" r:id="rId8"/>
    <p:sldId id="322" r:id="rId9"/>
    <p:sldId id="278" r:id="rId10"/>
    <p:sldId id="323" r:id="rId11"/>
    <p:sldId id="326" r:id="rId12"/>
    <p:sldId id="327" r:id="rId13"/>
    <p:sldId id="264" r:id="rId14"/>
    <p:sldId id="319" r:id="rId15"/>
    <p:sldId id="290" r:id="rId16"/>
    <p:sldId id="281" r:id="rId17"/>
    <p:sldId id="279" r:id="rId18"/>
    <p:sldId id="282" r:id="rId19"/>
    <p:sldId id="311" r:id="rId20"/>
    <p:sldId id="306" r:id="rId21"/>
    <p:sldId id="307" r:id="rId22"/>
    <p:sldId id="310" r:id="rId23"/>
    <p:sldId id="309" r:id="rId24"/>
    <p:sldId id="315" r:id="rId25"/>
    <p:sldId id="316" r:id="rId26"/>
    <p:sldId id="256" r:id="rId27"/>
    <p:sldId id="317" r:id="rId28"/>
    <p:sldId id="283" r:id="rId29"/>
    <p:sldId id="312" r:id="rId30"/>
    <p:sldId id="332" r:id="rId31"/>
    <p:sldId id="286" r:id="rId32"/>
    <p:sldId id="318" r:id="rId33"/>
    <p:sldId id="331" r:id="rId34"/>
    <p:sldId id="329" r:id="rId35"/>
    <p:sldId id="330" r:id="rId36"/>
    <p:sldId id="261" r:id="rId37"/>
    <p:sldId id="313" r:id="rId38"/>
    <p:sldId id="287" r:id="rId39"/>
    <p:sldId id="314" r:id="rId40"/>
    <p:sldId id="299"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E"/>
    <a:srgbClr val="F7B418"/>
    <a:srgbClr val="008083"/>
    <a:srgbClr val="CCDD59"/>
    <a:srgbClr val="FECD12"/>
    <a:srgbClr val="27405A"/>
    <a:srgbClr val="FEA81E"/>
    <a:srgbClr val="FFFFFF"/>
    <a:srgbClr val="925F13"/>
    <a:srgbClr val="D473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38E8B7-1BCF-554C-B642-609B45D42681}" v="49" dt="2021-01-10T23:07:59.6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54" autoAdjust="0"/>
    <p:restoredTop sz="94807" autoAdjust="0"/>
  </p:normalViewPr>
  <p:slideViewPr>
    <p:cSldViewPr snapToGrid="0" snapToObjects="1">
      <p:cViewPr varScale="1">
        <p:scale>
          <a:sx n="83" d="100"/>
          <a:sy n="83" d="100"/>
        </p:scale>
        <p:origin x="268" y="5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149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28734630321749E-2"/>
          <c:y val="3.5747968153049862E-2"/>
          <c:w val="0.93187126536967824"/>
          <c:h val="0.86204902058135924"/>
        </c:manualLayout>
      </c:layout>
      <c:barChart>
        <c:barDir val="col"/>
        <c:grouping val="clustered"/>
        <c:varyColors val="0"/>
        <c:ser>
          <c:idx val="0"/>
          <c:order val="0"/>
          <c:tx>
            <c:strRef>
              <c:f>Sheet1!$B$1</c:f>
              <c:strCache>
                <c:ptCount val="1"/>
                <c:pt idx="0">
                  <c:v>2006</c:v>
                </c:pt>
              </c:strCache>
            </c:strRef>
          </c:tx>
          <c:spPr>
            <a:solidFill>
              <a:srgbClr val="4C4C4E"/>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0.47599999999999998</c:v>
                </c:pt>
              </c:numCache>
            </c:numRef>
          </c:val>
          <c:extLst>
            <c:ext xmlns:c16="http://schemas.microsoft.com/office/drawing/2014/chart" uri="{C3380CC4-5D6E-409C-BE32-E72D297353CC}">
              <c16:uniqueId val="{00000000-0B1A-AB45-B1F8-0933298418CB}"/>
            </c:ext>
          </c:extLst>
        </c:ser>
        <c:ser>
          <c:idx val="1"/>
          <c:order val="1"/>
          <c:tx>
            <c:strRef>
              <c:f>Sheet1!$C$1</c:f>
              <c:strCache>
                <c:ptCount val="1"/>
                <c:pt idx="0">
                  <c:v>2007</c:v>
                </c:pt>
              </c:strCache>
            </c:strRef>
          </c:tx>
          <c:spPr>
            <a:solidFill>
              <a:srgbClr val="00808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c:v>
                </c:pt>
              </c:numCache>
            </c:numRef>
          </c:val>
          <c:extLst>
            <c:ext xmlns:c16="http://schemas.microsoft.com/office/drawing/2014/chart" uri="{C3380CC4-5D6E-409C-BE32-E72D297353CC}">
              <c16:uniqueId val="{00000001-0B1A-AB45-B1F8-0933298418CB}"/>
            </c:ext>
          </c:extLst>
        </c:ser>
        <c:ser>
          <c:idx val="2"/>
          <c:order val="2"/>
          <c:tx>
            <c:strRef>
              <c:f>Sheet1!$D$1</c:f>
              <c:strCache>
                <c:ptCount val="1"/>
                <c:pt idx="0">
                  <c:v>2008</c:v>
                </c:pt>
              </c:strCache>
            </c:strRef>
          </c:tx>
          <c:spPr>
            <a:solidFill>
              <a:srgbClr val="CCDD5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0.00%</c:formatCode>
                <c:ptCount val="1"/>
                <c:pt idx="0">
                  <c:v>0.495</c:v>
                </c:pt>
              </c:numCache>
            </c:numRef>
          </c:val>
          <c:extLst>
            <c:ext xmlns:c16="http://schemas.microsoft.com/office/drawing/2014/chart" uri="{C3380CC4-5D6E-409C-BE32-E72D297353CC}">
              <c16:uniqueId val="{00000002-0B1A-AB45-B1F8-0933298418CB}"/>
            </c:ext>
          </c:extLst>
        </c:ser>
        <c:ser>
          <c:idx val="3"/>
          <c:order val="3"/>
          <c:tx>
            <c:strRef>
              <c:f>Sheet1!$E$1</c:f>
              <c:strCache>
                <c:ptCount val="1"/>
                <c:pt idx="0">
                  <c:v>2009</c:v>
                </c:pt>
              </c:strCache>
            </c:strRef>
          </c:tx>
          <c:spPr>
            <a:solidFill>
              <a:srgbClr val="4C4C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0.00%</c:formatCode>
                <c:ptCount val="1"/>
                <c:pt idx="0">
                  <c:v>0.51500000000000001</c:v>
                </c:pt>
              </c:numCache>
            </c:numRef>
          </c:val>
          <c:extLst>
            <c:ext xmlns:c16="http://schemas.microsoft.com/office/drawing/2014/chart" uri="{C3380CC4-5D6E-409C-BE32-E72D297353CC}">
              <c16:uniqueId val="{00000003-0B1A-AB45-B1F8-0933298418CB}"/>
            </c:ext>
          </c:extLst>
        </c:ser>
        <c:ser>
          <c:idx val="4"/>
          <c:order val="4"/>
          <c:tx>
            <c:strRef>
              <c:f>Sheet1!$F$1</c:f>
              <c:strCache>
                <c:ptCount val="1"/>
                <c:pt idx="0">
                  <c:v>2010</c:v>
                </c:pt>
              </c:strCache>
            </c:strRef>
          </c:tx>
          <c:spPr>
            <a:solidFill>
              <a:srgbClr val="FECD1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0.00%</c:formatCode>
                <c:ptCount val="1"/>
                <c:pt idx="0">
                  <c:v>0.51100000000000001</c:v>
                </c:pt>
              </c:numCache>
            </c:numRef>
          </c:val>
          <c:extLst>
            <c:ext xmlns:c16="http://schemas.microsoft.com/office/drawing/2014/chart" uri="{C3380CC4-5D6E-409C-BE32-E72D297353CC}">
              <c16:uniqueId val="{00000004-0B1A-AB45-B1F8-0933298418CB}"/>
            </c:ext>
          </c:extLst>
        </c:ser>
        <c:ser>
          <c:idx val="5"/>
          <c:order val="5"/>
          <c:tx>
            <c:strRef>
              <c:f>Sheet1!$G$1</c:f>
              <c:strCache>
                <c:ptCount val="1"/>
                <c:pt idx="0">
                  <c:v>2011</c:v>
                </c:pt>
              </c:strCache>
            </c:strRef>
          </c:tx>
          <c:spPr>
            <a:solidFill>
              <a:srgbClr val="00808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0.00%</c:formatCode>
                <c:ptCount val="1"/>
                <c:pt idx="0">
                  <c:v>0.47299999999999998</c:v>
                </c:pt>
              </c:numCache>
            </c:numRef>
          </c:val>
          <c:extLst>
            <c:ext xmlns:c16="http://schemas.microsoft.com/office/drawing/2014/chart" uri="{C3380CC4-5D6E-409C-BE32-E72D297353CC}">
              <c16:uniqueId val="{00000005-0B1A-AB45-B1F8-0933298418CB}"/>
            </c:ext>
          </c:extLst>
        </c:ser>
        <c:ser>
          <c:idx val="6"/>
          <c:order val="6"/>
          <c:tx>
            <c:strRef>
              <c:f>Sheet1!$H$1</c:f>
              <c:strCache>
                <c:ptCount val="1"/>
                <c:pt idx="0">
                  <c:v>2012</c:v>
                </c:pt>
              </c:strCache>
            </c:strRef>
          </c:tx>
          <c:spPr>
            <a:solidFill>
              <a:srgbClr val="CCDD5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0.00%</c:formatCode>
                <c:ptCount val="1"/>
                <c:pt idx="0">
                  <c:v>0.48699999999999999</c:v>
                </c:pt>
              </c:numCache>
            </c:numRef>
          </c:val>
          <c:extLst>
            <c:ext xmlns:c16="http://schemas.microsoft.com/office/drawing/2014/chart" uri="{C3380CC4-5D6E-409C-BE32-E72D297353CC}">
              <c16:uniqueId val="{00000006-0B1A-AB45-B1F8-0933298418CB}"/>
            </c:ext>
          </c:extLst>
        </c:ser>
        <c:ser>
          <c:idx val="7"/>
          <c:order val="7"/>
          <c:tx>
            <c:strRef>
              <c:f>Sheet1!$I$1</c:f>
              <c:strCache>
                <c:ptCount val="1"/>
                <c:pt idx="0">
                  <c:v>2013</c:v>
                </c:pt>
              </c:strCache>
            </c:strRef>
          </c:tx>
          <c:spPr>
            <a:solidFill>
              <a:srgbClr val="4C4C4E"/>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Sheet1!$I$2</c:f>
              <c:numCache>
                <c:formatCode>0.00%</c:formatCode>
                <c:ptCount val="1"/>
                <c:pt idx="0">
                  <c:v>0.495</c:v>
                </c:pt>
              </c:numCache>
            </c:numRef>
          </c:val>
          <c:extLst>
            <c:ext xmlns:c16="http://schemas.microsoft.com/office/drawing/2014/chart" uri="{C3380CC4-5D6E-409C-BE32-E72D297353CC}">
              <c16:uniqueId val="{00000007-0B1A-AB45-B1F8-0933298418CB}"/>
            </c:ext>
          </c:extLst>
        </c:ser>
        <c:ser>
          <c:idx val="8"/>
          <c:order val="8"/>
          <c:tx>
            <c:strRef>
              <c:f>Sheet1!$J$1</c:f>
              <c:strCache>
                <c:ptCount val="1"/>
                <c:pt idx="0">
                  <c:v>2014</c:v>
                </c:pt>
              </c:strCache>
            </c:strRef>
          </c:tx>
          <c:spPr>
            <a:solidFill>
              <a:srgbClr val="FECD12"/>
            </a:solidFill>
            <a:ln>
              <a:noFill/>
            </a:ln>
            <a:effectLst/>
          </c:spPr>
          <c:invertIfNegative val="0"/>
          <c:dPt>
            <c:idx val="0"/>
            <c:invertIfNegative val="0"/>
            <c:bubble3D val="0"/>
            <c:spPr>
              <a:solidFill>
                <a:srgbClr val="FECD12"/>
              </a:solidFill>
              <a:ln>
                <a:noFill/>
              </a:ln>
              <a:effectLst/>
            </c:spPr>
            <c:extLst>
              <c:ext xmlns:c16="http://schemas.microsoft.com/office/drawing/2014/chart" uri="{C3380CC4-5D6E-409C-BE32-E72D297353CC}">
                <c16:uniqueId val="{00000009-0B1A-AB45-B1F8-0933298418C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Sheet1!$J$2</c:f>
              <c:numCache>
                <c:formatCode>0.00%</c:formatCode>
                <c:ptCount val="1"/>
                <c:pt idx="0">
                  <c:v>0.499</c:v>
                </c:pt>
              </c:numCache>
            </c:numRef>
          </c:val>
          <c:extLst>
            <c:ext xmlns:c16="http://schemas.microsoft.com/office/drawing/2014/chart" uri="{C3380CC4-5D6E-409C-BE32-E72D297353CC}">
              <c16:uniqueId val="{0000000A-0B1A-AB45-B1F8-0933298418CB}"/>
            </c:ext>
          </c:extLst>
        </c:ser>
        <c:ser>
          <c:idx val="9"/>
          <c:order val="9"/>
          <c:tx>
            <c:strRef>
              <c:f>Sheet1!$K$1</c:f>
              <c:strCache>
                <c:ptCount val="1"/>
                <c:pt idx="0">
                  <c:v>2015</c:v>
                </c:pt>
              </c:strCache>
            </c:strRef>
          </c:tx>
          <c:spPr>
            <a:solidFill>
              <a:srgbClr val="00808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Sheet1!$K$2</c:f>
              <c:numCache>
                <c:formatCode>0.00%</c:formatCode>
                <c:ptCount val="1"/>
                <c:pt idx="0">
                  <c:v>0.51100000000000001</c:v>
                </c:pt>
              </c:numCache>
            </c:numRef>
          </c:val>
          <c:extLst>
            <c:ext xmlns:c16="http://schemas.microsoft.com/office/drawing/2014/chart" uri="{C3380CC4-5D6E-409C-BE32-E72D297353CC}">
              <c16:uniqueId val="{0000000B-0B1A-AB45-B1F8-0933298418CB}"/>
            </c:ext>
          </c:extLst>
        </c:ser>
        <c:ser>
          <c:idx val="10"/>
          <c:order val="10"/>
          <c:tx>
            <c:strRef>
              <c:f>Sheet1!$L$1</c:f>
              <c:strCache>
                <c:ptCount val="1"/>
                <c:pt idx="0">
                  <c:v>2016</c:v>
                </c:pt>
              </c:strCache>
            </c:strRef>
          </c:tx>
          <c:spPr>
            <a:solidFill>
              <a:srgbClr val="CCDD5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Sheet1!$L$2</c:f>
              <c:numCache>
                <c:formatCode>0.00%</c:formatCode>
                <c:ptCount val="1"/>
                <c:pt idx="0">
                  <c:v>0.53600000000000003</c:v>
                </c:pt>
              </c:numCache>
            </c:numRef>
          </c:val>
          <c:extLst>
            <c:ext xmlns:c16="http://schemas.microsoft.com/office/drawing/2014/chart" uri="{C3380CC4-5D6E-409C-BE32-E72D297353CC}">
              <c16:uniqueId val="{0000000C-0B1A-AB45-B1F8-0933298418CB}"/>
            </c:ext>
          </c:extLst>
        </c:ser>
        <c:ser>
          <c:idx val="11"/>
          <c:order val="11"/>
          <c:tx>
            <c:strRef>
              <c:f>Sheet1!$M$1</c:f>
              <c:strCache>
                <c:ptCount val="1"/>
                <c:pt idx="0">
                  <c:v>2017</c:v>
                </c:pt>
              </c:strCache>
            </c:strRef>
          </c:tx>
          <c:spPr>
            <a:solidFill>
              <a:srgbClr val="4C4C4E"/>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Sheet1!$M$2</c:f>
              <c:numCache>
                <c:formatCode>0.00%</c:formatCode>
                <c:ptCount val="1"/>
                <c:pt idx="0">
                  <c:v>0.54700000000000004</c:v>
                </c:pt>
              </c:numCache>
            </c:numRef>
          </c:val>
          <c:extLst>
            <c:ext xmlns:c16="http://schemas.microsoft.com/office/drawing/2014/chart" uri="{C3380CC4-5D6E-409C-BE32-E72D297353CC}">
              <c16:uniqueId val="{0000000D-0B1A-AB45-B1F8-0933298418CB}"/>
            </c:ext>
          </c:extLst>
        </c:ser>
        <c:ser>
          <c:idx val="12"/>
          <c:order val="12"/>
          <c:tx>
            <c:strRef>
              <c:f>Sheet1!$N$1</c:f>
              <c:strCache>
                <c:ptCount val="1"/>
                <c:pt idx="0">
                  <c:v>2018</c:v>
                </c:pt>
              </c:strCache>
            </c:strRef>
          </c:tx>
          <c:spPr>
            <a:solidFill>
              <a:srgbClr val="FECD1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Sheet1!$N$2</c:f>
              <c:numCache>
                <c:formatCode>0.00%</c:formatCode>
                <c:ptCount val="1"/>
                <c:pt idx="0">
                  <c:v>0.55500000000000005</c:v>
                </c:pt>
              </c:numCache>
            </c:numRef>
          </c:val>
          <c:extLst>
            <c:ext xmlns:c16="http://schemas.microsoft.com/office/drawing/2014/chart" uri="{C3380CC4-5D6E-409C-BE32-E72D297353CC}">
              <c16:uniqueId val="{0000000E-0B1A-AB45-B1F8-0933298418CB}"/>
            </c:ext>
          </c:extLst>
        </c:ser>
        <c:ser>
          <c:idx val="13"/>
          <c:order val="13"/>
          <c:tx>
            <c:strRef>
              <c:f>Sheet1!$O$1</c:f>
              <c:strCache>
                <c:ptCount val="1"/>
                <c:pt idx="0">
                  <c:v>2019</c:v>
                </c:pt>
              </c:strCache>
            </c:strRef>
          </c:tx>
          <c:spPr>
            <a:solidFill>
              <a:srgbClr val="008083"/>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0B1A-AB45-B1F8-0933298418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Sheet1!$O$2</c:f>
              <c:numCache>
                <c:formatCode>0.00%</c:formatCode>
                <c:ptCount val="1"/>
                <c:pt idx="0">
                  <c:v>0.55900000000000005</c:v>
                </c:pt>
              </c:numCache>
            </c:numRef>
          </c:val>
          <c:extLst>
            <c:ext xmlns:c16="http://schemas.microsoft.com/office/drawing/2014/chart" uri="{C3380CC4-5D6E-409C-BE32-E72D297353CC}">
              <c16:uniqueId val="{00000010-0B1A-AB45-B1F8-0933298418CB}"/>
            </c:ext>
          </c:extLst>
        </c:ser>
        <c:ser>
          <c:idx val="14"/>
          <c:order val="14"/>
          <c:tx>
            <c:strRef>
              <c:f>Sheet1!$P$1</c:f>
              <c:strCache>
                <c:ptCount val="1"/>
                <c:pt idx="0">
                  <c:v>2020</c:v>
                </c:pt>
              </c:strCache>
            </c:strRef>
          </c:tx>
          <c:spPr>
            <a:solidFill>
              <a:srgbClr val="CCDD59"/>
            </a:solidFill>
            <a:ln>
              <a:noFill/>
            </a:ln>
            <a:effectLst/>
          </c:spPr>
          <c:invertIfNegative val="0"/>
          <c:cat>
            <c:strRef>
              <c:f>Sheet1!$A$2</c:f>
              <c:strCache>
                <c:ptCount val="1"/>
                <c:pt idx="0">
                  <c:v>Category 1</c:v>
                </c:pt>
              </c:strCache>
            </c:strRef>
          </c:cat>
          <c:val>
            <c:numRef>
              <c:f>Sheet1!$P$2</c:f>
              <c:numCache>
                <c:formatCode>0%</c:formatCode>
                <c:ptCount val="1"/>
                <c:pt idx="0">
                  <c:v>0.55000000000000004</c:v>
                </c:pt>
              </c:numCache>
            </c:numRef>
          </c:val>
          <c:extLst>
            <c:ext xmlns:c16="http://schemas.microsoft.com/office/drawing/2014/chart" uri="{C3380CC4-5D6E-409C-BE32-E72D297353CC}">
              <c16:uniqueId val="{00000015-0B1A-AB45-B1F8-0933298418CB}"/>
            </c:ext>
          </c:extLst>
        </c:ser>
        <c:dLbls>
          <c:showLegendKey val="0"/>
          <c:showVal val="0"/>
          <c:showCatName val="0"/>
          <c:showSerName val="0"/>
          <c:showPercent val="0"/>
          <c:showBubbleSize val="0"/>
        </c:dLbls>
        <c:gapWidth val="51"/>
        <c:overlap val="-61"/>
        <c:axId val="1134612751"/>
        <c:axId val="1134614447"/>
      </c:barChart>
      <c:catAx>
        <c:axId val="1134612751"/>
        <c:scaling>
          <c:orientation val="minMax"/>
        </c:scaling>
        <c:delete val="1"/>
        <c:axPos val="b"/>
        <c:numFmt formatCode="General" sourceLinked="1"/>
        <c:majorTickMark val="none"/>
        <c:minorTickMark val="none"/>
        <c:tickLblPos val="nextTo"/>
        <c:crossAx val="1134614447"/>
        <c:crosses val="autoZero"/>
        <c:auto val="1"/>
        <c:lblAlgn val="ctr"/>
        <c:lblOffset val="100"/>
        <c:noMultiLvlLbl val="0"/>
      </c:catAx>
      <c:valAx>
        <c:axId val="1134614447"/>
        <c:scaling>
          <c:orientation val="minMax"/>
          <c:max val="0.60000000000000009"/>
          <c:min val="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4612751"/>
        <c:crosses val="autoZero"/>
        <c:crossBetween val="between"/>
      </c:valAx>
      <c:spPr>
        <a:noFill/>
        <a:ln>
          <a:noFill/>
        </a:ln>
        <a:effectLst/>
      </c:spPr>
    </c:plotArea>
    <c:legend>
      <c:legendPos val="b"/>
      <c:layout>
        <c:manualLayout>
          <c:xMode val="edge"/>
          <c:yMode val="edge"/>
          <c:x val="5.0852463237753824E-2"/>
          <c:y val="0.91235453549972145"/>
          <c:w val="0.94914750283330074"/>
          <c:h val="6.068685786356006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7C6A9-AD9D-6442-AECC-2D1468047794}" type="datetimeFigureOut">
              <a:rPr lang="en-US" smtClean="0"/>
              <a:t>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72109-563E-3146-9752-44B9F1AAD636}" type="slidenum">
              <a:rPr lang="en-US" smtClean="0"/>
              <a:t>‹#›</a:t>
            </a:fld>
            <a:endParaRPr lang="en-US"/>
          </a:p>
        </p:txBody>
      </p:sp>
    </p:spTree>
    <p:extLst>
      <p:ext uri="{BB962C8B-B14F-4D97-AF65-F5344CB8AC3E}">
        <p14:creationId xmlns:p14="http://schemas.microsoft.com/office/powerpoint/2010/main" val="999537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F72109-563E-3146-9752-44B9F1AAD636}" type="slidenum">
              <a:rPr lang="en-US" smtClean="0"/>
              <a:t>1</a:t>
            </a:fld>
            <a:endParaRPr lang="en-US"/>
          </a:p>
        </p:txBody>
      </p:sp>
    </p:spTree>
    <p:extLst>
      <p:ext uri="{BB962C8B-B14F-4D97-AF65-F5344CB8AC3E}">
        <p14:creationId xmlns:p14="http://schemas.microsoft.com/office/powerpoint/2010/main" val="71720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this means for spring and beyond</a:t>
            </a:r>
            <a:br>
              <a:rPr lang="en-US" dirty="0"/>
            </a:br>
            <a:r>
              <a:rPr lang="en-US" sz="1200" b="0" i="0" kern="1200" dirty="0">
                <a:solidFill>
                  <a:schemeClr val="tx1"/>
                </a:solidFill>
                <a:effectLst/>
                <a:latin typeface="+mn-lt"/>
                <a:ea typeface="+mn-ea"/>
                <a:cs typeface="+mn-cs"/>
              </a:rPr>
              <a:t>- Hopeful themes about opening back up for regular classes sometime during Spring ‘21 semester.  Including a grand opening of our really lovely Studio West.</a:t>
            </a:r>
            <a:br>
              <a:rPr lang="en-US" dirty="0"/>
            </a:br>
            <a:r>
              <a:rPr lang="en-US" sz="1200" b="0" i="0" kern="1200" dirty="0">
                <a:solidFill>
                  <a:schemeClr val="tx1"/>
                </a:solidFill>
                <a:effectLst/>
                <a:latin typeface="+mn-lt"/>
                <a:ea typeface="+mn-ea"/>
                <a:cs typeface="+mn-cs"/>
              </a:rPr>
              <a:t>- Vaccine rollout. 1B. What that means and how we'll be notified.</a:t>
            </a:r>
            <a:br>
              <a:rPr lang="en-US" dirty="0"/>
            </a:br>
            <a:r>
              <a:rPr lang="en-US" sz="1200" b="0" i="0" kern="1200" dirty="0">
                <a:solidFill>
                  <a:schemeClr val="tx1"/>
                </a:solidFill>
                <a:effectLst/>
                <a:latin typeface="+mn-lt"/>
                <a:ea typeface="+mn-ea"/>
                <a:cs typeface="+mn-cs"/>
              </a:rPr>
              <a:t>- Graduation might be in-person</a:t>
            </a:r>
            <a:br>
              <a:rPr lang="en-US" dirty="0"/>
            </a:br>
            <a:r>
              <a:rPr lang="en-US" sz="1200" b="0" i="0" kern="1200" dirty="0">
                <a:solidFill>
                  <a:schemeClr val="tx1"/>
                </a:solidFill>
                <a:effectLst/>
                <a:latin typeface="+mn-lt"/>
                <a:ea typeface="+mn-ea"/>
                <a:cs typeface="+mn-cs"/>
              </a:rPr>
              <a:t>- Challenges our students and employees are facing during the pandemic and our efforts to support people.</a:t>
            </a:r>
            <a:endParaRPr lang="en-US" dirty="0"/>
          </a:p>
        </p:txBody>
      </p:sp>
      <p:sp>
        <p:nvSpPr>
          <p:cNvPr id="4" name="Slide Number Placeholder 3"/>
          <p:cNvSpPr>
            <a:spLocks noGrp="1"/>
          </p:cNvSpPr>
          <p:nvPr>
            <p:ph type="sldNum" sz="quarter" idx="5"/>
          </p:nvPr>
        </p:nvSpPr>
        <p:spPr/>
        <p:txBody>
          <a:bodyPr/>
          <a:lstStyle/>
          <a:p>
            <a:fld id="{51F72109-563E-3146-9752-44B9F1AAD636}" type="slidenum">
              <a:rPr lang="en-US" smtClean="0"/>
              <a:t>3</a:t>
            </a:fld>
            <a:endParaRPr lang="en-US"/>
          </a:p>
        </p:txBody>
      </p:sp>
    </p:spTree>
    <p:extLst>
      <p:ext uri="{BB962C8B-B14F-4D97-AF65-F5344CB8AC3E}">
        <p14:creationId xmlns:p14="http://schemas.microsoft.com/office/powerpoint/2010/main" val="3149391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That last included one of the best faculty art shows ever and the current discipline presentation, "Still Moving," which is still available to view. And the Foundation's Scholarship Event may be the best virtual event we've ever produced. The video thank </a:t>
            </a:r>
            <a:r>
              <a:rPr lang="en-US" sz="1200" b="0" i="0" kern="1200" dirty="0" err="1">
                <a:solidFill>
                  <a:schemeClr val="tx1"/>
                </a:solidFill>
                <a:effectLst/>
                <a:latin typeface="+mn-lt"/>
                <a:ea typeface="+mn-ea"/>
                <a:cs typeface="+mn-cs"/>
              </a:rPr>
              <a:t>you's</a:t>
            </a:r>
            <a:r>
              <a:rPr lang="en-US" sz="1200" b="0" i="0" kern="1200" dirty="0">
                <a:solidFill>
                  <a:schemeClr val="tx1"/>
                </a:solidFill>
                <a:effectLst/>
                <a:latin typeface="+mn-lt"/>
                <a:ea typeface="+mn-ea"/>
                <a:cs typeface="+mn-cs"/>
              </a:rPr>
              <a:t> from students were especially moving.</a:t>
            </a:r>
            <a:endParaRPr lang="en-US" dirty="0"/>
          </a:p>
        </p:txBody>
      </p:sp>
      <p:sp>
        <p:nvSpPr>
          <p:cNvPr id="4" name="Slide Number Placeholder 3"/>
          <p:cNvSpPr>
            <a:spLocks noGrp="1"/>
          </p:cNvSpPr>
          <p:nvPr>
            <p:ph type="sldNum" sz="quarter" idx="5"/>
          </p:nvPr>
        </p:nvSpPr>
        <p:spPr/>
        <p:txBody>
          <a:bodyPr/>
          <a:lstStyle/>
          <a:p>
            <a:fld id="{51F72109-563E-3146-9752-44B9F1AAD636}" type="slidenum">
              <a:rPr lang="en-US" smtClean="0"/>
              <a:t>5</a:t>
            </a:fld>
            <a:endParaRPr lang="en-US"/>
          </a:p>
        </p:txBody>
      </p:sp>
    </p:spTree>
    <p:extLst>
      <p:ext uri="{BB962C8B-B14F-4D97-AF65-F5344CB8AC3E}">
        <p14:creationId xmlns:p14="http://schemas.microsoft.com/office/powerpoint/2010/main" val="2915428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addition to her role as Student </a:t>
            </a:r>
            <a:r>
              <a:rPr lang="en-US" sz="1200" b="0" i="0" kern="1200" dirty="0" err="1">
                <a:solidFill>
                  <a:schemeClr val="tx1"/>
                </a:solidFill>
                <a:effectLst/>
                <a:latin typeface="+mn-lt"/>
                <a:ea typeface="+mn-ea"/>
                <a:cs typeface="+mn-cs"/>
              </a:rPr>
              <a:t>Ombuds</a:t>
            </a:r>
            <a:r>
              <a:rPr lang="en-US" sz="1200" b="0" i="0" kern="1200" dirty="0">
                <a:solidFill>
                  <a:schemeClr val="tx1"/>
                </a:solidFill>
                <a:effectLst/>
                <a:latin typeface="+mn-lt"/>
                <a:ea typeface="+mn-ea"/>
                <a:cs typeface="+mn-cs"/>
              </a:rPr>
              <a:t>, she also serves as the Scholarship Coordinator with the PPCC Foundation. She's a great fit for the </a:t>
            </a:r>
            <a:r>
              <a:rPr lang="en-US" sz="1200" b="0" i="0" kern="1200" dirty="0" err="1">
                <a:solidFill>
                  <a:schemeClr val="tx1"/>
                </a:solidFill>
                <a:effectLst/>
                <a:latin typeface="+mn-lt"/>
                <a:ea typeface="+mn-ea"/>
                <a:cs typeface="+mn-cs"/>
              </a:rPr>
              <a:t>ombuds</a:t>
            </a:r>
            <a:r>
              <a:rPr lang="en-US" sz="1200" b="0" i="0" kern="1200" dirty="0">
                <a:solidFill>
                  <a:schemeClr val="tx1"/>
                </a:solidFill>
                <a:effectLst/>
                <a:latin typeface="+mn-lt"/>
                <a:ea typeface="+mn-ea"/>
                <a:cs typeface="+mn-cs"/>
              </a:rPr>
              <a:t> role. Before joining PPCC, she worked as a human rights attorney with the Human Rights Commission in Uganda. She holds an Executive MBA from the University of Denver and a Master of Laws in Public Interest Law from New York University School of Law.  She also trained as an Alternative Dispute Resolution legal professional with the International Development Law Institute in Rome.</a:t>
            </a:r>
          </a:p>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As a student </a:t>
            </a:r>
            <a:r>
              <a:rPr lang="en-US" sz="1200" b="0" i="0" kern="1200" dirty="0" err="1">
                <a:solidFill>
                  <a:schemeClr val="tx1"/>
                </a:solidFill>
                <a:effectLst/>
                <a:latin typeface="+mn-lt"/>
                <a:ea typeface="+mn-ea"/>
                <a:cs typeface="+mn-cs"/>
              </a:rPr>
              <a:t>Ombuds</a:t>
            </a:r>
            <a:r>
              <a:rPr lang="en-US" sz="1200" b="0" i="0" kern="1200" dirty="0">
                <a:solidFill>
                  <a:schemeClr val="tx1"/>
                </a:solidFill>
                <a:effectLst/>
                <a:latin typeface="+mn-lt"/>
                <a:ea typeface="+mn-ea"/>
                <a:cs typeface="+mn-cs"/>
              </a:rPr>
              <a:t> she represents the College as a neutral party in resolving complaints involving students, parents and other guests of the college.)</a:t>
            </a:r>
          </a:p>
          <a:p>
            <a:br>
              <a:rPr lang="en-US" dirty="0"/>
            </a:br>
            <a:endParaRPr lang="en-US" dirty="0"/>
          </a:p>
        </p:txBody>
      </p:sp>
      <p:sp>
        <p:nvSpPr>
          <p:cNvPr id="4" name="Slide Number Placeholder 3"/>
          <p:cNvSpPr>
            <a:spLocks noGrp="1"/>
          </p:cNvSpPr>
          <p:nvPr>
            <p:ph type="sldNum" sz="quarter" idx="5"/>
          </p:nvPr>
        </p:nvSpPr>
        <p:spPr/>
        <p:txBody>
          <a:bodyPr/>
          <a:lstStyle/>
          <a:p>
            <a:fld id="{51F72109-563E-3146-9752-44B9F1AAD636}" type="slidenum">
              <a:rPr lang="en-US" smtClean="0"/>
              <a:t>14</a:t>
            </a:fld>
            <a:endParaRPr lang="en-US"/>
          </a:p>
        </p:txBody>
      </p:sp>
    </p:spTree>
    <p:extLst>
      <p:ext uri="{BB962C8B-B14F-4D97-AF65-F5344CB8AC3E}">
        <p14:creationId xmlns:p14="http://schemas.microsoft.com/office/powerpoint/2010/main" val="418617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That last included one of the best faculty art shows ever and the current discipline presentation, "Still Moving," which is still available to view. And the Foundation's Scholarship Event may be the best virtual event we've ever produced. The video thank </a:t>
            </a:r>
            <a:r>
              <a:rPr lang="en-US" sz="1200" b="0" i="0" kern="1200" dirty="0" err="1">
                <a:solidFill>
                  <a:schemeClr val="tx1"/>
                </a:solidFill>
                <a:effectLst/>
                <a:latin typeface="+mn-lt"/>
                <a:ea typeface="+mn-ea"/>
                <a:cs typeface="+mn-cs"/>
              </a:rPr>
              <a:t>you's</a:t>
            </a:r>
            <a:r>
              <a:rPr lang="en-US" sz="1200" b="0" i="0" kern="1200" dirty="0">
                <a:solidFill>
                  <a:schemeClr val="tx1"/>
                </a:solidFill>
                <a:effectLst/>
                <a:latin typeface="+mn-lt"/>
                <a:ea typeface="+mn-ea"/>
                <a:cs typeface="+mn-cs"/>
              </a:rPr>
              <a:t> from students were especially moving.</a:t>
            </a:r>
            <a:endParaRPr lang="en-US" dirty="0"/>
          </a:p>
        </p:txBody>
      </p:sp>
      <p:sp>
        <p:nvSpPr>
          <p:cNvPr id="4" name="Slide Number Placeholder 3"/>
          <p:cNvSpPr>
            <a:spLocks noGrp="1"/>
          </p:cNvSpPr>
          <p:nvPr>
            <p:ph type="sldNum" sz="quarter" idx="5"/>
          </p:nvPr>
        </p:nvSpPr>
        <p:spPr/>
        <p:txBody>
          <a:bodyPr/>
          <a:lstStyle/>
          <a:p>
            <a:fld id="{51F72109-563E-3146-9752-44B9F1AAD636}" type="slidenum">
              <a:rPr lang="en-US" smtClean="0"/>
              <a:t>15</a:t>
            </a:fld>
            <a:endParaRPr lang="en-US"/>
          </a:p>
        </p:txBody>
      </p:sp>
    </p:spTree>
    <p:extLst>
      <p:ext uri="{BB962C8B-B14F-4D97-AF65-F5344CB8AC3E}">
        <p14:creationId xmlns:p14="http://schemas.microsoft.com/office/powerpoint/2010/main" val="91620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That last included one of the best faculty art shows ever and the current discipline presentation, "Still Moving," which is still available to view. And the Foundation's Scholarship Event may be the best virtual event we've ever produced. The video thank </a:t>
            </a:r>
            <a:r>
              <a:rPr lang="en-US" sz="1200" b="0" i="0" kern="1200" dirty="0" err="1">
                <a:solidFill>
                  <a:schemeClr val="tx1"/>
                </a:solidFill>
                <a:effectLst/>
                <a:latin typeface="+mn-lt"/>
                <a:ea typeface="+mn-ea"/>
                <a:cs typeface="+mn-cs"/>
              </a:rPr>
              <a:t>you's</a:t>
            </a:r>
            <a:r>
              <a:rPr lang="en-US" sz="1200" b="0" i="0" kern="1200" dirty="0">
                <a:solidFill>
                  <a:schemeClr val="tx1"/>
                </a:solidFill>
                <a:effectLst/>
                <a:latin typeface="+mn-lt"/>
                <a:ea typeface="+mn-ea"/>
                <a:cs typeface="+mn-cs"/>
              </a:rPr>
              <a:t> from students were especially moving.</a:t>
            </a:r>
            <a:endParaRPr lang="en-US" dirty="0"/>
          </a:p>
        </p:txBody>
      </p:sp>
      <p:sp>
        <p:nvSpPr>
          <p:cNvPr id="4" name="Slide Number Placeholder 3"/>
          <p:cNvSpPr>
            <a:spLocks noGrp="1"/>
          </p:cNvSpPr>
          <p:nvPr>
            <p:ph type="sldNum" sz="quarter" idx="5"/>
          </p:nvPr>
        </p:nvSpPr>
        <p:spPr/>
        <p:txBody>
          <a:bodyPr/>
          <a:lstStyle/>
          <a:p>
            <a:fld id="{51F72109-563E-3146-9752-44B9F1AAD636}" type="slidenum">
              <a:rPr lang="en-US" smtClean="0"/>
              <a:t>18</a:t>
            </a:fld>
            <a:endParaRPr lang="en-US"/>
          </a:p>
        </p:txBody>
      </p:sp>
    </p:spTree>
    <p:extLst>
      <p:ext uri="{BB962C8B-B14F-4D97-AF65-F5344CB8AC3E}">
        <p14:creationId xmlns:p14="http://schemas.microsoft.com/office/powerpoint/2010/main" val="612325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1/11/2021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elpasocountyhealth.org/covid19data-dashboard"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52023" y="4229727"/>
            <a:ext cx="2688130" cy="442653"/>
          </a:xfrm>
          <a:prstGeom prst="rect">
            <a:avLst/>
          </a:prstGeom>
          <a:solidFill>
            <a:srgbClr val="CCDD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52023" y="723014"/>
            <a:ext cx="2688130" cy="3524066"/>
          </a:xfrm>
          <a:prstGeom prst="rect">
            <a:avLst/>
          </a:prstGeom>
          <a:solidFill>
            <a:srgbClr val="0080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53628" y="2063011"/>
            <a:ext cx="2420703" cy="1138773"/>
          </a:xfrm>
          <a:prstGeom prst="rect">
            <a:avLst/>
          </a:prstGeom>
          <a:noFill/>
        </p:spPr>
        <p:txBody>
          <a:bodyPr wrap="square" rtlCol="0">
            <a:spAutoFit/>
          </a:bodyPr>
          <a:lstStyle/>
          <a:p>
            <a:r>
              <a:rPr lang="en-US" spc="300" dirty="0">
                <a:solidFill>
                  <a:schemeClr val="bg1"/>
                </a:solidFill>
                <a:latin typeface="Montserrat Medium" pitchFamily="50" charset="0"/>
                <a:cs typeface="Montserrat Black"/>
              </a:rPr>
              <a:t>PRESIDENT’S</a:t>
            </a:r>
          </a:p>
          <a:p>
            <a:r>
              <a:rPr lang="en-US" spc="300" dirty="0">
                <a:solidFill>
                  <a:schemeClr val="bg1"/>
                </a:solidFill>
                <a:latin typeface="Montserrat Medium" pitchFamily="50" charset="0"/>
                <a:cs typeface="Montserrat Black"/>
              </a:rPr>
              <a:t>ADDRESS</a:t>
            </a:r>
          </a:p>
          <a:p>
            <a:endParaRPr lang="en-US" spc="300" dirty="0">
              <a:solidFill>
                <a:schemeClr val="bg1"/>
              </a:solidFill>
              <a:latin typeface="Montserrat Medium" pitchFamily="50" charset="0"/>
              <a:cs typeface="Montserrat Black"/>
            </a:endParaRPr>
          </a:p>
          <a:p>
            <a:r>
              <a:rPr lang="en-US" sz="1400" spc="300" dirty="0">
                <a:solidFill>
                  <a:srgbClr val="FFFFFF"/>
                </a:solidFill>
                <a:latin typeface="Montserrat" pitchFamily="2" charset="77"/>
                <a:cs typeface="Montserrat Black"/>
              </a:rPr>
              <a:t>2021 SPRING PDW</a:t>
            </a:r>
          </a:p>
        </p:txBody>
      </p:sp>
      <p:sp>
        <p:nvSpPr>
          <p:cNvPr id="22" name="TextBox 21"/>
          <p:cNvSpPr txBox="1"/>
          <p:nvPr/>
        </p:nvSpPr>
        <p:spPr>
          <a:xfrm>
            <a:off x="653628" y="3399568"/>
            <a:ext cx="2688129" cy="702244"/>
          </a:xfrm>
          <a:prstGeom prst="rect">
            <a:avLst/>
          </a:prstGeom>
          <a:noFill/>
        </p:spPr>
        <p:txBody>
          <a:bodyPr wrap="square" rtlCol="0">
            <a:spAutoFit/>
          </a:bodyPr>
          <a:lstStyle/>
          <a:p>
            <a:pPr>
              <a:lnSpc>
                <a:spcPct val="150000"/>
              </a:lnSpc>
            </a:pPr>
            <a:r>
              <a:rPr lang="en-US" sz="1400" b="1" spc="300" dirty="0">
                <a:solidFill>
                  <a:srgbClr val="FEA81E"/>
                </a:solidFill>
                <a:latin typeface="Montserrat" pitchFamily="2" charset="77"/>
                <a:cs typeface="Roboto  "/>
              </a:rPr>
              <a:t>LIGHT AT THE END OF THE TUNNEL</a:t>
            </a:r>
          </a:p>
        </p:txBody>
      </p:sp>
      <p:pic>
        <p:nvPicPr>
          <p:cNvPr id="3" name="Picture 2">
            <a:extLst>
              <a:ext uri="{FF2B5EF4-FFF2-40B4-BE49-F238E27FC236}">
                <a16:creationId xmlns:a16="http://schemas.microsoft.com/office/drawing/2014/main" id="{C4BC3882-5813-BC45-A1ED-4343AA8B3E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3679" y="974502"/>
            <a:ext cx="2260600" cy="890726"/>
          </a:xfrm>
          <a:prstGeom prst="rect">
            <a:avLst/>
          </a:prstGeom>
        </p:spPr>
      </p:pic>
    </p:spTree>
    <p:extLst>
      <p:ext uri="{BB962C8B-B14F-4D97-AF65-F5344CB8AC3E}">
        <p14:creationId xmlns:p14="http://schemas.microsoft.com/office/powerpoint/2010/main" val="283060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9"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15198" y="274749"/>
            <a:ext cx="4801802" cy="461665"/>
          </a:xfrm>
          <a:prstGeom prst="rect">
            <a:avLst/>
          </a:prstGeom>
          <a:noFill/>
        </p:spPr>
        <p:txBody>
          <a:bodyPr wrap="square" rtlCol="0">
            <a:spAutoFit/>
          </a:bodyPr>
          <a:lstStyle/>
          <a:p>
            <a:r>
              <a:rPr lang="en-US" sz="2400" spc="300" dirty="0">
                <a:solidFill>
                  <a:srgbClr val="008083"/>
                </a:solidFill>
                <a:latin typeface="Montserrat Medium" pitchFamily="50" charset="0"/>
                <a:cs typeface="Montserrat Black"/>
              </a:rPr>
              <a:t>HOW WE ALL ADAPTED</a:t>
            </a:r>
          </a:p>
        </p:txBody>
      </p:sp>
      <p:sp>
        <p:nvSpPr>
          <p:cNvPr id="14" name="TextBox 13"/>
          <p:cNvSpPr txBox="1"/>
          <p:nvPr/>
        </p:nvSpPr>
        <p:spPr>
          <a:xfrm>
            <a:off x="4215198" y="801817"/>
            <a:ext cx="1643648" cy="323165"/>
          </a:xfrm>
          <a:prstGeom prst="rect">
            <a:avLst/>
          </a:prstGeom>
          <a:noFill/>
        </p:spPr>
        <p:txBody>
          <a:bodyPr wrap="square" rtlCol="0">
            <a:spAutoFit/>
          </a:bodyPr>
          <a:lstStyle/>
          <a:p>
            <a:r>
              <a:rPr lang="en-US" sz="1500" dirty="0">
                <a:solidFill>
                  <a:srgbClr val="4C4C4E"/>
                </a:solidFill>
                <a:latin typeface="Montserrat Black"/>
                <a:cs typeface="Montserrat Black"/>
              </a:rPr>
              <a:t>Fall Surveys</a:t>
            </a:r>
          </a:p>
        </p:txBody>
      </p:sp>
      <p:sp>
        <p:nvSpPr>
          <p:cNvPr id="16" name="TextBox 15"/>
          <p:cNvSpPr txBox="1"/>
          <p:nvPr/>
        </p:nvSpPr>
        <p:spPr>
          <a:xfrm>
            <a:off x="4215198" y="1360624"/>
            <a:ext cx="4752888" cy="3139321"/>
          </a:xfrm>
          <a:prstGeom prst="rect">
            <a:avLst/>
          </a:prstGeom>
          <a:noFill/>
        </p:spPr>
        <p:txBody>
          <a:bodyPr wrap="square" rtlCol="0">
            <a:spAutoFit/>
          </a:bodyPr>
          <a:lstStyle/>
          <a:p>
            <a:r>
              <a:rPr lang="en-US" sz="1100" b="1" dirty="0">
                <a:solidFill>
                  <a:srgbClr val="008083"/>
                </a:solidFill>
                <a:latin typeface="Roboto Black" panose="02000000000000000000" pitchFamily="2" charset="0"/>
                <a:ea typeface="Roboto Black" panose="02000000000000000000" pitchFamily="2" charset="0"/>
                <a:cs typeface="Roboto Black" panose="02000000000000000000" pitchFamily="2" charset="0"/>
              </a:rPr>
              <a:t>Faculty Survey</a:t>
            </a:r>
          </a:p>
          <a:p>
            <a:pPr marL="171450" indent="-171450">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Preferred Live Remote Platform | 46%</a:t>
            </a:r>
          </a:p>
          <a:p>
            <a:pPr marL="171450" indent="-171450">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Do you favor a consistent platform? | 50/50 split</a:t>
            </a:r>
          </a:p>
          <a:p>
            <a:pPr marL="171450" indent="-171450">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Preferred platform?</a:t>
            </a:r>
          </a:p>
          <a:p>
            <a:pPr marL="171450" indent="-171450">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Zoom = 58% | WebEx = 38% | MS Teams = 4%</a:t>
            </a:r>
          </a:p>
          <a:p>
            <a:r>
              <a:rPr lang="en-US" sz="1100" dirty="0">
                <a:latin typeface="Roboto" panose="02000000000000000000" pitchFamily="2" charset="0"/>
                <a:ea typeface="Roboto" panose="02000000000000000000" pitchFamily="2" charset="0"/>
                <a:cs typeface="Roboto" panose="02000000000000000000" pitchFamily="2" charset="0"/>
              </a:rPr>
              <a:t> </a:t>
            </a:r>
          </a:p>
          <a:p>
            <a:r>
              <a:rPr lang="en-US" sz="1100" b="1" dirty="0">
                <a:solidFill>
                  <a:srgbClr val="008083"/>
                </a:solidFill>
                <a:latin typeface="Roboto Black" panose="02000000000000000000" pitchFamily="2" charset="0"/>
                <a:ea typeface="Roboto Black" panose="02000000000000000000" pitchFamily="2" charset="0"/>
                <a:cs typeface="Roboto Black" panose="02000000000000000000" pitchFamily="2" charset="0"/>
              </a:rPr>
              <a:t>Student Survey</a:t>
            </a:r>
          </a:p>
          <a:p>
            <a:r>
              <a:rPr lang="en-US" sz="1100" i="1" dirty="0">
                <a:solidFill>
                  <a:srgbClr val="008083"/>
                </a:solidFill>
                <a:latin typeface="Roboto Thin" panose="02000000000000000000" pitchFamily="2" charset="0"/>
                <a:ea typeface="Roboto Thin" panose="02000000000000000000" pitchFamily="2" charset="0"/>
                <a:cs typeface="Roboto Thin" panose="02000000000000000000" pitchFamily="2" charset="0"/>
              </a:rPr>
              <a:t>Preferred Instructional Methods</a:t>
            </a:r>
          </a:p>
          <a:p>
            <a:pPr marL="171450" indent="-171450">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“In-person” remains the most preferred instructional method</a:t>
            </a:r>
          </a:p>
          <a:p>
            <a:r>
              <a:rPr lang="en-US" sz="1100" i="1" dirty="0">
                <a:solidFill>
                  <a:srgbClr val="008083"/>
                </a:solidFill>
                <a:latin typeface="Roboto Thin" panose="02000000000000000000" pitchFamily="2" charset="0"/>
                <a:ea typeface="Roboto Thin" panose="02000000000000000000" pitchFamily="2" charset="0"/>
                <a:cs typeface="Roboto Thin" panose="02000000000000000000" pitchFamily="2" charset="0"/>
              </a:rPr>
              <a:t>Live Remote</a:t>
            </a:r>
          </a:p>
          <a:p>
            <a:pPr marL="171450" indent="-171450">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Most students know where to get help (63%), have reliable internet connection (70%) and adequate technology (76%)</a:t>
            </a:r>
          </a:p>
          <a:p>
            <a:r>
              <a:rPr lang="en-US" sz="1100" i="1" dirty="0">
                <a:solidFill>
                  <a:srgbClr val="008083"/>
                </a:solidFill>
                <a:latin typeface="Roboto Thin" panose="02000000000000000000" pitchFamily="2" charset="0"/>
                <a:ea typeface="Roboto Thin" panose="02000000000000000000" pitchFamily="2" charset="0"/>
                <a:cs typeface="Roboto Thin" panose="02000000000000000000" pitchFamily="2" charset="0"/>
              </a:rPr>
              <a:t>Main Challenges</a:t>
            </a:r>
          </a:p>
          <a:p>
            <a:pPr marL="171450" indent="-171450">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Limited opportunities for hands-on experiences and group activities</a:t>
            </a:r>
          </a:p>
          <a:p>
            <a:pPr marL="171450" indent="-171450">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Staying motivated to do well in a remote learning environment</a:t>
            </a:r>
          </a:p>
          <a:p>
            <a:pPr marL="171450" indent="-171450">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Not being able to ask questions or get immediate feedback from my instructors when attending recorded class sessions</a:t>
            </a:r>
          </a:p>
          <a:p>
            <a:pPr marL="171450" indent="-171450">
              <a:buFont typeface="Arial" panose="020B0604020202020204" pitchFamily="34" charset="0"/>
              <a:buChar char="•"/>
            </a:pPr>
            <a:r>
              <a:rPr lang="en-US" sz="1100" dirty="0">
                <a:latin typeface="Roboto" panose="02000000000000000000" pitchFamily="2" charset="0"/>
                <a:ea typeface="Roboto" panose="02000000000000000000" pitchFamily="2" charset="0"/>
                <a:cs typeface="Roboto" panose="02000000000000000000" pitchFamily="2" charset="0"/>
              </a:rPr>
              <a:t>Fitting the course in with my home/family/work responsibilities</a:t>
            </a:r>
          </a:p>
        </p:txBody>
      </p:sp>
      <p:cxnSp>
        <p:nvCxnSpPr>
          <p:cNvPr id="7" name="Straight Connector 6"/>
          <p:cNvCxnSpPr>
            <a:cxnSpLocks/>
          </p:cNvCxnSpPr>
          <p:nvPr/>
        </p:nvCxnSpPr>
        <p:spPr>
          <a:xfrm flipV="1">
            <a:off x="4215198" y="1126907"/>
            <a:ext cx="1902772" cy="1"/>
          </a:xfrm>
          <a:prstGeom prst="line">
            <a:avLst/>
          </a:prstGeom>
          <a:ln w="12700" cmpd="sng">
            <a:solidFill>
              <a:srgbClr val="FECD12"/>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0"/>
            <a:ext cx="3785191" cy="5143499"/>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6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15198" y="274749"/>
            <a:ext cx="4801802" cy="461665"/>
          </a:xfrm>
          <a:prstGeom prst="rect">
            <a:avLst/>
          </a:prstGeom>
          <a:noFill/>
        </p:spPr>
        <p:txBody>
          <a:bodyPr wrap="square" rtlCol="0">
            <a:spAutoFit/>
          </a:bodyPr>
          <a:lstStyle/>
          <a:p>
            <a:r>
              <a:rPr lang="en-US" sz="2400" spc="300" dirty="0">
                <a:solidFill>
                  <a:srgbClr val="008083"/>
                </a:solidFill>
                <a:latin typeface="Montserrat Medium" pitchFamily="50" charset="0"/>
                <a:cs typeface="Montserrat Black"/>
              </a:rPr>
              <a:t>HOW WE ALL ADAPTED</a:t>
            </a:r>
          </a:p>
        </p:txBody>
      </p:sp>
      <p:sp>
        <p:nvSpPr>
          <p:cNvPr id="16" name="TextBox 15"/>
          <p:cNvSpPr txBox="1"/>
          <p:nvPr/>
        </p:nvSpPr>
        <p:spPr>
          <a:xfrm>
            <a:off x="4215198" y="1072466"/>
            <a:ext cx="4752888" cy="646331"/>
          </a:xfrm>
          <a:prstGeom prst="rect">
            <a:avLst/>
          </a:prstGeom>
          <a:noFill/>
        </p:spPr>
        <p:txBody>
          <a:bodyPr wrap="square" rtlCol="0">
            <a:spAutoFit/>
          </a:bodyPr>
          <a:lstStyle/>
          <a:p>
            <a:r>
              <a:rPr lang="en-US" i="1" dirty="0">
                <a:latin typeface="Montserrat" pitchFamily="2" charset="77"/>
                <a:ea typeface="Roboto" panose="02000000000000000000" pitchFamily="2" charset="0"/>
                <a:cs typeface="Roboto" panose="02000000000000000000" pitchFamily="2" charset="0"/>
              </a:rPr>
              <a:t>Pass, Fail, W, and I rates for fall 2020 and fall 2021.</a:t>
            </a:r>
          </a:p>
        </p:txBody>
      </p:sp>
      <p:sp>
        <p:nvSpPr>
          <p:cNvPr id="10" name="Rectangle 9"/>
          <p:cNvSpPr/>
          <p:nvPr/>
        </p:nvSpPr>
        <p:spPr>
          <a:xfrm>
            <a:off x="0" y="0"/>
            <a:ext cx="3785191" cy="5143499"/>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215198" y="669938"/>
            <a:ext cx="4414220" cy="323165"/>
          </a:xfrm>
          <a:prstGeom prst="rect">
            <a:avLst/>
          </a:prstGeom>
          <a:noFill/>
        </p:spPr>
        <p:txBody>
          <a:bodyPr wrap="square" rtlCol="0">
            <a:spAutoFit/>
          </a:bodyPr>
          <a:lstStyle/>
          <a:p>
            <a:r>
              <a:rPr lang="en-US" sz="1500" b="1" spc="300" dirty="0">
                <a:solidFill>
                  <a:srgbClr val="F7B418"/>
                </a:solidFill>
                <a:latin typeface="Montserrat" pitchFamily="2" charset="0"/>
                <a:cs typeface="Montserrat Black"/>
              </a:rPr>
              <a:t>STUDENT RESILIENCE</a:t>
            </a:r>
          </a:p>
        </p:txBody>
      </p:sp>
      <p:sp>
        <p:nvSpPr>
          <p:cNvPr id="2" name="TextBox 1">
            <a:extLst>
              <a:ext uri="{FF2B5EF4-FFF2-40B4-BE49-F238E27FC236}">
                <a16:creationId xmlns:a16="http://schemas.microsoft.com/office/drawing/2014/main" id="{E73EE1BB-1688-3341-B9DB-60A25BFF4ED7}"/>
              </a:ext>
            </a:extLst>
          </p:cNvPr>
          <p:cNvSpPr txBox="1"/>
          <p:nvPr/>
        </p:nvSpPr>
        <p:spPr>
          <a:xfrm>
            <a:off x="4317618" y="1718797"/>
            <a:ext cx="1815050" cy="2743200"/>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5049CD27-74AF-034A-864B-500F025317D9}"/>
              </a:ext>
            </a:extLst>
          </p:cNvPr>
          <p:cNvSpPr txBox="1"/>
          <p:nvPr/>
        </p:nvSpPr>
        <p:spPr>
          <a:xfrm>
            <a:off x="4317618" y="2026739"/>
            <a:ext cx="1917470" cy="1477328"/>
          </a:xfrm>
          <a:prstGeom prst="rect">
            <a:avLst/>
          </a:prstGeom>
          <a:noFill/>
        </p:spPr>
        <p:txBody>
          <a:bodyPr wrap="square" rtlCol="0">
            <a:spAutoFit/>
          </a:bodyPr>
          <a:lstStyle/>
          <a:p>
            <a:r>
              <a:rPr lang="en-US" b="1" dirty="0">
                <a:solidFill>
                  <a:srgbClr val="008083"/>
                </a:solidFill>
                <a:latin typeface="Roboto Black" panose="02000000000000000000" pitchFamily="2" charset="0"/>
                <a:ea typeface="Roboto Black" panose="02000000000000000000" pitchFamily="2" charset="0"/>
                <a:cs typeface="Roboto Black" panose="02000000000000000000" pitchFamily="2" charset="0"/>
              </a:rPr>
              <a:t>Fall 2020</a:t>
            </a:r>
          </a:p>
          <a:p>
            <a:r>
              <a:rPr lang="en-US" dirty="0">
                <a:latin typeface="Roboto" panose="02000000000000000000" pitchFamily="2" charset="0"/>
                <a:ea typeface="Roboto" panose="02000000000000000000" pitchFamily="2" charset="0"/>
                <a:cs typeface="Roboto" panose="02000000000000000000" pitchFamily="2" charset="0"/>
              </a:rPr>
              <a:t>Pass | 75.1%</a:t>
            </a:r>
            <a:br>
              <a:rPr lang="en-US" dirty="0">
                <a:latin typeface="Roboto" panose="02000000000000000000" pitchFamily="2" charset="0"/>
                <a:ea typeface="Roboto" panose="02000000000000000000" pitchFamily="2" charset="0"/>
                <a:cs typeface="Roboto" panose="02000000000000000000" pitchFamily="2" charset="0"/>
              </a:rPr>
            </a:br>
            <a:r>
              <a:rPr lang="en-US" dirty="0">
                <a:latin typeface="Roboto" panose="02000000000000000000" pitchFamily="2" charset="0"/>
                <a:ea typeface="Roboto" panose="02000000000000000000" pitchFamily="2" charset="0"/>
                <a:cs typeface="Roboto" panose="02000000000000000000" pitchFamily="2" charset="0"/>
              </a:rPr>
              <a:t>Fail | 17.8%</a:t>
            </a:r>
            <a:br>
              <a:rPr lang="en-US" dirty="0">
                <a:latin typeface="Roboto" panose="02000000000000000000" pitchFamily="2" charset="0"/>
                <a:ea typeface="Roboto" panose="02000000000000000000" pitchFamily="2" charset="0"/>
                <a:cs typeface="Roboto" panose="02000000000000000000" pitchFamily="2" charset="0"/>
              </a:rPr>
            </a:br>
            <a:r>
              <a:rPr lang="en-US" dirty="0">
                <a:latin typeface="Roboto" panose="02000000000000000000" pitchFamily="2" charset="0"/>
                <a:ea typeface="Roboto" panose="02000000000000000000" pitchFamily="2" charset="0"/>
                <a:cs typeface="Roboto" panose="02000000000000000000" pitchFamily="2" charset="0"/>
              </a:rPr>
              <a:t>W | 6.9%</a:t>
            </a:r>
            <a:br>
              <a:rPr lang="en-US" dirty="0">
                <a:latin typeface="Roboto" panose="02000000000000000000" pitchFamily="2" charset="0"/>
                <a:ea typeface="Roboto" panose="02000000000000000000" pitchFamily="2" charset="0"/>
                <a:cs typeface="Roboto" panose="02000000000000000000" pitchFamily="2" charset="0"/>
              </a:rPr>
            </a:br>
            <a:r>
              <a:rPr lang="en-US" dirty="0">
                <a:latin typeface="Roboto" panose="02000000000000000000" pitchFamily="2" charset="0"/>
                <a:ea typeface="Roboto" panose="02000000000000000000" pitchFamily="2" charset="0"/>
                <a:cs typeface="Roboto" panose="02000000000000000000" pitchFamily="2" charset="0"/>
              </a:rPr>
              <a:t>I | 0.3%</a:t>
            </a:r>
          </a:p>
        </p:txBody>
      </p:sp>
      <p:sp>
        <p:nvSpPr>
          <p:cNvPr id="18" name="TextBox 17">
            <a:extLst>
              <a:ext uri="{FF2B5EF4-FFF2-40B4-BE49-F238E27FC236}">
                <a16:creationId xmlns:a16="http://schemas.microsoft.com/office/drawing/2014/main" id="{A5DEFBA9-C617-E44B-900B-AD4756B2CB82}"/>
              </a:ext>
            </a:extLst>
          </p:cNvPr>
          <p:cNvSpPr txBox="1"/>
          <p:nvPr/>
        </p:nvSpPr>
        <p:spPr>
          <a:xfrm>
            <a:off x="6422308" y="2026739"/>
            <a:ext cx="1917470" cy="1477328"/>
          </a:xfrm>
          <a:prstGeom prst="rect">
            <a:avLst/>
          </a:prstGeom>
          <a:noFill/>
        </p:spPr>
        <p:txBody>
          <a:bodyPr wrap="square" rtlCol="0">
            <a:spAutoFit/>
          </a:bodyPr>
          <a:lstStyle/>
          <a:p>
            <a:r>
              <a:rPr lang="en-US" b="1" dirty="0">
                <a:solidFill>
                  <a:srgbClr val="008083"/>
                </a:solidFill>
                <a:latin typeface="Roboto Black" panose="02000000000000000000" pitchFamily="2" charset="0"/>
                <a:ea typeface="Roboto Black" panose="02000000000000000000" pitchFamily="2" charset="0"/>
                <a:cs typeface="Roboto Black" panose="02000000000000000000" pitchFamily="2" charset="0"/>
              </a:rPr>
              <a:t>Fall 2021</a:t>
            </a:r>
          </a:p>
          <a:p>
            <a:r>
              <a:rPr lang="en-US" dirty="0">
                <a:latin typeface="Roboto" panose="02000000000000000000" pitchFamily="2" charset="0"/>
                <a:ea typeface="Roboto" panose="02000000000000000000" pitchFamily="2" charset="0"/>
                <a:cs typeface="Roboto" panose="02000000000000000000" pitchFamily="2" charset="0"/>
              </a:rPr>
              <a:t>Pass | 74.4%</a:t>
            </a:r>
            <a:br>
              <a:rPr lang="en-US" dirty="0">
                <a:latin typeface="Roboto" panose="02000000000000000000" pitchFamily="2" charset="0"/>
                <a:ea typeface="Roboto" panose="02000000000000000000" pitchFamily="2" charset="0"/>
                <a:cs typeface="Roboto" panose="02000000000000000000" pitchFamily="2" charset="0"/>
              </a:rPr>
            </a:br>
            <a:r>
              <a:rPr lang="en-US" dirty="0">
                <a:latin typeface="Roboto" panose="02000000000000000000" pitchFamily="2" charset="0"/>
                <a:ea typeface="Roboto" panose="02000000000000000000" pitchFamily="2" charset="0"/>
                <a:cs typeface="Roboto" panose="02000000000000000000" pitchFamily="2" charset="0"/>
              </a:rPr>
              <a:t>Fail | 17.6%</a:t>
            </a:r>
            <a:br>
              <a:rPr lang="en-US" dirty="0">
                <a:latin typeface="Roboto" panose="02000000000000000000" pitchFamily="2" charset="0"/>
                <a:ea typeface="Roboto" panose="02000000000000000000" pitchFamily="2" charset="0"/>
                <a:cs typeface="Roboto" panose="02000000000000000000" pitchFamily="2" charset="0"/>
              </a:rPr>
            </a:br>
            <a:r>
              <a:rPr lang="en-US" dirty="0">
                <a:latin typeface="Roboto" panose="02000000000000000000" pitchFamily="2" charset="0"/>
                <a:ea typeface="Roboto" panose="02000000000000000000" pitchFamily="2" charset="0"/>
                <a:cs typeface="Roboto" panose="02000000000000000000" pitchFamily="2" charset="0"/>
              </a:rPr>
              <a:t>W | 7.5%</a:t>
            </a:r>
            <a:br>
              <a:rPr lang="en-US" dirty="0">
                <a:latin typeface="Roboto" panose="02000000000000000000" pitchFamily="2" charset="0"/>
                <a:ea typeface="Roboto" panose="02000000000000000000" pitchFamily="2" charset="0"/>
                <a:cs typeface="Roboto" panose="02000000000000000000" pitchFamily="2" charset="0"/>
              </a:rPr>
            </a:br>
            <a:r>
              <a:rPr lang="en-US" dirty="0">
                <a:latin typeface="Roboto" panose="02000000000000000000" pitchFamily="2" charset="0"/>
                <a:ea typeface="Roboto" panose="02000000000000000000" pitchFamily="2" charset="0"/>
                <a:cs typeface="Roboto" panose="02000000000000000000" pitchFamily="2" charset="0"/>
              </a:rPr>
              <a:t>I | 0.5%</a:t>
            </a:r>
          </a:p>
        </p:txBody>
      </p:sp>
    </p:spTree>
    <p:extLst>
      <p:ext uri="{BB962C8B-B14F-4D97-AF65-F5344CB8AC3E}">
        <p14:creationId xmlns:p14="http://schemas.microsoft.com/office/powerpoint/2010/main" val="124243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9826" y="345510"/>
            <a:ext cx="3970026" cy="646331"/>
          </a:xfrm>
          <a:prstGeom prst="rect">
            <a:avLst/>
          </a:prstGeom>
          <a:noFill/>
        </p:spPr>
        <p:txBody>
          <a:bodyPr wrap="square" rtlCol="0">
            <a:spAutoFit/>
          </a:bodyPr>
          <a:lstStyle/>
          <a:p>
            <a:r>
              <a:rPr lang="en-US" sz="3600" b="1" dirty="0">
                <a:solidFill>
                  <a:srgbClr val="F7B418"/>
                </a:solidFill>
                <a:latin typeface="Montserrat" pitchFamily="2" charset="0"/>
                <a:cs typeface="Montserrat  Black"/>
              </a:rPr>
              <a:t>FOUNDATION</a:t>
            </a:r>
          </a:p>
        </p:txBody>
      </p:sp>
      <p:sp>
        <p:nvSpPr>
          <p:cNvPr id="12" name="TextBox 11"/>
          <p:cNvSpPr txBox="1"/>
          <p:nvPr/>
        </p:nvSpPr>
        <p:spPr>
          <a:xfrm>
            <a:off x="3575825" y="3544005"/>
            <a:ext cx="2407712" cy="707886"/>
          </a:xfrm>
          <a:prstGeom prst="rect">
            <a:avLst/>
          </a:prstGeom>
          <a:noFill/>
        </p:spPr>
        <p:txBody>
          <a:bodyPr wrap="square" rtlCol="0">
            <a:spAutoFit/>
          </a:bodyPr>
          <a:lstStyle/>
          <a:p>
            <a:pPr algn="ctr"/>
            <a:r>
              <a:rPr lang="en-US" sz="2000" b="1" dirty="0">
                <a:solidFill>
                  <a:srgbClr val="4C4C4E"/>
                </a:solidFill>
                <a:latin typeface="Montserrat" pitchFamily="2" charset="77"/>
                <a:cs typeface="Roboto  "/>
              </a:rPr>
              <a:t>$1.3 Million</a:t>
            </a:r>
          </a:p>
          <a:p>
            <a:pPr algn="ctr"/>
            <a:r>
              <a:rPr lang="en-US" sz="2000" i="1" dirty="0">
                <a:solidFill>
                  <a:srgbClr val="4C4C4E"/>
                </a:solidFill>
                <a:latin typeface="Montserrat" pitchFamily="2" charset="77"/>
                <a:cs typeface="Roboto  "/>
              </a:rPr>
              <a:t>In Scholarships</a:t>
            </a:r>
          </a:p>
        </p:txBody>
      </p:sp>
      <p:sp>
        <p:nvSpPr>
          <p:cNvPr id="16" name="TextBox 15"/>
          <p:cNvSpPr txBox="1"/>
          <p:nvPr/>
        </p:nvSpPr>
        <p:spPr>
          <a:xfrm>
            <a:off x="3361070" y="1117928"/>
            <a:ext cx="5671418" cy="1158587"/>
          </a:xfrm>
          <a:prstGeom prst="rect">
            <a:avLst/>
          </a:prstGeom>
          <a:noFill/>
        </p:spPr>
        <p:txBody>
          <a:bodyPr wrap="square" rtlCol="0">
            <a:spAutoFit/>
          </a:bodyPr>
          <a:lstStyle/>
          <a:p>
            <a:pPr>
              <a:lnSpc>
                <a:spcPct val="150000"/>
              </a:lnSpc>
            </a:pPr>
            <a:r>
              <a:rPr lang="en-US" sz="1600" dirty="0">
                <a:latin typeface="Roboto" panose="02000000000000000000" pitchFamily="2" charset="0"/>
                <a:ea typeface="Roboto" panose="02000000000000000000" pitchFamily="2" charset="0"/>
                <a:cs typeface="Roboto" panose="02000000000000000000" pitchFamily="2" charset="0"/>
              </a:rPr>
              <a:t>The Foundation had planned for one round of scholarship applications in 2020. They ended up offering three. Since the pandemic, students have received:</a:t>
            </a:r>
            <a:endParaRPr lang="en-US" sz="1600" dirty="0">
              <a:solidFill>
                <a:srgbClr val="404040"/>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p:cNvSpPr/>
          <p:nvPr/>
        </p:nvSpPr>
        <p:spPr>
          <a:xfrm>
            <a:off x="0" y="0"/>
            <a:ext cx="3019647" cy="51435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6B3958E-1184-784E-98A8-79EE34586F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1237" y="2619400"/>
            <a:ext cx="776889" cy="776889"/>
          </a:xfrm>
          <a:prstGeom prst="rect">
            <a:avLst/>
          </a:prstGeom>
        </p:spPr>
      </p:pic>
      <p:pic>
        <p:nvPicPr>
          <p:cNvPr id="33" name="Picture 32">
            <a:extLst>
              <a:ext uri="{FF2B5EF4-FFF2-40B4-BE49-F238E27FC236}">
                <a16:creationId xmlns:a16="http://schemas.microsoft.com/office/drawing/2014/main" id="{D5782426-47C7-9D43-96BE-4B456334606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002904" y="2571750"/>
            <a:ext cx="912601" cy="912601"/>
          </a:xfrm>
          <a:prstGeom prst="rect">
            <a:avLst/>
          </a:prstGeom>
        </p:spPr>
      </p:pic>
      <p:sp>
        <p:nvSpPr>
          <p:cNvPr id="34" name="TextBox 33">
            <a:extLst>
              <a:ext uri="{FF2B5EF4-FFF2-40B4-BE49-F238E27FC236}">
                <a16:creationId xmlns:a16="http://schemas.microsoft.com/office/drawing/2014/main" id="{82C6053B-1970-2349-95BA-160D3182998F}"/>
              </a:ext>
            </a:extLst>
          </p:cNvPr>
          <p:cNvSpPr txBox="1"/>
          <p:nvPr/>
        </p:nvSpPr>
        <p:spPr>
          <a:xfrm>
            <a:off x="6255348" y="3544005"/>
            <a:ext cx="2407712" cy="707886"/>
          </a:xfrm>
          <a:prstGeom prst="rect">
            <a:avLst/>
          </a:prstGeom>
          <a:noFill/>
        </p:spPr>
        <p:txBody>
          <a:bodyPr wrap="square" rtlCol="0">
            <a:spAutoFit/>
          </a:bodyPr>
          <a:lstStyle/>
          <a:p>
            <a:pPr algn="ctr"/>
            <a:r>
              <a:rPr lang="en-US" sz="2000" b="1" dirty="0">
                <a:solidFill>
                  <a:srgbClr val="4C4C4E"/>
                </a:solidFill>
                <a:latin typeface="Montserrat" pitchFamily="2" charset="77"/>
                <a:cs typeface="Roboto  "/>
              </a:rPr>
              <a:t>50</a:t>
            </a:r>
          </a:p>
          <a:p>
            <a:pPr algn="ctr"/>
            <a:r>
              <a:rPr lang="en-US" sz="2000" i="1" dirty="0">
                <a:solidFill>
                  <a:srgbClr val="4C4C4E"/>
                </a:solidFill>
                <a:latin typeface="Montserrat" pitchFamily="2" charset="77"/>
                <a:cs typeface="Roboto  "/>
              </a:rPr>
              <a:t>Computers</a:t>
            </a:r>
          </a:p>
        </p:txBody>
      </p:sp>
    </p:spTree>
    <p:extLst>
      <p:ext uri="{BB962C8B-B14F-4D97-AF65-F5344CB8AC3E}">
        <p14:creationId xmlns:p14="http://schemas.microsoft.com/office/powerpoint/2010/main" val="145410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up)">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6" grpId="0"/>
      <p:bldP spid="17" grpId="0" animBg="1"/>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p:cNvSpPr/>
          <p:nvPr/>
        </p:nvSpPr>
        <p:spPr>
          <a:xfrm>
            <a:off x="326315" y="217895"/>
            <a:ext cx="4245685" cy="4552172"/>
          </a:xfrm>
          <a:prstGeom prst="rect">
            <a:avLst/>
          </a:prstGeom>
          <a:solidFill>
            <a:srgbClr val="CCDD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CDD59"/>
              </a:solidFill>
            </a:endParaRPr>
          </a:p>
        </p:txBody>
      </p:sp>
      <p:sp>
        <p:nvSpPr>
          <p:cNvPr id="53" name="TextBox 52"/>
          <p:cNvSpPr txBox="1"/>
          <p:nvPr/>
        </p:nvSpPr>
        <p:spPr>
          <a:xfrm>
            <a:off x="642890" y="1226983"/>
            <a:ext cx="3262794" cy="523220"/>
          </a:xfrm>
          <a:prstGeom prst="rect">
            <a:avLst/>
          </a:prstGeom>
          <a:noFill/>
        </p:spPr>
        <p:txBody>
          <a:bodyPr wrap="square" rtlCol="0">
            <a:spAutoFit/>
          </a:bodyPr>
          <a:lstStyle/>
          <a:p>
            <a:r>
              <a:rPr lang="en-US" sz="2800" b="1" dirty="0">
                <a:solidFill>
                  <a:srgbClr val="008083"/>
                </a:solidFill>
                <a:latin typeface="Montserrat" pitchFamily="2" charset="0"/>
                <a:cs typeface="Montserrat Black"/>
              </a:rPr>
              <a:t>FOUNDATION</a:t>
            </a:r>
          </a:p>
        </p:txBody>
      </p:sp>
      <p:sp>
        <p:nvSpPr>
          <p:cNvPr id="77" name="TextBox 76"/>
          <p:cNvSpPr txBox="1"/>
          <p:nvPr/>
        </p:nvSpPr>
        <p:spPr>
          <a:xfrm>
            <a:off x="642890" y="1750203"/>
            <a:ext cx="3557605" cy="2538387"/>
          </a:xfrm>
          <a:prstGeom prst="rect">
            <a:avLst/>
          </a:prstGeom>
          <a:noFill/>
        </p:spPr>
        <p:txBody>
          <a:bodyPr wrap="square" rtlCol="0">
            <a:spAutoFit/>
          </a:bodyPr>
          <a:lstStyle/>
          <a:p>
            <a:pPr>
              <a:lnSpc>
                <a:spcPct val="150000"/>
              </a:lnSpc>
            </a:pPr>
            <a:r>
              <a:rPr lang="en-US" dirty="0">
                <a:latin typeface="Roboto" panose="02000000000000000000" pitchFamily="2" charset="0"/>
                <a:ea typeface="Roboto" panose="02000000000000000000" pitchFamily="2" charset="0"/>
                <a:cs typeface="Roboto" panose="02000000000000000000" pitchFamily="2" charset="0"/>
              </a:rPr>
              <a:t>The Foundation has also used this moment to re-assess how application timelines are aligned with student decision making. </a:t>
            </a:r>
          </a:p>
          <a:p>
            <a:pPr>
              <a:lnSpc>
                <a:spcPct val="150000"/>
              </a:lnSpc>
            </a:pPr>
            <a:endParaRPr lang="en-US" dirty="0">
              <a:latin typeface="Roboto" panose="02000000000000000000" pitchFamily="2" charset="0"/>
              <a:ea typeface="Roboto" panose="02000000000000000000" pitchFamily="2" charset="0"/>
              <a:cs typeface="Roboto" panose="02000000000000000000" pitchFamily="2" charset="0"/>
            </a:endParaRPr>
          </a:p>
          <a:p>
            <a:pPr algn="r">
              <a:lnSpc>
                <a:spcPct val="150000"/>
              </a:lnSpc>
            </a:pPr>
            <a:r>
              <a:rPr lang="en-US" i="1" dirty="0">
                <a:solidFill>
                  <a:srgbClr val="008083"/>
                </a:solidFill>
                <a:latin typeface="Montserrat Medium" pitchFamily="2" charset="77"/>
                <a:ea typeface="Roboto Thin" panose="02000000000000000000" pitchFamily="2" charset="0"/>
                <a:cs typeface="Roboto Thin" panose="02000000000000000000" pitchFamily="2" charset="0"/>
              </a:rPr>
              <a:t>What's going to change »</a:t>
            </a:r>
          </a:p>
        </p:txBody>
      </p:sp>
      <p:sp>
        <p:nvSpPr>
          <p:cNvPr id="20" name="Oval 19"/>
          <p:cNvSpPr/>
          <p:nvPr/>
        </p:nvSpPr>
        <p:spPr>
          <a:xfrm rot="10800000">
            <a:off x="4982337" y="990948"/>
            <a:ext cx="697293" cy="697293"/>
          </a:xfrm>
          <a:prstGeom prst="ellipse">
            <a:avLst/>
          </a:prstGeom>
          <a:solidFill>
            <a:srgbClr val="008083"/>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83"/>
              </a:solidFill>
            </a:endParaRPr>
          </a:p>
        </p:txBody>
      </p:sp>
      <p:sp>
        <p:nvSpPr>
          <p:cNvPr id="45" name="TextBox 44"/>
          <p:cNvSpPr txBox="1"/>
          <p:nvPr/>
        </p:nvSpPr>
        <p:spPr>
          <a:xfrm>
            <a:off x="5834378" y="1008851"/>
            <a:ext cx="3251389" cy="738664"/>
          </a:xfrm>
          <a:prstGeom prst="rect">
            <a:avLst/>
          </a:prstGeom>
          <a:noFill/>
        </p:spPr>
        <p:txBody>
          <a:bodyPr wrap="square" rtlCol="0">
            <a:spAutoFit/>
          </a:bodyPr>
          <a:lstStyle/>
          <a:p>
            <a:r>
              <a:rPr lang="en-US" sz="1400" dirty="0">
                <a:latin typeface="Roboto" panose="02000000000000000000" pitchFamily="2" charset="0"/>
                <a:ea typeface="Roboto" panose="02000000000000000000" pitchFamily="2" charset="0"/>
                <a:cs typeface="Roboto" panose="02000000000000000000" pitchFamily="2" charset="0"/>
              </a:rPr>
              <a:t>Applications for fall semester will be accepted from April into June</a:t>
            </a:r>
          </a:p>
        </p:txBody>
      </p:sp>
      <p:pic>
        <p:nvPicPr>
          <p:cNvPr id="3" name="Picture 2">
            <a:extLst>
              <a:ext uri="{FF2B5EF4-FFF2-40B4-BE49-F238E27FC236}">
                <a16:creationId xmlns:a16="http://schemas.microsoft.com/office/drawing/2014/main" id="{78B024C4-1183-6448-9C55-631022AA9C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20175" y="1130041"/>
            <a:ext cx="421616" cy="421616"/>
          </a:xfrm>
          <a:prstGeom prst="rect">
            <a:avLst/>
          </a:prstGeom>
        </p:spPr>
      </p:pic>
      <p:sp>
        <p:nvSpPr>
          <p:cNvPr id="58" name="Oval 57">
            <a:extLst>
              <a:ext uri="{FF2B5EF4-FFF2-40B4-BE49-F238E27FC236}">
                <a16:creationId xmlns:a16="http://schemas.microsoft.com/office/drawing/2014/main" id="{E32ABC23-57A1-594B-859E-08BA5ADAAA41}"/>
              </a:ext>
            </a:extLst>
          </p:cNvPr>
          <p:cNvSpPr/>
          <p:nvPr/>
        </p:nvSpPr>
        <p:spPr>
          <a:xfrm rot="10800000">
            <a:off x="4982337" y="1927650"/>
            <a:ext cx="697293" cy="697293"/>
          </a:xfrm>
          <a:prstGeom prst="ellipse">
            <a:avLst/>
          </a:prstGeom>
          <a:solidFill>
            <a:srgbClr val="CCDD59"/>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7B418"/>
              </a:solidFill>
            </a:endParaRPr>
          </a:p>
        </p:txBody>
      </p:sp>
      <p:sp>
        <p:nvSpPr>
          <p:cNvPr id="59" name="TextBox 58">
            <a:extLst>
              <a:ext uri="{FF2B5EF4-FFF2-40B4-BE49-F238E27FC236}">
                <a16:creationId xmlns:a16="http://schemas.microsoft.com/office/drawing/2014/main" id="{EBD32EF0-F451-474C-BB0E-2D8B676EBDE5}"/>
              </a:ext>
            </a:extLst>
          </p:cNvPr>
          <p:cNvSpPr txBox="1"/>
          <p:nvPr/>
        </p:nvSpPr>
        <p:spPr>
          <a:xfrm>
            <a:off x="5834377" y="1906965"/>
            <a:ext cx="3251389" cy="738664"/>
          </a:xfrm>
          <a:prstGeom prst="rect">
            <a:avLst/>
          </a:prstGeom>
          <a:noFill/>
        </p:spPr>
        <p:txBody>
          <a:bodyPr wrap="square" rtlCol="0">
            <a:spAutoFit/>
          </a:bodyPr>
          <a:lstStyle/>
          <a:p>
            <a:r>
              <a:rPr lang="en-US" sz="1400" dirty="0"/>
              <a:t>Students who have scholarships in spring may receive awards for fall without submitting another application</a:t>
            </a:r>
          </a:p>
        </p:txBody>
      </p:sp>
      <p:pic>
        <p:nvPicPr>
          <p:cNvPr id="60" name="Picture 59">
            <a:extLst>
              <a:ext uri="{FF2B5EF4-FFF2-40B4-BE49-F238E27FC236}">
                <a16:creationId xmlns:a16="http://schemas.microsoft.com/office/drawing/2014/main" id="{B94CE6E1-4939-5448-B16A-7D48D0DDC1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20175" y="2066743"/>
            <a:ext cx="421616" cy="421616"/>
          </a:xfrm>
          <a:prstGeom prst="rect">
            <a:avLst/>
          </a:prstGeom>
        </p:spPr>
      </p:pic>
      <p:sp>
        <p:nvSpPr>
          <p:cNvPr id="61" name="Oval 60">
            <a:extLst>
              <a:ext uri="{FF2B5EF4-FFF2-40B4-BE49-F238E27FC236}">
                <a16:creationId xmlns:a16="http://schemas.microsoft.com/office/drawing/2014/main" id="{12A8B11D-617D-214D-BD30-6A80386DBA3A}"/>
              </a:ext>
            </a:extLst>
          </p:cNvPr>
          <p:cNvSpPr/>
          <p:nvPr/>
        </p:nvSpPr>
        <p:spPr>
          <a:xfrm rot="10800000">
            <a:off x="4982337" y="2938694"/>
            <a:ext cx="697293" cy="697293"/>
          </a:xfrm>
          <a:prstGeom prst="ellipse">
            <a:avLst/>
          </a:prstGeom>
          <a:solidFill>
            <a:srgbClr val="F7B418"/>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83"/>
              </a:solidFill>
            </a:endParaRPr>
          </a:p>
        </p:txBody>
      </p:sp>
      <p:sp>
        <p:nvSpPr>
          <p:cNvPr id="62" name="TextBox 61">
            <a:extLst>
              <a:ext uri="{FF2B5EF4-FFF2-40B4-BE49-F238E27FC236}">
                <a16:creationId xmlns:a16="http://schemas.microsoft.com/office/drawing/2014/main" id="{BD14AA4E-D3F8-6244-9C7D-7BBE3381CF89}"/>
              </a:ext>
            </a:extLst>
          </p:cNvPr>
          <p:cNvSpPr txBox="1"/>
          <p:nvPr/>
        </p:nvSpPr>
        <p:spPr>
          <a:xfrm>
            <a:off x="5834378" y="3027954"/>
            <a:ext cx="3251389" cy="523220"/>
          </a:xfrm>
          <a:prstGeom prst="rect">
            <a:avLst/>
          </a:prstGeom>
          <a:noFill/>
        </p:spPr>
        <p:txBody>
          <a:bodyPr wrap="square" rtlCol="0">
            <a:spAutoFit/>
          </a:bodyPr>
          <a:lstStyle/>
          <a:p>
            <a:r>
              <a:rPr lang="en-US" sz="1400" dirty="0"/>
              <a:t>Applications for Spring semester will be accepted in October.</a:t>
            </a:r>
          </a:p>
        </p:txBody>
      </p:sp>
      <p:pic>
        <p:nvPicPr>
          <p:cNvPr id="63" name="Picture 62">
            <a:extLst>
              <a:ext uri="{FF2B5EF4-FFF2-40B4-BE49-F238E27FC236}">
                <a16:creationId xmlns:a16="http://schemas.microsoft.com/office/drawing/2014/main" id="{BBBD4C30-04A7-5340-BAA1-825529E19B5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20175" y="3077787"/>
            <a:ext cx="421616" cy="421616"/>
          </a:xfrm>
          <a:prstGeom prst="rect">
            <a:avLst/>
          </a:prstGeom>
        </p:spPr>
      </p:pic>
    </p:spTree>
    <p:extLst>
      <p:ext uri="{BB962C8B-B14F-4D97-AF65-F5344CB8AC3E}">
        <p14:creationId xmlns:p14="http://schemas.microsoft.com/office/powerpoint/2010/main" val="321704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wipe(up)">
                                      <p:cBhvr>
                                        <p:cTn id="15" dur="500"/>
                                        <p:tgtEl>
                                          <p:spTgt spid="77"/>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7" presetClass="entr" presetSubtype="0"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1000"/>
                                        <p:tgtEl>
                                          <p:spTgt spid="58"/>
                                        </p:tgtEl>
                                      </p:cBhvr>
                                    </p:animEffect>
                                    <p:anim calcmode="lin" valueType="num">
                                      <p:cBhvr>
                                        <p:cTn id="26" dur="1000" fill="hold"/>
                                        <p:tgtEl>
                                          <p:spTgt spid="58"/>
                                        </p:tgtEl>
                                        <p:attrNameLst>
                                          <p:attrName>ppt_x</p:attrName>
                                        </p:attrNameLst>
                                      </p:cBhvr>
                                      <p:tavLst>
                                        <p:tav tm="0">
                                          <p:val>
                                            <p:strVal val="#ppt_x"/>
                                          </p:val>
                                        </p:tav>
                                        <p:tav tm="100000">
                                          <p:val>
                                            <p:strVal val="#ppt_x"/>
                                          </p:val>
                                        </p:tav>
                                      </p:tavLst>
                                    </p:anim>
                                    <p:anim calcmode="lin" valueType="num">
                                      <p:cBhvr>
                                        <p:cTn id="27" dur="1000" fill="hold"/>
                                        <p:tgtEl>
                                          <p:spTgt spid="5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7" presetClass="entr" presetSubtype="0"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1000"/>
                                        <p:tgtEl>
                                          <p:spTgt spid="61"/>
                                        </p:tgtEl>
                                      </p:cBhvr>
                                    </p:animEffect>
                                    <p:anim calcmode="lin" valueType="num">
                                      <p:cBhvr>
                                        <p:cTn id="32" dur="1000" fill="hold"/>
                                        <p:tgtEl>
                                          <p:spTgt spid="61"/>
                                        </p:tgtEl>
                                        <p:attrNameLst>
                                          <p:attrName>ppt_x</p:attrName>
                                        </p:attrNameLst>
                                      </p:cBhvr>
                                      <p:tavLst>
                                        <p:tav tm="0">
                                          <p:val>
                                            <p:strVal val="#ppt_x"/>
                                          </p:val>
                                        </p:tav>
                                        <p:tav tm="100000">
                                          <p:val>
                                            <p:strVal val="#ppt_x"/>
                                          </p:val>
                                        </p:tav>
                                      </p:tavLst>
                                    </p:anim>
                                    <p:anim calcmode="lin" valueType="num">
                                      <p:cBhvr>
                                        <p:cTn id="3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53" grpId="0"/>
      <p:bldP spid="77" grpId="0"/>
      <p:bldP spid="20" grpId="0" animBg="1"/>
      <p:bldP spid="58" grpId="0" animBg="1"/>
      <p:bldP spid="6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0547" y="2459659"/>
            <a:ext cx="4589803" cy="492443"/>
          </a:xfrm>
          <a:prstGeom prst="rect">
            <a:avLst/>
          </a:prstGeom>
          <a:noFill/>
        </p:spPr>
        <p:txBody>
          <a:bodyPr wrap="square" rtlCol="0">
            <a:spAutoFit/>
          </a:bodyPr>
          <a:lstStyle/>
          <a:p>
            <a:r>
              <a:rPr lang="en-US" sz="2600" dirty="0">
                <a:solidFill>
                  <a:srgbClr val="008083"/>
                </a:solidFill>
                <a:latin typeface="Montserrat Black"/>
                <a:cs typeface="Montserrat Black"/>
              </a:rPr>
              <a:t>NEW</a:t>
            </a:r>
            <a:r>
              <a:rPr lang="en-US" sz="2600" dirty="0">
                <a:solidFill>
                  <a:srgbClr val="4C4C4E"/>
                </a:solidFill>
                <a:latin typeface="Montserrat Black"/>
                <a:cs typeface="Montserrat Black"/>
              </a:rPr>
              <a:t> </a:t>
            </a:r>
            <a:r>
              <a:rPr lang="en-US" sz="2600" dirty="0">
                <a:solidFill>
                  <a:srgbClr val="4C4C4E"/>
                </a:solidFill>
                <a:latin typeface="Montserrat Medium" pitchFamily="50" charset="0"/>
                <a:cs typeface="Montserrat Black"/>
              </a:rPr>
              <a:t>STUDENT OMBUDS</a:t>
            </a:r>
          </a:p>
        </p:txBody>
      </p:sp>
      <p:sp>
        <p:nvSpPr>
          <p:cNvPr id="16" name="Rectangle 15"/>
          <p:cNvSpPr/>
          <p:nvPr/>
        </p:nvSpPr>
        <p:spPr>
          <a:xfrm>
            <a:off x="461771" y="2987371"/>
            <a:ext cx="4354782" cy="369332"/>
          </a:xfrm>
          <a:prstGeom prst="rect">
            <a:avLst/>
          </a:prstGeom>
        </p:spPr>
        <p:txBody>
          <a:bodyPr wrap="square">
            <a:spAutoFit/>
          </a:bodyPr>
          <a:lstStyle/>
          <a:p>
            <a:r>
              <a:rPr lang="en-US" spc="300" dirty="0">
                <a:solidFill>
                  <a:srgbClr val="FECD12"/>
                </a:solidFill>
                <a:latin typeface="Roboto   "/>
                <a:cs typeface="Roboto   "/>
              </a:rPr>
              <a:t>SARAH KITONSA</a:t>
            </a:r>
            <a:endParaRPr lang="en-US" spc="300" dirty="0">
              <a:solidFill>
                <a:srgbClr val="FECD12"/>
              </a:solidFill>
            </a:endParaRPr>
          </a:p>
        </p:txBody>
      </p:sp>
      <p:sp>
        <p:nvSpPr>
          <p:cNvPr id="8" name="Rectangle 7"/>
          <p:cNvSpPr/>
          <p:nvPr/>
        </p:nvSpPr>
        <p:spPr>
          <a:xfrm>
            <a:off x="5275441" y="0"/>
            <a:ext cx="3868559" cy="51435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70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56621" y="451794"/>
            <a:ext cx="8219166" cy="4285898"/>
          </a:xfrm>
          <a:prstGeom prst="rect">
            <a:avLst/>
          </a:prstGeom>
          <a:blipFill dpi="0" rotWithShape="1">
            <a:blip r:embed="rId3" cstate="screen">
              <a:extLst>
                <a:ext uri="{28A0092B-C50C-407E-A947-70E740481C1C}">
                  <a14:useLocalDpi xmlns:a14="http://schemas.microsoft.com/office/drawing/2010/main"/>
                </a:ext>
              </a:extLst>
            </a:blip>
            <a:srcRect/>
            <a:stretch>
              <a:fillRect l="25260"/>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56621" y="451794"/>
            <a:ext cx="4152391" cy="4285898"/>
          </a:xfrm>
          <a:prstGeom prst="rect">
            <a:avLst/>
          </a:prstGeom>
          <a:solidFill>
            <a:srgbClr val="4C4C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53144" y="808771"/>
            <a:ext cx="2666475" cy="553998"/>
          </a:xfrm>
          <a:prstGeom prst="rect">
            <a:avLst/>
          </a:prstGeom>
          <a:noFill/>
        </p:spPr>
        <p:txBody>
          <a:bodyPr wrap="square" rtlCol="0">
            <a:spAutoFit/>
          </a:bodyPr>
          <a:lstStyle/>
          <a:p>
            <a:r>
              <a:rPr lang="en-US" sz="3000" dirty="0">
                <a:solidFill>
                  <a:schemeClr val="bg1"/>
                </a:solidFill>
                <a:latin typeface="Montserrat" pitchFamily="2" charset="0"/>
                <a:cs typeface="Montserrat Black"/>
              </a:rPr>
              <a:t>VIRTUAL</a:t>
            </a:r>
          </a:p>
        </p:txBody>
      </p:sp>
      <p:sp>
        <p:nvSpPr>
          <p:cNvPr id="7" name="TextBox 6"/>
          <p:cNvSpPr txBox="1"/>
          <p:nvPr/>
        </p:nvSpPr>
        <p:spPr>
          <a:xfrm>
            <a:off x="653144" y="1223520"/>
            <a:ext cx="3133454" cy="630942"/>
          </a:xfrm>
          <a:prstGeom prst="rect">
            <a:avLst/>
          </a:prstGeom>
          <a:noFill/>
        </p:spPr>
        <p:txBody>
          <a:bodyPr wrap="square" rtlCol="0">
            <a:spAutoFit/>
          </a:bodyPr>
          <a:lstStyle/>
          <a:p>
            <a:r>
              <a:rPr lang="en-US" sz="3500" dirty="0">
                <a:solidFill>
                  <a:srgbClr val="CCDD59"/>
                </a:solidFill>
                <a:latin typeface="Montserrat ExtraLight" pitchFamily="50" charset="0"/>
                <a:cs typeface="Montserrat Black"/>
              </a:rPr>
              <a:t>SUCCESSES</a:t>
            </a:r>
          </a:p>
        </p:txBody>
      </p:sp>
      <p:sp>
        <p:nvSpPr>
          <p:cNvPr id="8" name="TextBox 7"/>
          <p:cNvSpPr txBox="1"/>
          <p:nvPr/>
        </p:nvSpPr>
        <p:spPr>
          <a:xfrm>
            <a:off x="653144" y="1915287"/>
            <a:ext cx="3955868" cy="2308324"/>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Commencement</a:t>
            </a:r>
          </a:p>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Drive-In Family Movie Night</a:t>
            </a:r>
          </a:p>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Service Awards</a:t>
            </a:r>
          </a:p>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Scholarship Event</a:t>
            </a:r>
          </a:p>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Jingle Mingle</a:t>
            </a:r>
          </a:p>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CEID Trainings</a:t>
            </a:r>
          </a:p>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Cultivate Professional Development</a:t>
            </a:r>
          </a:p>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Arts presentation</a:t>
            </a:r>
          </a:p>
        </p:txBody>
      </p:sp>
    </p:spTree>
    <p:extLst>
      <p:ext uri="{BB962C8B-B14F-4D97-AF65-F5344CB8AC3E}">
        <p14:creationId xmlns:p14="http://schemas.microsoft.com/office/powerpoint/2010/main" val="64807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FE0D7F-713B-934C-A0FC-F65F8E938C7B}"/>
              </a:ext>
            </a:extLst>
          </p:cNvPr>
          <p:cNvSpPr/>
          <p:nvPr/>
        </p:nvSpPr>
        <p:spPr>
          <a:xfrm>
            <a:off x="-18586" y="1581151"/>
            <a:ext cx="3248722" cy="2457450"/>
          </a:xfrm>
          <a:prstGeom prst="rect">
            <a:avLst/>
          </a:prstGeom>
          <a:solidFill>
            <a:srgbClr val="0080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758A043-220E-3A42-B646-5B28817EDDB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16485" y="1716813"/>
            <a:ext cx="3278582" cy="2186126"/>
          </a:xfrm>
          <a:prstGeom prst="rect">
            <a:avLst/>
          </a:prstGeom>
          <a:blipFill>
            <a:blip r:embed="rId4" cstate="screen">
              <a:extLst>
                <a:ext uri="{28A0092B-C50C-407E-A947-70E740481C1C}">
                  <a14:useLocalDpi xmlns:a14="http://schemas.microsoft.com/office/drawing/2010/main"/>
                </a:ext>
              </a:extLst>
            </a:blip>
            <a:stretch>
              <a:fillRect/>
            </a:stretch>
          </a:blipFill>
        </p:spPr>
      </p:pic>
      <p:sp>
        <p:nvSpPr>
          <p:cNvPr id="8" name="TextBox 7"/>
          <p:cNvSpPr txBox="1"/>
          <p:nvPr/>
        </p:nvSpPr>
        <p:spPr>
          <a:xfrm>
            <a:off x="2206064" y="2946223"/>
            <a:ext cx="5693336" cy="584775"/>
          </a:xfrm>
          <a:prstGeom prst="rect">
            <a:avLst/>
          </a:prstGeom>
          <a:solidFill>
            <a:srgbClr val="CCDD59"/>
          </a:solidFill>
        </p:spPr>
        <p:txBody>
          <a:bodyPr wrap="square" rtlCol="0">
            <a:spAutoFit/>
          </a:bodyPr>
          <a:lstStyle/>
          <a:p>
            <a:r>
              <a:rPr lang="en-US" sz="3200" spc="300" dirty="0">
                <a:solidFill>
                  <a:srgbClr val="4C4C4E"/>
                </a:solidFill>
                <a:latin typeface="Montserrat Medium" pitchFamily="50" charset="0"/>
                <a:cs typeface="Montserrat Black"/>
              </a:rPr>
              <a:t>CHANGES IN CULTURE</a:t>
            </a:r>
            <a:endParaRPr lang="en-US" sz="3200" b="1" spc="300" dirty="0">
              <a:solidFill>
                <a:srgbClr val="4C4C4E"/>
              </a:solidFill>
              <a:latin typeface="Montserrat Medium" pitchFamily="50" charset="0"/>
              <a:cs typeface="Montserrat Black"/>
            </a:endParaRPr>
          </a:p>
        </p:txBody>
      </p:sp>
    </p:spTree>
    <p:extLst>
      <p:ext uri="{BB962C8B-B14F-4D97-AF65-F5344CB8AC3E}">
        <p14:creationId xmlns:p14="http://schemas.microsoft.com/office/powerpoint/2010/main" val="206267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86862" y="679068"/>
            <a:ext cx="2270729" cy="1200329"/>
          </a:xfrm>
          <a:prstGeom prst="rect">
            <a:avLst/>
          </a:prstGeom>
          <a:noFill/>
        </p:spPr>
        <p:txBody>
          <a:bodyPr wrap="square" rtlCol="0">
            <a:spAutoFit/>
          </a:bodyPr>
          <a:lstStyle/>
          <a:p>
            <a:r>
              <a:rPr lang="en-US" b="1" i="1" dirty="0">
                <a:solidFill>
                  <a:srgbClr val="008083"/>
                </a:solidFill>
                <a:latin typeface="Montserrat SemiBold" pitchFamily="2" charset="77"/>
                <a:cs typeface="Montserrat Black"/>
              </a:rPr>
              <a:t>ANTI-RACISM: </a:t>
            </a:r>
            <a:r>
              <a:rPr lang="en-US" b="1" dirty="0">
                <a:solidFill>
                  <a:srgbClr val="F7B418"/>
                </a:solidFill>
                <a:latin typeface="Montserrat Light" pitchFamily="50" charset="0"/>
                <a:cs typeface="Montserrat Black"/>
              </a:rPr>
              <a:t>DIVERSITY, EQUITY AND INCLUSION</a:t>
            </a:r>
            <a:endParaRPr lang="en-US" i="1" dirty="0">
              <a:solidFill>
                <a:srgbClr val="4C4C4E"/>
              </a:solidFill>
              <a:latin typeface="Montserrat Light" pitchFamily="2" charset="77"/>
              <a:cs typeface="Montserrat Black"/>
            </a:endParaRPr>
          </a:p>
        </p:txBody>
      </p:sp>
      <p:sp>
        <p:nvSpPr>
          <p:cNvPr id="2" name="TextBox 1">
            <a:extLst>
              <a:ext uri="{FF2B5EF4-FFF2-40B4-BE49-F238E27FC236}">
                <a16:creationId xmlns:a16="http://schemas.microsoft.com/office/drawing/2014/main" id="{4FB12FBE-C831-004F-A2BC-DED34748A9C7}"/>
              </a:ext>
            </a:extLst>
          </p:cNvPr>
          <p:cNvSpPr txBox="1"/>
          <p:nvPr/>
        </p:nvSpPr>
        <p:spPr>
          <a:xfrm>
            <a:off x="3586863" y="2803419"/>
            <a:ext cx="2270729"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4C4C4E"/>
                </a:solidFill>
                <a:latin typeface="Roboto" panose="02000000000000000000" pitchFamily="2" charset="0"/>
                <a:ea typeface="Roboto" panose="02000000000000000000" pitchFamily="2" charset="0"/>
                <a:cs typeface="Roboto" panose="02000000000000000000" pitchFamily="2" charset="0"/>
              </a:rPr>
              <a:t>Employee training and hiring practices</a:t>
            </a:r>
          </a:p>
          <a:p>
            <a:pPr marL="285750" indent="-285750">
              <a:buFont typeface="Arial" panose="020B0604020202020204" pitchFamily="34" charset="0"/>
              <a:buChar char="•"/>
            </a:pPr>
            <a:r>
              <a:rPr lang="en-US" sz="1400" dirty="0">
                <a:solidFill>
                  <a:srgbClr val="4C4C4E"/>
                </a:solidFill>
                <a:latin typeface="Roboto" panose="02000000000000000000" pitchFamily="2" charset="0"/>
                <a:ea typeface="Roboto" panose="02000000000000000000" pitchFamily="2" charset="0"/>
                <a:cs typeface="Roboto" panose="02000000000000000000" pitchFamily="2" charset="0"/>
              </a:rPr>
              <a:t>Courageous conversations</a:t>
            </a:r>
          </a:p>
          <a:p>
            <a:pPr marL="285750" indent="-285750">
              <a:buFont typeface="Arial" panose="020B0604020202020204" pitchFamily="34" charset="0"/>
              <a:buChar char="•"/>
            </a:pPr>
            <a:r>
              <a:rPr lang="en-US" sz="1400" dirty="0">
                <a:solidFill>
                  <a:srgbClr val="4C4C4E"/>
                </a:solidFill>
                <a:latin typeface="Roboto" panose="02000000000000000000" pitchFamily="2" charset="0"/>
                <a:ea typeface="Roboto" panose="02000000000000000000" pitchFamily="2" charset="0"/>
                <a:cs typeface="Roboto" panose="02000000000000000000" pitchFamily="2" charset="0"/>
              </a:rPr>
              <a:t>Support from the system office</a:t>
            </a:r>
          </a:p>
          <a:p>
            <a:endParaRPr lang="en-US" sz="1400" dirty="0">
              <a:solidFill>
                <a:srgbClr val="4C4C4E"/>
              </a:solidFill>
              <a:latin typeface="Roboto" panose="02000000000000000000" pitchFamily="2" charset="0"/>
              <a:ea typeface="Roboto" panose="02000000000000000000" pitchFamily="2" charset="0"/>
              <a:cs typeface="Roboto" panose="02000000000000000000" pitchFamily="2" charset="0"/>
            </a:endParaRPr>
          </a:p>
        </p:txBody>
      </p:sp>
      <p:sp>
        <p:nvSpPr>
          <p:cNvPr id="3" name="Rectangle 2">
            <a:extLst>
              <a:ext uri="{FF2B5EF4-FFF2-40B4-BE49-F238E27FC236}">
                <a16:creationId xmlns:a16="http://schemas.microsoft.com/office/drawing/2014/main" id="{939A374C-9CD7-BA44-BA8B-DEFB9EEB3DF2}"/>
              </a:ext>
            </a:extLst>
          </p:cNvPr>
          <p:cNvSpPr/>
          <p:nvPr/>
        </p:nvSpPr>
        <p:spPr>
          <a:xfrm>
            <a:off x="0" y="1394343"/>
            <a:ext cx="3429607" cy="2510223"/>
          </a:xfrm>
          <a:prstGeom prst="rect">
            <a:avLst/>
          </a:prstGeom>
          <a:blipFill>
            <a:blip r:embed="rId2" cstate="screen">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2036BE9-AFD2-714A-ACE9-2560DB754A5F}"/>
              </a:ext>
            </a:extLst>
          </p:cNvPr>
          <p:cNvSpPr txBox="1"/>
          <p:nvPr/>
        </p:nvSpPr>
        <p:spPr>
          <a:xfrm>
            <a:off x="6237623" y="679068"/>
            <a:ext cx="2408751" cy="1477328"/>
          </a:xfrm>
          <a:prstGeom prst="rect">
            <a:avLst/>
          </a:prstGeom>
          <a:noFill/>
        </p:spPr>
        <p:txBody>
          <a:bodyPr wrap="square" rtlCol="0">
            <a:spAutoFit/>
          </a:bodyPr>
          <a:lstStyle/>
          <a:p>
            <a:r>
              <a:rPr lang="en-US" b="1" i="1" dirty="0">
                <a:solidFill>
                  <a:srgbClr val="008083"/>
                </a:solidFill>
                <a:latin typeface="Montserrat SemiBold" pitchFamily="2" charset="77"/>
                <a:cs typeface="Montserrat Black"/>
              </a:rPr>
              <a:t>CLASSROOM EQUITY:</a:t>
            </a:r>
          </a:p>
          <a:p>
            <a:r>
              <a:rPr lang="en-US" b="1" dirty="0">
                <a:solidFill>
                  <a:srgbClr val="F7B418"/>
                </a:solidFill>
                <a:latin typeface="Montserrat Light" pitchFamily="50" charset="0"/>
                <a:cs typeface="Montserrat Black"/>
              </a:rPr>
              <a:t>INSTRUCTIONAL SERVICES EQUITY PLAN</a:t>
            </a:r>
            <a:endParaRPr lang="en-US" i="1" dirty="0">
              <a:solidFill>
                <a:srgbClr val="4C4C4E"/>
              </a:solidFill>
              <a:latin typeface="Montserrat Light" pitchFamily="2" charset="77"/>
              <a:cs typeface="Montserrat Black"/>
            </a:endParaRPr>
          </a:p>
        </p:txBody>
      </p:sp>
      <p:sp>
        <p:nvSpPr>
          <p:cNvPr id="7" name="TextBox 6">
            <a:extLst>
              <a:ext uri="{FF2B5EF4-FFF2-40B4-BE49-F238E27FC236}">
                <a16:creationId xmlns:a16="http://schemas.microsoft.com/office/drawing/2014/main" id="{C2692F48-BEB0-AD47-B926-5FBAD8BE6ABB}"/>
              </a:ext>
            </a:extLst>
          </p:cNvPr>
          <p:cNvSpPr txBox="1"/>
          <p:nvPr/>
        </p:nvSpPr>
        <p:spPr>
          <a:xfrm>
            <a:off x="6237623" y="2156396"/>
            <a:ext cx="2270729"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Address equity gaps</a:t>
            </a: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Love and care for students drive change and improvement </a:t>
            </a: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We can all improve everyday</a:t>
            </a:r>
          </a:p>
          <a:p>
            <a:endParaRPr lang="en-US" sz="1400" dirty="0">
              <a:solidFill>
                <a:srgbClr val="4C4C4E"/>
              </a:solidFill>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103B0815-A356-D043-9E42-1C6EDF3D2BA6}"/>
              </a:ext>
            </a:extLst>
          </p:cNvPr>
          <p:cNvSpPr txBox="1"/>
          <p:nvPr/>
        </p:nvSpPr>
        <p:spPr>
          <a:xfrm>
            <a:off x="3586863" y="1849312"/>
            <a:ext cx="2408751" cy="954107"/>
          </a:xfrm>
          <a:prstGeom prst="rect">
            <a:avLst/>
          </a:prstGeom>
          <a:noFill/>
        </p:spPr>
        <p:txBody>
          <a:bodyPr wrap="square" rtlCol="0">
            <a:spAutoFit/>
          </a:bodyPr>
          <a:lstStyle/>
          <a:p>
            <a:r>
              <a:rPr lang="en-US" sz="1400" i="1" dirty="0">
                <a:solidFill>
                  <a:srgbClr val="4C4C4E"/>
                </a:solidFill>
                <a:latin typeface="Montserrat Light" pitchFamily="2" charset="77"/>
                <a:ea typeface="Roboto" panose="02000000000000000000" pitchFamily="2" charset="0"/>
                <a:cs typeface="Roboto" panose="02000000000000000000" pitchFamily="2" charset="0"/>
              </a:rPr>
              <a:t>Equity and Diversity Work Needs To Be Infused into Everything We Do</a:t>
            </a:r>
            <a:endParaRPr lang="en-US" sz="1400" dirty="0"/>
          </a:p>
        </p:txBody>
      </p:sp>
    </p:spTree>
    <p:extLst>
      <p:ext uri="{BB962C8B-B14F-4D97-AF65-F5344CB8AC3E}">
        <p14:creationId xmlns:p14="http://schemas.microsoft.com/office/powerpoint/2010/main" val="160536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56621" y="451794"/>
            <a:ext cx="8219166" cy="4285898"/>
          </a:xfrm>
          <a:prstGeom prst="rect">
            <a:avLst/>
          </a:prstGeom>
          <a:blipFill dpi="0" rotWithShape="1">
            <a:blip r:embed="rId3" cstate="screen">
              <a:extLst>
                <a:ext uri="{28A0092B-C50C-407E-A947-70E740481C1C}">
                  <a14:useLocalDpi xmlns:a14="http://schemas.microsoft.com/office/drawing/2010/main"/>
                </a:ext>
              </a:extLst>
            </a:blip>
            <a:srcRect/>
            <a:stretch>
              <a:fillRect l="4938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56621" y="451794"/>
            <a:ext cx="4152391" cy="4285898"/>
          </a:xfrm>
          <a:prstGeom prst="rect">
            <a:avLst/>
          </a:prstGeom>
          <a:solidFill>
            <a:srgbClr val="0080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83"/>
              </a:solidFill>
            </a:endParaRPr>
          </a:p>
        </p:txBody>
      </p:sp>
      <p:sp>
        <p:nvSpPr>
          <p:cNvPr id="6" name="TextBox 5"/>
          <p:cNvSpPr txBox="1"/>
          <p:nvPr/>
        </p:nvSpPr>
        <p:spPr>
          <a:xfrm>
            <a:off x="728537" y="808771"/>
            <a:ext cx="2666475" cy="553998"/>
          </a:xfrm>
          <a:prstGeom prst="rect">
            <a:avLst/>
          </a:prstGeom>
          <a:noFill/>
        </p:spPr>
        <p:txBody>
          <a:bodyPr wrap="square" rtlCol="0">
            <a:spAutoFit/>
          </a:bodyPr>
          <a:lstStyle/>
          <a:p>
            <a:r>
              <a:rPr lang="en-US" sz="3000" dirty="0">
                <a:solidFill>
                  <a:schemeClr val="bg1"/>
                </a:solidFill>
                <a:latin typeface="Montserrat" pitchFamily="2" charset="0"/>
                <a:cs typeface="Montserrat Black"/>
              </a:rPr>
              <a:t>POLICE</a:t>
            </a:r>
          </a:p>
        </p:txBody>
      </p:sp>
      <p:sp>
        <p:nvSpPr>
          <p:cNvPr id="7" name="TextBox 6"/>
          <p:cNvSpPr txBox="1"/>
          <p:nvPr/>
        </p:nvSpPr>
        <p:spPr>
          <a:xfrm>
            <a:off x="728537" y="1223520"/>
            <a:ext cx="3133454" cy="630942"/>
          </a:xfrm>
          <a:prstGeom prst="rect">
            <a:avLst/>
          </a:prstGeom>
          <a:noFill/>
        </p:spPr>
        <p:txBody>
          <a:bodyPr wrap="square" rtlCol="0">
            <a:spAutoFit/>
          </a:bodyPr>
          <a:lstStyle/>
          <a:p>
            <a:r>
              <a:rPr lang="en-US" sz="3500" dirty="0">
                <a:solidFill>
                  <a:srgbClr val="FECD12"/>
                </a:solidFill>
                <a:latin typeface="Montserrat ExtraLight" pitchFamily="50" charset="0"/>
                <a:cs typeface="Montserrat Black"/>
              </a:rPr>
              <a:t>REFORM</a:t>
            </a:r>
          </a:p>
        </p:txBody>
      </p:sp>
      <p:sp>
        <p:nvSpPr>
          <p:cNvPr id="8" name="TextBox 7"/>
          <p:cNvSpPr txBox="1"/>
          <p:nvPr/>
        </p:nvSpPr>
        <p:spPr>
          <a:xfrm>
            <a:off x="808486" y="1915287"/>
            <a:ext cx="3763514"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PPCC's Empathy Project could be a pilot project that goes statewide.</a:t>
            </a:r>
          </a:p>
          <a:p>
            <a:pPr marL="285750" indent="-285750">
              <a:buFont typeface="Arial" panose="020B0604020202020204" pitchFamily="34" charset="0"/>
              <a:buChar char="•"/>
            </a:pP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$1 million grant from the Colorado Health Foundation to CCCS</a:t>
            </a:r>
          </a:p>
          <a:p>
            <a:pPr marL="285750" indent="-285750">
              <a:buFont typeface="Arial" panose="020B0604020202020204" pitchFamily="34" charset="0"/>
              <a:buChar char="•"/>
            </a:pP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Uses Virtual Reality to foster empathy</a:t>
            </a:r>
          </a:p>
          <a:p>
            <a:pPr marL="285750" indent="-285750">
              <a:buFont typeface="Arial" panose="020B0604020202020204" pitchFamily="34" charset="0"/>
              <a:buChar char="•"/>
            </a:pP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First VR modules expected in February</a:t>
            </a:r>
          </a:p>
        </p:txBody>
      </p:sp>
    </p:spTree>
    <p:extLst>
      <p:ext uri="{BB962C8B-B14F-4D97-AF65-F5344CB8AC3E}">
        <p14:creationId xmlns:p14="http://schemas.microsoft.com/office/powerpoint/2010/main" val="220509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7FE416-6211-FE4A-A791-D5535C6ABE14}"/>
              </a:ext>
            </a:extLst>
          </p:cNvPr>
          <p:cNvSpPr/>
          <p:nvPr/>
        </p:nvSpPr>
        <p:spPr>
          <a:xfrm>
            <a:off x="-18586" y="1879601"/>
            <a:ext cx="3248722" cy="2457450"/>
          </a:xfrm>
          <a:prstGeom prst="rect">
            <a:avLst/>
          </a:prstGeom>
          <a:solidFill>
            <a:srgbClr val="CCDD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CCDD59"/>
              </a:highlight>
            </a:endParaRPr>
          </a:p>
        </p:txBody>
      </p:sp>
      <p:pic>
        <p:nvPicPr>
          <p:cNvPr id="9" name="Picture 8">
            <a:extLst>
              <a:ext uri="{FF2B5EF4-FFF2-40B4-BE49-F238E27FC236}">
                <a16:creationId xmlns:a16="http://schemas.microsoft.com/office/drawing/2014/main" id="{B52B67BF-55E6-374C-B26E-3484766745B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16485" y="2015263"/>
            <a:ext cx="3278582" cy="2186126"/>
          </a:xfrm>
          <a:prstGeom prst="rect">
            <a:avLst/>
          </a:prstGeom>
          <a:blipFill>
            <a:blip r:embed="rId4" cstate="screen">
              <a:extLst>
                <a:ext uri="{28A0092B-C50C-407E-A947-70E740481C1C}">
                  <a14:useLocalDpi xmlns:a14="http://schemas.microsoft.com/office/drawing/2010/main"/>
                </a:ext>
              </a:extLst>
            </a:blip>
            <a:stretch>
              <a:fillRect/>
            </a:stretch>
          </a:blipFill>
        </p:spPr>
      </p:pic>
      <p:sp>
        <p:nvSpPr>
          <p:cNvPr id="10" name="TextBox 9">
            <a:extLst>
              <a:ext uri="{FF2B5EF4-FFF2-40B4-BE49-F238E27FC236}">
                <a16:creationId xmlns:a16="http://schemas.microsoft.com/office/drawing/2014/main" id="{68B7D254-38E6-FF4A-97D0-8431A87459C1}"/>
              </a:ext>
            </a:extLst>
          </p:cNvPr>
          <p:cNvSpPr txBox="1"/>
          <p:nvPr/>
        </p:nvSpPr>
        <p:spPr>
          <a:xfrm>
            <a:off x="2206064" y="3244673"/>
            <a:ext cx="4226486" cy="584775"/>
          </a:xfrm>
          <a:prstGeom prst="rect">
            <a:avLst/>
          </a:prstGeom>
          <a:solidFill>
            <a:srgbClr val="008083"/>
          </a:solidFill>
        </p:spPr>
        <p:txBody>
          <a:bodyPr wrap="square" rtlCol="0">
            <a:spAutoFit/>
          </a:bodyPr>
          <a:lstStyle/>
          <a:p>
            <a:r>
              <a:rPr lang="en-US" sz="3200" spc="300" dirty="0">
                <a:solidFill>
                  <a:schemeClr val="bg1"/>
                </a:solidFill>
                <a:latin typeface="Montserrat Medium" pitchFamily="50" charset="0"/>
                <a:cs typeface="Montserrat Black"/>
              </a:rPr>
              <a:t>STATUS REPORT</a:t>
            </a:r>
            <a:endParaRPr lang="en-US" sz="3200" b="1" spc="300" dirty="0">
              <a:solidFill>
                <a:schemeClr val="bg1"/>
              </a:solidFill>
              <a:latin typeface="Montserrat Medium" pitchFamily="50" charset="0"/>
              <a:cs typeface="Montserrat Black"/>
            </a:endParaRPr>
          </a:p>
        </p:txBody>
      </p:sp>
    </p:spTree>
    <p:extLst>
      <p:ext uri="{BB962C8B-B14F-4D97-AF65-F5344CB8AC3E}">
        <p14:creationId xmlns:p14="http://schemas.microsoft.com/office/powerpoint/2010/main" val="140266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199860" y="487550"/>
            <a:ext cx="4710224" cy="3880060"/>
          </a:xfrm>
          <a:prstGeom prst="rect">
            <a:avLst/>
          </a:prstGeom>
          <a:solidFill>
            <a:srgbClr val="0080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35658" y="717642"/>
            <a:ext cx="5304752" cy="1911671"/>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35658" y="2704036"/>
            <a:ext cx="5304752" cy="1914775"/>
          </a:xfrm>
          <a:prstGeom prst="rect">
            <a:avLst/>
          </a:prstGeom>
          <a:blipFill dpi="0" rotWithShape="1">
            <a:blip r:embed="rId3" cstate="screen">
              <a:extLst>
                <a:ext uri="{28A0092B-C50C-407E-A947-70E740481C1C}">
                  <a14:useLocalDpi xmlns:a14="http://schemas.microsoft.com/office/drawing/2010/main"/>
                </a:ext>
              </a:extLst>
            </a:blip>
            <a:srcRect/>
            <a:stretch>
              <a:fillRect b="7032"/>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202310" y="2367703"/>
            <a:ext cx="2345873" cy="523220"/>
          </a:xfrm>
          <a:prstGeom prst="rect">
            <a:avLst/>
          </a:prstGeom>
          <a:noFill/>
        </p:spPr>
        <p:txBody>
          <a:bodyPr wrap="square" rtlCol="0">
            <a:spAutoFit/>
          </a:bodyPr>
          <a:lstStyle/>
          <a:p>
            <a:r>
              <a:rPr lang="en-US" sz="2800" dirty="0">
                <a:solidFill>
                  <a:srgbClr val="CCDD59"/>
                </a:solidFill>
                <a:latin typeface="Montserrat Black"/>
                <a:cs typeface="Montserrat Black"/>
              </a:rPr>
              <a:t>UPHEAVAL</a:t>
            </a:r>
          </a:p>
        </p:txBody>
      </p:sp>
    </p:spTree>
    <p:extLst>
      <p:ext uri="{BB962C8B-B14F-4D97-AF65-F5344CB8AC3E}">
        <p14:creationId xmlns:p14="http://schemas.microsoft.com/office/powerpoint/2010/main" val="130768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500"/>
                            </p:stCondLst>
                            <p:childTnLst>
                              <p:par>
                                <p:cTn id="18" presetID="47"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P spid="8"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0965E3-F5D1-164B-831D-0288100C4B97}"/>
              </a:ext>
            </a:extLst>
          </p:cNvPr>
          <p:cNvSpPr txBox="1"/>
          <p:nvPr/>
        </p:nvSpPr>
        <p:spPr>
          <a:xfrm>
            <a:off x="436306" y="418873"/>
            <a:ext cx="4135694" cy="553998"/>
          </a:xfrm>
          <a:prstGeom prst="rect">
            <a:avLst/>
          </a:prstGeom>
          <a:noFill/>
        </p:spPr>
        <p:txBody>
          <a:bodyPr wrap="square" rtlCol="0">
            <a:spAutoFit/>
          </a:bodyPr>
          <a:lstStyle/>
          <a:p>
            <a:r>
              <a:rPr lang="en-US" sz="3000" b="1" dirty="0">
                <a:solidFill>
                  <a:srgbClr val="F7B418"/>
                </a:solidFill>
                <a:latin typeface="Montserrat Light" pitchFamily="50" charset="0"/>
                <a:cs typeface="Montserrat Black"/>
              </a:rPr>
              <a:t>ENROLLMENT</a:t>
            </a:r>
            <a:endParaRPr lang="en-US" sz="3000" i="1" dirty="0">
              <a:solidFill>
                <a:srgbClr val="4C4C4E"/>
              </a:solidFill>
              <a:latin typeface="Montserrat Light" pitchFamily="2" charset="77"/>
              <a:cs typeface="Montserrat Black"/>
            </a:endParaRPr>
          </a:p>
        </p:txBody>
      </p:sp>
      <p:graphicFrame>
        <p:nvGraphicFramePr>
          <p:cNvPr id="3" name="Table 3">
            <a:extLst>
              <a:ext uri="{FF2B5EF4-FFF2-40B4-BE49-F238E27FC236}">
                <a16:creationId xmlns:a16="http://schemas.microsoft.com/office/drawing/2014/main" id="{E1D7D759-DFAF-2C48-91BC-A73FA428920C}"/>
              </a:ext>
            </a:extLst>
          </p:cNvPr>
          <p:cNvGraphicFramePr>
            <a:graphicFrameLocks noGrp="1"/>
          </p:cNvGraphicFramePr>
          <p:nvPr>
            <p:extLst>
              <p:ext uri="{D42A27DB-BD31-4B8C-83A1-F6EECF244321}">
                <p14:modId xmlns:p14="http://schemas.microsoft.com/office/powerpoint/2010/main" val="264277344"/>
              </p:ext>
            </p:extLst>
          </p:nvPr>
        </p:nvGraphicFramePr>
        <p:xfrm>
          <a:off x="535259" y="1247782"/>
          <a:ext cx="7865325" cy="2277071"/>
        </p:xfrm>
        <a:graphic>
          <a:graphicData uri="http://schemas.openxmlformats.org/drawingml/2006/table">
            <a:tbl>
              <a:tblPr firstRow="1" bandRow="1">
                <a:tableStyleId>{5C22544A-7EE6-4342-B048-85BDC9FD1C3A}</a:tableStyleId>
              </a:tblPr>
              <a:tblGrid>
                <a:gridCol w="1573065">
                  <a:extLst>
                    <a:ext uri="{9D8B030D-6E8A-4147-A177-3AD203B41FA5}">
                      <a16:colId xmlns:a16="http://schemas.microsoft.com/office/drawing/2014/main" val="2541861748"/>
                    </a:ext>
                  </a:extLst>
                </a:gridCol>
                <a:gridCol w="1573065">
                  <a:extLst>
                    <a:ext uri="{9D8B030D-6E8A-4147-A177-3AD203B41FA5}">
                      <a16:colId xmlns:a16="http://schemas.microsoft.com/office/drawing/2014/main" val="1808810728"/>
                    </a:ext>
                  </a:extLst>
                </a:gridCol>
                <a:gridCol w="1573065">
                  <a:extLst>
                    <a:ext uri="{9D8B030D-6E8A-4147-A177-3AD203B41FA5}">
                      <a16:colId xmlns:a16="http://schemas.microsoft.com/office/drawing/2014/main" val="2894183252"/>
                    </a:ext>
                  </a:extLst>
                </a:gridCol>
                <a:gridCol w="1573065">
                  <a:extLst>
                    <a:ext uri="{9D8B030D-6E8A-4147-A177-3AD203B41FA5}">
                      <a16:colId xmlns:a16="http://schemas.microsoft.com/office/drawing/2014/main" val="65043934"/>
                    </a:ext>
                  </a:extLst>
                </a:gridCol>
                <a:gridCol w="1573065">
                  <a:extLst>
                    <a:ext uri="{9D8B030D-6E8A-4147-A177-3AD203B41FA5}">
                      <a16:colId xmlns:a16="http://schemas.microsoft.com/office/drawing/2014/main" val="965895827"/>
                    </a:ext>
                  </a:extLst>
                </a:gridCol>
              </a:tblGrid>
              <a:tr h="539711">
                <a:tc>
                  <a:txBody>
                    <a:bodyPr/>
                    <a:lstStyle/>
                    <a:p>
                      <a:pPr algn="ctr"/>
                      <a:r>
                        <a:rPr lang="en-US" b="0" i="0" dirty="0">
                          <a:latin typeface="Montserrat Light" pitchFamily="2" charset="77"/>
                        </a:rPr>
                        <a:t>SEMESTER FTE</a:t>
                      </a:r>
                    </a:p>
                  </a:txBody>
                  <a:tcPr anchor="ctr">
                    <a:lnB w="9525" cap="flat" cmpd="sng" algn="ctr">
                      <a:solidFill>
                        <a:srgbClr val="4C4C4E"/>
                      </a:solidFill>
                      <a:prstDash val="solid"/>
                      <a:round/>
                      <a:headEnd type="none" w="med" len="med"/>
                      <a:tailEnd type="none" w="med" len="med"/>
                    </a:lnB>
                    <a:solidFill>
                      <a:srgbClr val="008083"/>
                    </a:solidFill>
                  </a:tcPr>
                </a:tc>
                <a:tc>
                  <a:txBody>
                    <a:bodyPr/>
                    <a:lstStyle/>
                    <a:p>
                      <a:pPr algn="ctr"/>
                      <a:r>
                        <a:rPr lang="en-US" b="0" i="0" dirty="0">
                          <a:latin typeface="Montserrat Light" pitchFamily="2" charset="77"/>
                        </a:rPr>
                        <a:t>SUMMER</a:t>
                      </a:r>
                    </a:p>
                  </a:txBody>
                  <a:tcPr anchor="ctr">
                    <a:lnB w="9525" cap="flat" cmpd="sng" algn="ctr">
                      <a:solidFill>
                        <a:srgbClr val="4C4C4E"/>
                      </a:solidFill>
                      <a:prstDash val="solid"/>
                      <a:round/>
                      <a:headEnd type="none" w="med" len="med"/>
                      <a:tailEnd type="none" w="med" len="med"/>
                    </a:lnB>
                    <a:solidFill>
                      <a:srgbClr val="008083"/>
                    </a:solidFill>
                  </a:tcPr>
                </a:tc>
                <a:tc>
                  <a:txBody>
                    <a:bodyPr/>
                    <a:lstStyle/>
                    <a:p>
                      <a:pPr algn="ctr"/>
                      <a:r>
                        <a:rPr lang="en-US" b="0" i="0" dirty="0">
                          <a:latin typeface="Montserrat Light" pitchFamily="2" charset="77"/>
                        </a:rPr>
                        <a:t>FALL</a:t>
                      </a:r>
                    </a:p>
                  </a:txBody>
                  <a:tcPr anchor="ctr">
                    <a:lnB w="9525" cap="flat" cmpd="sng" algn="ctr">
                      <a:solidFill>
                        <a:srgbClr val="4C4C4E"/>
                      </a:solidFill>
                      <a:prstDash val="solid"/>
                      <a:round/>
                      <a:headEnd type="none" w="med" len="med"/>
                      <a:tailEnd type="none" w="med" len="med"/>
                    </a:lnB>
                    <a:solidFill>
                      <a:srgbClr val="008083"/>
                    </a:solidFill>
                  </a:tcPr>
                </a:tc>
                <a:tc>
                  <a:txBody>
                    <a:bodyPr/>
                    <a:lstStyle/>
                    <a:p>
                      <a:pPr algn="ctr"/>
                      <a:r>
                        <a:rPr lang="en-US" b="0" i="0" dirty="0">
                          <a:latin typeface="Montserrat Light" pitchFamily="2" charset="77"/>
                        </a:rPr>
                        <a:t>SPRING</a:t>
                      </a:r>
                    </a:p>
                  </a:txBody>
                  <a:tcPr anchor="ctr">
                    <a:lnB w="9525" cap="flat" cmpd="sng" algn="ctr">
                      <a:solidFill>
                        <a:srgbClr val="4C4C4E"/>
                      </a:solidFill>
                      <a:prstDash val="solid"/>
                      <a:round/>
                      <a:headEnd type="none" w="med" len="med"/>
                      <a:tailEnd type="none" w="med" len="med"/>
                    </a:lnB>
                    <a:solidFill>
                      <a:srgbClr val="008083"/>
                    </a:solidFill>
                  </a:tcPr>
                </a:tc>
                <a:tc>
                  <a:txBody>
                    <a:bodyPr/>
                    <a:lstStyle/>
                    <a:p>
                      <a:pPr algn="ctr"/>
                      <a:r>
                        <a:rPr lang="en-US" b="0" i="0" dirty="0">
                          <a:latin typeface="Montserrat Light" pitchFamily="2" charset="77"/>
                        </a:rPr>
                        <a:t>AY</a:t>
                      </a:r>
                    </a:p>
                  </a:txBody>
                  <a:tcPr anchor="ctr">
                    <a:lnB w="9525" cap="flat" cmpd="sng" algn="ctr">
                      <a:solidFill>
                        <a:srgbClr val="4C4C4E"/>
                      </a:solidFill>
                      <a:prstDash val="solid"/>
                      <a:round/>
                      <a:headEnd type="none" w="med" len="med"/>
                      <a:tailEnd type="none" w="med" len="med"/>
                    </a:lnB>
                    <a:solidFill>
                      <a:srgbClr val="008083"/>
                    </a:solidFill>
                  </a:tcPr>
                </a:tc>
                <a:extLst>
                  <a:ext uri="{0D108BD9-81ED-4DB2-BD59-A6C34878D82A}">
                    <a16:rowId xmlns:a16="http://schemas.microsoft.com/office/drawing/2014/main" val="2733148150"/>
                  </a:ext>
                </a:extLst>
              </a:tr>
              <a:tr h="539711">
                <a:tc>
                  <a:txBody>
                    <a:bodyPr/>
                    <a:lstStyle/>
                    <a:p>
                      <a:pPr algn="ctr"/>
                      <a:r>
                        <a:rPr lang="en-US" b="0" i="0" dirty="0">
                          <a:solidFill>
                            <a:srgbClr val="4C4C4E"/>
                          </a:solidFill>
                          <a:latin typeface="Montserrat Light" pitchFamily="2" charset="77"/>
                        </a:rPr>
                        <a:t>AY 19/20</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b="0" i="0" dirty="0">
                          <a:solidFill>
                            <a:srgbClr val="4C4C4E"/>
                          </a:solidFill>
                          <a:latin typeface="Montserrat Light" pitchFamily="2" charset="77"/>
                        </a:rPr>
                        <a:t>2,187</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b="0" i="0" dirty="0">
                          <a:solidFill>
                            <a:srgbClr val="4C4C4E"/>
                          </a:solidFill>
                          <a:latin typeface="Montserrat Light" pitchFamily="2" charset="77"/>
                        </a:rPr>
                        <a:t>8,369</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b="0" i="0" dirty="0">
                          <a:solidFill>
                            <a:srgbClr val="4C4C4E"/>
                          </a:solidFill>
                          <a:latin typeface="Montserrat Light" pitchFamily="2" charset="77"/>
                        </a:rPr>
                        <a:t>7,776</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b="0" i="0" dirty="0">
                          <a:solidFill>
                            <a:srgbClr val="4C4C4E"/>
                          </a:solidFill>
                          <a:latin typeface="Montserrat Light" pitchFamily="2" charset="77"/>
                        </a:rPr>
                        <a:t>18,332</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extLst>
                  <a:ext uri="{0D108BD9-81ED-4DB2-BD59-A6C34878D82A}">
                    <a16:rowId xmlns:a16="http://schemas.microsoft.com/office/drawing/2014/main" val="3608326246"/>
                  </a:ext>
                </a:extLst>
              </a:tr>
              <a:tr h="539711">
                <a:tc>
                  <a:txBody>
                    <a:bodyPr/>
                    <a:lstStyle/>
                    <a:p>
                      <a:pPr algn="ctr"/>
                      <a:r>
                        <a:rPr lang="en-US" b="0" i="0" dirty="0">
                          <a:solidFill>
                            <a:srgbClr val="4C4C4E"/>
                          </a:solidFill>
                          <a:latin typeface="Montserrat Light" pitchFamily="2" charset="77"/>
                        </a:rPr>
                        <a:t>AY 20/21</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b="0" i="0" dirty="0">
                          <a:solidFill>
                            <a:srgbClr val="4C4C4E"/>
                          </a:solidFill>
                          <a:latin typeface="Montserrat Light" pitchFamily="2" charset="77"/>
                        </a:rPr>
                        <a:t>2,108</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b="0" i="0" dirty="0">
                          <a:solidFill>
                            <a:srgbClr val="4C4C4E"/>
                          </a:solidFill>
                          <a:latin typeface="Montserrat Light" pitchFamily="2" charset="77"/>
                        </a:rPr>
                        <a:t>7,560</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sz="1800" b="0" i="0" u="none" strike="noStrike" kern="1200" dirty="0">
                          <a:solidFill>
                            <a:schemeClr val="dk1"/>
                          </a:solidFill>
                          <a:effectLst/>
                          <a:latin typeface="+mn-lt"/>
                          <a:ea typeface="+mn-ea"/>
                          <a:cs typeface="+mn-cs"/>
                        </a:rPr>
                        <a:t>6,637</a:t>
                      </a:r>
                    </a:p>
                    <a:p>
                      <a:pPr algn="ctr"/>
                      <a:r>
                        <a:rPr lang="en-US" sz="1200" b="0" i="1" dirty="0">
                          <a:solidFill>
                            <a:srgbClr val="4C4C4E"/>
                          </a:solidFill>
                          <a:latin typeface="Montserrat Light" pitchFamily="2" charset="77"/>
                        </a:rPr>
                        <a:t>As of 1/10/21</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sz="1800" b="0" i="0" u="none" strike="noStrike" kern="1200" dirty="0">
                          <a:solidFill>
                            <a:schemeClr val="dk1"/>
                          </a:solidFill>
                          <a:effectLst/>
                          <a:latin typeface="+mn-lt"/>
                          <a:ea typeface="+mn-ea"/>
                          <a:cs typeface="+mn-cs"/>
                        </a:rPr>
                        <a:t>16,305</a:t>
                      </a:r>
                    </a:p>
                    <a:p>
                      <a:pPr algn="ctr"/>
                      <a:r>
                        <a:rPr lang="en-US" sz="1200" b="0" i="1" dirty="0">
                          <a:solidFill>
                            <a:srgbClr val="4C4C4E"/>
                          </a:solidFill>
                          <a:latin typeface="Montserrat Light" pitchFamily="2" charset="77"/>
                        </a:rPr>
                        <a:t>As of 1/10/21</a:t>
                      </a:r>
                      <a:endParaRPr lang="en-US" sz="1200" b="0" i="0" dirty="0">
                        <a:solidFill>
                          <a:srgbClr val="4C4C4E"/>
                        </a:solidFill>
                        <a:latin typeface="Montserrat Light" pitchFamily="2" charset="77"/>
                      </a:endParaRP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extLst>
                  <a:ext uri="{0D108BD9-81ED-4DB2-BD59-A6C34878D82A}">
                    <a16:rowId xmlns:a16="http://schemas.microsoft.com/office/drawing/2014/main" val="2111173177"/>
                  </a:ext>
                </a:extLst>
              </a:tr>
              <a:tr h="539711">
                <a:tc>
                  <a:txBody>
                    <a:bodyPr/>
                    <a:lstStyle/>
                    <a:p>
                      <a:pPr algn="ctr"/>
                      <a:r>
                        <a:rPr lang="en-US" b="0" i="0" dirty="0">
                          <a:solidFill>
                            <a:srgbClr val="4C4C4E"/>
                          </a:solidFill>
                          <a:latin typeface="Montserrat Light" pitchFamily="2" charset="77"/>
                        </a:rPr>
                        <a:t>% Change</a:t>
                      </a:r>
                    </a:p>
                  </a:txBody>
                  <a:tcPr anchor="ctr">
                    <a:lnT w="9525" cap="flat" cmpd="sng" algn="ctr">
                      <a:solidFill>
                        <a:srgbClr val="4C4C4E"/>
                      </a:solidFill>
                      <a:prstDash val="solid"/>
                      <a:round/>
                      <a:headEnd type="none" w="med" len="med"/>
                      <a:tailEnd type="none" w="med" len="med"/>
                    </a:lnT>
                    <a:noFill/>
                  </a:tcPr>
                </a:tc>
                <a:tc>
                  <a:txBody>
                    <a:bodyPr/>
                    <a:lstStyle/>
                    <a:p>
                      <a:pPr algn="ctr"/>
                      <a:r>
                        <a:rPr lang="en-US" b="0" i="0" dirty="0">
                          <a:solidFill>
                            <a:srgbClr val="4C4C4E"/>
                          </a:solidFill>
                          <a:latin typeface="Montserrat Light" pitchFamily="2" charset="77"/>
                        </a:rPr>
                        <a:t>-3.6%</a:t>
                      </a:r>
                    </a:p>
                  </a:txBody>
                  <a:tcPr anchor="ctr">
                    <a:lnT w="9525" cap="flat" cmpd="sng" algn="ctr">
                      <a:solidFill>
                        <a:srgbClr val="4C4C4E"/>
                      </a:solidFill>
                      <a:prstDash val="solid"/>
                      <a:round/>
                      <a:headEnd type="none" w="med" len="med"/>
                      <a:tailEnd type="none" w="med" len="med"/>
                    </a:lnT>
                    <a:noFill/>
                  </a:tcPr>
                </a:tc>
                <a:tc>
                  <a:txBody>
                    <a:bodyPr/>
                    <a:lstStyle/>
                    <a:p>
                      <a:pPr algn="ctr"/>
                      <a:r>
                        <a:rPr lang="en-US" b="0" i="0" dirty="0">
                          <a:solidFill>
                            <a:srgbClr val="4C4C4E"/>
                          </a:solidFill>
                          <a:latin typeface="Montserrat Light" pitchFamily="2" charset="77"/>
                        </a:rPr>
                        <a:t>-9.7%</a:t>
                      </a:r>
                    </a:p>
                  </a:txBody>
                  <a:tcPr anchor="ctr">
                    <a:lnT w="9525" cap="flat" cmpd="sng" algn="ctr">
                      <a:solidFill>
                        <a:srgbClr val="4C4C4E"/>
                      </a:solidFill>
                      <a:prstDash val="solid"/>
                      <a:round/>
                      <a:headEnd type="none" w="med" len="med"/>
                      <a:tailEnd type="none" w="med" len="med"/>
                    </a:lnT>
                    <a:noFill/>
                  </a:tcPr>
                </a:tc>
                <a:tc>
                  <a:txBody>
                    <a:bodyPr/>
                    <a:lstStyle/>
                    <a:p>
                      <a:pPr algn="ctr"/>
                      <a:r>
                        <a:rPr lang="en-US" sz="1800" b="0" i="0" u="none" strike="noStrike" kern="1200" dirty="0">
                          <a:solidFill>
                            <a:schemeClr val="dk1"/>
                          </a:solidFill>
                          <a:effectLst/>
                          <a:latin typeface="+mn-lt"/>
                          <a:ea typeface="+mn-ea"/>
                          <a:cs typeface="+mn-cs"/>
                        </a:rPr>
                        <a:t>-14.7%</a:t>
                      </a:r>
                    </a:p>
                    <a:p>
                      <a:pPr algn="ctr"/>
                      <a:r>
                        <a:rPr lang="en-US" sz="1200" b="0" i="1" dirty="0">
                          <a:solidFill>
                            <a:srgbClr val="4C4C4E"/>
                          </a:solidFill>
                          <a:latin typeface="Montserrat Light" pitchFamily="2" charset="77"/>
                        </a:rPr>
                        <a:t>As of 1/10/21</a:t>
                      </a:r>
                      <a:endParaRPr lang="en-US" sz="1200" b="0" i="0" dirty="0">
                        <a:solidFill>
                          <a:srgbClr val="4C4C4E"/>
                        </a:solidFill>
                        <a:latin typeface="Montserrat Light" pitchFamily="2" charset="77"/>
                      </a:endParaRPr>
                    </a:p>
                  </a:txBody>
                  <a:tcPr anchor="ctr">
                    <a:lnT w="9525" cap="flat" cmpd="sng" algn="ctr">
                      <a:solidFill>
                        <a:srgbClr val="4C4C4E"/>
                      </a:solidFill>
                      <a:prstDash val="solid"/>
                      <a:round/>
                      <a:headEnd type="none" w="med" len="med"/>
                      <a:tailEnd type="none" w="med" len="med"/>
                    </a:lnT>
                    <a:noFill/>
                  </a:tcPr>
                </a:tc>
                <a:tc>
                  <a:txBody>
                    <a:bodyPr/>
                    <a:lstStyle/>
                    <a:p>
                      <a:pPr algn="ctr"/>
                      <a:r>
                        <a:rPr lang="en-US" sz="1800" b="0" i="0" u="none" strike="noStrike" kern="1200" dirty="0">
                          <a:solidFill>
                            <a:schemeClr val="dk1"/>
                          </a:solidFill>
                          <a:effectLst/>
                          <a:latin typeface="+mn-lt"/>
                          <a:ea typeface="+mn-ea"/>
                          <a:cs typeface="+mn-cs"/>
                        </a:rPr>
                        <a:t>-11% </a:t>
                      </a:r>
                    </a:p>
                    <a:p>
                      <a:pPr algn="ctr"/>
                      <a:r>
                        <a:rPr lang="en-US" sz="1200" b="0" i="1" dirty="0">
                          <a:solidFill>
                            <a:srgbClr val="4C4C4E"/>
                          </a:solidFill>
                          <a:latin typeface="Montserrat Light" pitchFamily="2" charset="77"/>
                        </a:rPr>
                        <a:t>As of 1/10/21</a:t>
                      </a:r>
                      <a:endParaRPr lang="en-US" sz="1200" b="0" i="0" dirty="0">
                        <a:solidFill>
                          <a:srgbClr val="4C4C4E"/>
                        </a:solidFill>
                        <a:latin typeface="Montserrat Light" pitchFamily="2" charset="77"/>
                      </a:endParaRPr>
                    </a:p>
                  </a:txBody>
                  <a:tcPr anchor="ctr">
                    <a:lnT w="9525" cap="flat" cmpd="sng" algn="ctr">
                      <a:solidFill>
                        <a:srgbClr val="4C4C4E"/>
                      </a:solidFill>
                      <a:prstDash val="solid"/>
                      <a:round/>
                      <a:headEnd type="none" w="med" len="med"/>
                      <a:tailEnd type="none" w="med" len="med"/>
                    </a:lnT>
                    <a:noFill/>
                  </a:tcPr>
                </a:tc>
                <a:extLst>
                  <a:ext uri="{0D108BD9-81ED-4DB2-BD59-A6C34878D82A}">
                    <a16:rowId xmlns:a16="http://schemas.microsoft.com/office/drawing/2014/main" val="3044428968"/>
                  </a:ext>
                </a:extLst>
              </a:tr>
            </a:tbl>
          </a:graphicData>
        </a:graphic>
      </p:graphicFrame>
    </p:spTree>
    <p:extLst>
      <p:ext uri="{BB962C8B-B14F-4D97-AF65-F5344CB8AC3E}">
        <p14:creationId xmlns:p14="http://schemas.microsoft.com/office/powerpoint/2010/main" val="365633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0965E3-F5D1-164B-831D-0288100C4B97}"/>
              </a:ext>
            </a:extLst>
          </p:cNvPr>
          <p:cNvSpPr txBox="1"/>
          <p:nvPr/>
        </p:nvSpPr>
        <p:spPr>
          <a:xfrm>
            <a:off x="436306" y="198514"/>
            <a:ext cx="4135694" cy="553998"/>
          </a:xfrm>
          <a:prstGeom prst="rect">
            <a:avLst/>
          </a:prstGeom>
          <a:noFill/>
        </p:spPr>
        <p:txBody>
          <a:bodyPr wrap="square" rtlCol="0">
            <a:spAutoFit/>
          </a:bodyPr>
          <a:lstStyle/>
          <a:p>
            <a:r>
              <a:rPr lang="en-US" sz="3000" b="1" dirty="0">
                <a:solidFill>
                  <a:srgbClr val="008083"/>
                </a:solidFill>
                <a:latin typeface="Montserrat Light" pitchFamily="50" charset="0"/>
                <a:cs typeface="Montserrat Black"/>
              </a:rPr>
              <a:t>RETENTION</a:t>
            </a:r>
            <a:endParaRPr lang="en-US" sz="3000" i="1" dirty="0">
              <a:solidFill>
                <a:srgbClr val="008083"/>
              </a:solidFill>
              <a:latin typeface="Montserrat Light" pitchFamily="2" charset="77"/>
              <a:cs typeface="Montserrat Black"/>
            </a:endParaRPr>
          </a:p>
        </p:txBody>
      </p:sp>
      <p:graphicFrame>
        <p:nvGraphicFramePr>
          <p:cNvPr id="5" name="Chart 4">
            <a:extLst>
              <a:ext uri="{FF2B5EF4-FFF2-40B4-BE49-F238E27FC236}">
                <a16:creationId xmlns:a16="http://schemas.microsoft.com/office/drawing/2014/main" id="{50CB9087-D276-CE4E-85A9-BDE3139DBCEB}"/>
              </a:ext>
            </a:extLst>
          </p:cNvPr>
          <p:cNvGraphicFramePr/>
          <p:nvPr>
            <p:extLst>
              <p:ext uri="{D42A27DB-BD31-4B8C-83A1-F6EECF244321}">
                <p14:modId xmlns:p14="http://schemas.microsoft.com/office/powerpoint/2010/main" val="531630251"/>
              </p:ext>
            </p:extLst>
          </p:nvPr>
        </p:nvGraphicFramePr>
        <p:xfrm>
          <a:off x="102860" y="1199752"/>
          <a:ext cx="8855396" cy="361288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8498C031-347D-474A-9CC8-85C186168212}"/>
              </a:ext>
            </a:extLst>
          </p:cNvPr>
          <p:cNvSpPr txBox="1"/>
          <p:nvPr/>
        </p:nvSpPr>
        <p:spPr>
          <a:xfrm>
            <a:off x="8481476" y="1700063"/>
            <a:ext cx="701269" cy="276999"/>
          </a:xfrm>
          <a:prstGeom prst="rect">
            <a:avLst/>
          </a:prstGeom>
          <a:noFill/>
        </p:spPr>
        <p:txBody>
          <a:bodyPr wrap="square" rtlCol="0">
            <a:spAutoFit/>
          </a:bodyPr>
          <a:lstStyle/>
          <a:p>
            <a:r>
              <a:rPr lang="en-US" sz="1200" dirty="0"/>
              <a:t>55%</a:t>
            </a:r>
          </a:p>
        </p:txBody>
      </p:sp>
    </p:spTree>
    <p:extLst>
      <p:ext uri="{BB962C8B-B14F-4D97-AF65-F5344CB8AC3E}">
        <p14:creationId xmlns:p14="http://schemas.microsoft.com/office/powerpoint/2010/main" val="386101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BFABD1-FEAD-E74D-9623-4E04F9332881}"/>
              </a:ext>
            </a:extLst>
          </p:cNvPr>
          <p:cNvSpPr txBox="1"/>
          <p:nvPr/>
        </p:nvSpPr>
        <p:spPr>
          <a:xfrm>
            <a:off x="189507" y="145732"/>
            <a:ext cx="8102677" cy="553998"/>
          </a:xfrm>
          <a:prstGeom prst="rect">
            <a:avLst/>
          </a:prstGeom>
          <a:noFill/>
        </p:spPr>
        <p:txBody>
          <a:bodyPr wrap="square" rtlCol="0">
            <a:spAutoFit/>
          </a:bodyPr>
          <a:lstStyle/>
          <a:p>
            <a:r>
              <a:rPr lang="en-US" sz="3000" b="1" dirty="0">
                <a:solidFill>
                  <a:srgbClr val="008083"/>
                </a:solidFill>
                <a:latin typeface="Montserrat Light" pitchFamily="50" charset="0"/>
                <a:cs typeface="Montserrat Black"/>
              </a:rPr>
              <a:t>RETENTION BY RACE/ETHNICITY</a:t>
            </a:r>
            <a:endParaRPr lang="en-US" sz="3000" i="1" dirty="0">
              <a:solidFill>
                <a:srgbClr val="008083"/>
              </a:solidFill>
              <a:latin typeface="Montserrat Light" pitchFamily="2" charset="77"/>
              <a:cs typeface="Montserrat Black"/>
            </a:endParaRPr>
          </a:p>
        </p:txBody>
      </p:sp>
      <p:sp>
        <p:nvSpPr>
          <p:cNvPr id="11" name="Rectangle 10">
            <a:extLst>
              <a:ext uri="{FF2B5EF4-FFF2-40B4-BE49-F238E27FC236}">
                <a16:creationId xmlns:a16="http://schemas.microsoft.com/office/drawing/2014/main" id="{57BA392B-88D4-5F4D-B868-F90AFF74C943}"/>
              </a:ext>
            </a:extLst>
          </p:cNvPr>
          <p:cNvSpPr/>
          <p:nvPr/>
        </p:nvSpPr>
        <p:spPr>
          <a:xfrm>
            <a:off x="667617" y="3527746"/>
            <a:ext cx="3774479" cy="1299412"/>
          </a:xfrm>
          <a:prstGeom prst="rect">
            <a:avLst/>
          </a:prstGeom>
          <a:solidFill>
            <a:srgbClr val="0080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D2D54C2-2ECE-6342-A983-B203A4CEA7EE}"/>
              </a:ext>
            </a:extLst>
          </p:cNvPr>
          <p:cNvSpPr txBox="1"/>
          <p:nvPr/>
        </p:nvSpPr>
        <p:spPr>
          <a:xfrm>
            <a:off x="745317" y="3715787"/>
            <a:ext cx="3619078" cy="923330"/>
          </a:xfrm>
          <a:prstGeom prst="rect">
            <a:avLst/>
          </a:prstGeom>
          <a:noFill/>
        </p:spPr>
        <p:txBody>
          <a:bodyPr wrap="square" rtlCol="0">
            <a:spAutoFit/>
          </a:bodyPr>
          <a:lstStyle/>
          <a:p>
            <a:r>
              <a:rPr lang="en-US" dirty="0">
                <a:solidFill>
                  <a:schemeClr val="bg1"/>
                </a:solidFill>
                <a:latin typeface="Montserrat Medium" pitchFamily="2" charset="77"/>
                <a:ea typeface="Roboto" panose="02000000000000000000" pitchFamily="2" charset="0"/>
                <a:cs typeface="Roboto" panose="02000000000000000000" pitchFamily="2" charset="0"/>
              </a:rPr>
              <a:t>HISPANIC ENROLLMENT</a:t>
            </a:r>
            <a:br>
              <a:rPr lang="en-US" dirty="0">
                <a:solidFill>
                  <a:schemeClr val="bg1"/>
                </a:solidFill>
                <a:latin typeface="Roboto" panose="02000000000000000000" pitchFamily="2" charset="0"/>
                <a:ea typeface="Roboto" panose="02000000000000000000" pitchFamily="2" charset="0"/>
                <a:cs typeface="Roboto" panose="02000000000000000000" pitchFamily="2" charset="0"/>
              </a:rPr>
            </a:b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Increased from 16% to 21% between Fall 2016 and Fall 2020</a:t>
            </a:r>
          </a:p>
        </p:txBody>
      </p:sp>
      <p:graphicFrame>
        <p:nvGraphicFramePr>
          <p:cNvPr id="14" name="Table 13">
            <a:extLst>
              <a:ext uri="{FF2B5EF4-FFF2-40B4-BE49-F238E27FC236}">
                <a16:creationId xmlns:a16="http://schemas.microsoft.com/office/drawing/2014/main" id="{C3240F19-A6BD-3D42-AA6C-AE1D9D160D6E}"/>
              </a:ext>
            </a:extLst>
          </p:cNvPr>
          <p:cNvGraphicFramePr>
            <a:graphicFrameLocks noGrp="1"/>
          </p:cNvGraphicFramePr>
          <p:nvPr>
            <p:extLst>
              <p:ext uri="{D42A27DB-BD31-4B8C-83A1-F6EECF244321}">
                <p14:modId xmlns:p14="http://schemas.microsoft.com/office/powerpoint/2010/main" val="2031803627"/>
              </p:ext>
            </p:extLst>
          </p:nvPr>
        </p:nvGraphicFramePr>
        <p:xfrm>
          <a:off x="301924" y="964362"/>
          <a:ext cx="4505864" cy="2158844"/>
        </p:xfrm>
        <a:graphic>
          <a:graphicData uri="http://schemas.openxmlformats.org/drawingml/2006/table">
            <a:tbl>
              <a:tblPr firstRow="1" bandRow="1">
                <a:tableStyleId>{5C22544A-7EE6-4342-B048-85BDC9FD1C3A}</a:tableStyleId>
              </a:tblPr>
              <a:tblGrid>
                <a:gridCol w="2252932">
                  <a:extLst>
                    <a:ext uri="{9D8B030D-6E8A-4147-A177-3AD203B41FA5}">
                      <a16:colId xmlns:a16="http://schemas.microsoft.com/office/drawing/2014/main" val="2614239698"/>
                    </a:ext>
                  </a:extLst>
                </a:gridCol>
                <a:gridCol w="2252932">
                  <a:extLst>
                    <a:ext uri="{9D8B030D-6E8A-4147-A177-3AD203B41FA5}">
                      <a16:colId xmlns:a16="http://schemas.microsoft.com/office/drawing/2014/main" val="1210883193"/>
                    </a:ext>
                  </a:extLst>
                </a:gridCol>
              </a:tblGrid>
              <a:tr h="539711">
                <a:tc>
                  <a:txBody>
                    <a:bodyPr/>
                    <a:lstStyle/>
                    <a:p>
                      <a:pPr algn="ctr"/>
                      <a:r>
                        <a:rPr lang="en-US" b="0" i="0" dirty="0">
                          <a:solidFill>
                            <a:srgbClr val="4C4C4E"/>
                          </a:solidFill>
                          <a:latin typeface="Montserrat Light" pitchFamily="2" charset="77"/>
                        </a:rPr>
                        <a:t>RACE/ETHNICITY</a:t>
                      </a:r>
                    </a:p>
                  </a:txBody>
                  <a:tcPr anchor="ctr">
                    <a:lnB w="9525" cap="flat" cmpd="sng" algn="ctr">
                      <a:solidFill>
                        <a:srgbClr val="4C4C4E"/>
                      </a:solidFill>
                      <a:prstDash val="solid"/>
                      <a:round/>
                      <a:headEnd type="none" w="med" len="med"/>
                      <a:tailEnd type="none" w="med" len="med"/>
                    </a:lnB>
                    <a:solidFill>
                      <a:srgbClr val="CCDD59"/>
                    </a:solidFill>
                  </a:tcPr>
                </a:tc>
                <a:tc>
                  <a:txBody>
                    <a:bodyPr/>
                    <a:lstStyle/>
                    <a:p>
                      <a:pPr algn="ctr"/>
                      <a:r>
                        <a:rPr lang="en-US" b="0" i="0" dirty="0">
                          <a:solidFill>
                            <a:srgbClr val="4C4C4E"/>
                          </a:solidFill>
                          <a:latin typeface="Montserrat Light" pitchFamily="2" charset="77"/>
                        </a:rPr>
                        <a:t>PERCENTAGE</a:t>
                      </a:r>
                    </a:p>
                  </a:txBody>
                  <a:tcPr anchor="ctr">
                    <a:lnB w="9525" cap="flat" cmpd="sng" algn="ctr">
                      <a:solidFill>
                        <a:srgbClr val="4C4C4E"/>
                      </a:solidFill>
                      <a:prstDash val="solid"/>
                      <a:round/>
                      <a:headEnd type="none" w="med" len="med"/>
                      <a:tailEnd type="none" w="med" len="med"/>
                    </a:lnB>
                    <a:solidFill>
                      <a:srgbClr val="CCDD59"/>
                    </a:solidFill>
                  </a:tcPr>
                </a:tc>
                <a:extLst>
                  <a:ext uri="{0D108BD9-81ED-4DB2-BD59-A6C34878D82A}">
                    <a16:rowId xmlns:a16="http://schemas.microsoft.com/office/drawing/2014/main" val="963584105"/>
                  </a:ext>
                </a:extLst>
              </a:tr>
              <a:tr h="539711">
                <a:tc>
                  <a:txBody>
                    <a:bodyPr/>
                    <a:lstStyle/>
                    <a:p>
                      <a:pPr algn="ctr"/>
                      <a:r>
                        <a:rPr lang="en-US" b="0" i="0" dirty="0">
                          <a:solidFill>
                            <a:srgbClr val="4C4C4E"/>
                          </a:solidFill>
                          <a:latin typeface="Montserrat Light" pitchFamily="2" charset="77"/>
                        </a:rPr>
                        <a:t>White</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b="0" i="0" dirty="0">
                          <a:solidFill>
                            <a:srgbClr val="4C4C4E"/>
                          </a:solidFill>
                          <a:latin typeface="Montserrat Light" pitchFamily="2" charset="77"/>
                        </a:rPr>
                        <a:t>56%</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extLst>
                  <a:ext uri="{0D108BD9-81ED-4DB2-BD59-A6C34878D82A}">
                    <a16:rowId xmlns:a16="http://schemas.microsoft.com/office/drawing/2014/main" val="517468012"/>
                  </a:ext>
                </a:extLst>
              </a:tr>
              <a:tr h="539711">
                <a:tc>
                  <a:txBody>
                    <a:bodyPr/>
                    <a:lstStyle/>
                    <a:p>
                      <a:pPr algn="ctr"/>
                      <a:r>
                        <a:rPr lang="en-US" b="0" i="0" dirty="0">
                          <a:solidFill>
                            <a:srgbClr val="4C4C4E"/>
                          </a:solidFill>
                          <a:latin typeface="Montserrat Light" pitchFamily="2" charset="77"/>
                        </a:rPr>
                        <a:t>Hispanic</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b="0" i="0" dirty="0">
                          <a:solidFill>
                            <a:srgbClr val="4C4C4E"/>
                          </a:solidFill>
                          <a:latin typeface="Montserrat Light" pitchFamily="2" charset="77"/>
                        </a:rPr>
                        <a:t>51%</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extLst>
                  <a:ext uri="{0D108BD9-81ED-4DB2-BD59-A6C34878D82A}">
                    <a16:rowId xmlns:a16="http://schemas.microsoft.com/office/drawing/2014/main" val="4212177966"/>
                  </a:ext>
                </a:extLst>
              </a:tr>
              <a:tr h="539711">
                <a:tc>
                  <a:txBody>
                    <a:bodyPr/>
                    <a:lstStyle/>
                    <a:p>
                      <a:pPr algn="ctr"/>
                      <a:r>
                        <a:rPr lang="en-US" b="0" i="0" dirty="0">
                          <a:solidFill>
                            <a:srgbClr val="4C4C4E"/>
                          </a:solidFill>
                          <a:latin typeface="Montserrat Light" pitchFamily="2" charset="77"/>
                        </a:rPr>
                        <a:t>Black</a:t>
                      </a:r>
                    </a:p>
                  </a:txBody>
                  <a:tcPr anchor="ctr">
                    <a:lnT w="9525" cap="flat" cmpd="sng" algn="ctr">
                      <a:solidFill>
                        <a:srgbClr val="4C4C4E"/>
                      </a:solidFill>
                      <a:prstDash val="solid"/>
                      <a:round/>
                      <a:headEnd type="none" w="med" len="med"/>
                      <a:tailEnd type="none" w="med" len="med"/>
                    </a:lnT>
                    <a:noFill/>
                  </a:tcPr>
                </a:tc>
                <a:tc>
                  <a:txBody>
                    <a:bodyPr/>
                    <a:lstStyle/>
                    <a:p>
                      <a:pPr algn="ctr"/>
                      <a:r>
                        <a:rPr lang="en-US" b="0" i="0" dirty="0">
                          <a:solidFill>
                            <a:srgbClr val="4C4C4E"/>
                          </a:solidFill>
                          <a:latin typeface="Montserrat Light" pitchFamily="2" charset="77"/>
                        </a:rPr>
                        <a:t>45%</a:t>
                      </a:r>
                    </a:p>
                  </a:txBody>
                  <a:tcPr anchor="ctr">
                    <a:lnT w="9525" cap="flat" cmpd="sng" algn="ctr">
                      <a:solidFill>
                        <a:srgbClr val="4C4C4E"/>
                      </a:solidFill>
                      <a:prstDash val="solid"/>
                      <a:round/>
                      <a:headEnd type="none" w="med" len="med"/>
                      <a:tailEnd type="none" w="med" len="med"/>
                    </a:lnT>
                    <a:noFill/>
                  </a:tcPr>
                </a:tc>
                <a:extLst>
                  <a:ext uri="{0D108BD9-81ED-4DB2-BD59-A6C34878D82A}">
                    <a16:rowId xmlns:a16="http://schemas.microsoft.com/office/drawing/2014/main" val="1596912442"/>
                  </a:ext>
                </a:extLst>
              </a:tr>
            </a:tbl>
          </a:graphicData>
        </a:graphic>
      </p:graphicFrame>
      <p:sp>
        <p:nvSpPr>
          <p:cNvPr id="15" name="Rectangle 14">
            <a:extLst>
              <a:ext uri="{FF2B5EF4-FFF2-40B4-BE49-F238E27FC236}">
                <a16:creationId xmlns:a16="http://schemas.microsoft.com/office/drawing/2014/main" id="{16970F9F-9566-FC4B-9BC2-50EA1D959E76}"/>
              </a:ext>
            </a:extLst>
          </p:cNvPr>
          <p:cNvSpPr/>
          <p:nvPr/>
        </p:nvSpPr>
        <p:spPr>
          <a:xfrm>
            <a:off x="5382883" y="997968"/>
            <a:ext cx="3761117" cy="3147563"/>
          </a:xfrm>
          <a:prstGeom prst="rect">
            <a:avLst/>
          </a:prstGeom>
          <a:blipFill>
            <a:blip r:embed="rId2" cstate="screen">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07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199860" y="487550"/>
            <a:ext cx="4710224" cy="3880060"/>
          </a:xfrm>
          <a:prstGeom prst="rect">
            <a:avLst/>
          </a:prstGeom>
          <a:solidFill>
            <a:srgbClr val="4C4C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35658" y="717642"/>
            <a:ext cx="5304752" cy="1911671"/>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35658" y="2704036"/>
            <a:ext cx="5304752" cy="191477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943362" y="1335227"/>
            <a:ext cx="2863770" cy="523220"/>
          </a:xfrm>
          <a:prstGeom prst="rect">
            <a:avLst/>
          </a:prstGeom>
          <a:noFill/>
        </p:spPr>
        <p:txBody>
          <a:bodyPr wrap="square" rtlCol="0">
            <a:spAutoFit/>
          </a:bodyPr>
          <a:lstStyle/>
          <a:p>
            <a:r>
              <a:rPr lang="en-US" sz="2800" dirty="0">
                <a:solidFill>
                  <a:srgbClr val="CCDD59"/>
                </a:solidFill>
                <a:latin typeface="Montserrat Black"/>
                <a:cs typeface="Montserrat Black"/>
              </a:rPr>
              <a:t>GRADUATION</a:t>
            </a:r>
          </a:p>
        </p:txBody>
      </p:sp>
      <p:sp>
        <p:nvSpPr>
          <p:cNvPr id="6" name="TextBox 5">
            <a:extLst>
              <a:ext uri="{FF2B5EF4-FFF2-40B4-BE49-F238E27FC236}">
                <a16:creationId xmlns:a16="http://schemas.microsoft.com/office/drawing/2014/main" id="{DCF3EE17-8FE6-0B4F-84E3-C442F0010D2A}"/>
              </a:ext>
            </a:extLst>
          </p:cNvPr>
          <p:cNvSpPr txBox="1"/>
          <p:nvPr/>
        </p:nvSpPr>
        <p:spPr>
          <a:xfrm>
            <a:off x="6043148" y="2321536"/>
            <a:ext cx="2664198" cy="307777"/>
          </a:xfrm>
          <a:prstGeom prst="rect">
            <a:avLst/>
          </a:prstGeom>
          <a:noFill/>
        </p:spPr>
        <p:txBody>
          <a:bodyPr wrap="square" rtlCol="0">
            <a:spAutoFit/>
          </a:bodyPr>
          <a:lstStyle/>
          <a:p>
            <a:pPr algn="ctr"/>
            <a:r>
              <a:rPr lang="en-US" sz="1400" dirty="0">
                <a:solidFill>
                  <a:schemeClr val="bg1"/>
                </a:solidFill>
                <a:latin typeface="Roboto" panose="02000000000000000000" pitchFamily="2" charset="0"/>
                <a:ea typeface="Roboto" panose="02000000000000000000" pitchFamily="2" charset="0"/>
                <a:cs typeface="Roboto" panose="02000000000000000000" pitchFamily="2" charset="0"/>
              </a:rPr>
              <a:t>3,970 | 17/18</a:t>
            </a:r>
          </a:p>
        </p:txBody>
      </p:sp>
      <p:sp>
        <p:nvSpPr>
          <p:cNvPr id="10" name="TextBox 9">
            <a:extLst>
              <a:ext uri="{FF2B5EF4-FFF2-40B4-BE49-F238E27FC236}">
                <a16:creationId xmlns:a16="http://schemas.microsoft.com/office/drawing/2014/main" id="{D37721D0-DB46-5641-A0AA-0044259500ED}"/>
              </a:ext>
            </a:extLst>
          </p:cNvPr>
          <p:cNvSpPr txBox="1"/>
          <p:nvPr/>
        </p:nvSpPr>
        <p:spPr>
          <a:xfrm>
            <a:off x="6043148" y="3197435"/>
            <a:ext cx="2664198" cy="307777"/>
          </a:xfrm>
          <a:prstGeom prst="rect">
            <a:avLst/>
          </a:prstGeom>
          <a:noFill/>
        </p:spPr>
        <p:txBody>
          <a:bodyPr wrap="square" rtlCol="0">
            <a:spAutoFit/>
          </a:bodyPr>
          <a:lstStyle/>
          <a:p>
            <a:pPr algn="ctr"/>
            <a:r>
              <a:rPr lang="en-US" sz="1400" dirty="0">
                <a:solidFill>
                  <a:schemeClr val="bg1"/>
                </a:solidFill>
                <a:latin typeface="Roboto" panose="02000000000000000000" pitchFamily="2" charset="0"/>
                <a:ea typeface="Roboto" panose="02000000000000000000" pitchFamily="2" charset="0"/>
                <a:cs typeface="Roboto" panose="02000000000000000000" pitchFamily="2" charset="0"/>
              </a:rPr>
              <a:t>3,879 | 19/20</a:t>
            </a:r>
          </a:p>
        </p:txBody>
      </p:sp>
      <p:sp>
        <p:nvSpPr>
          <p:cNvPr id="2" name="TextBox 1">
            <a:extLst>
              <a:ext uri="{FF2B5EF4-FFF2-40B4-BE49-F238E27FC236}">
                <a16:creationId xmlns:a16="http://schemas.microsoft.com/office/drawing/2014/main" id="{A9CE148C-A09A-F24E-8ABF-8CB4A041EA92}"/>
              </a:ext>
            </a:extLst>
          </p:cNvPr>
          <p:cNvSpPr txBox="1"/>
          <p:nvPr/>
        </p:nvSpPr>
        <p:spPr>
          <a:xfrm>
            <a:off x="6033907" y="1838794"/>
            <a:ext cx="2682681" cy="307777"/>
          </a:xfrm>
          <a:prstGeom prst="rect">
            <a:avLst/>
          </a:prstGeom>
          <a:noFill/>
        </p:spPr>
        <p:txBody>
          <a:bodyPr wrap="square" rtlCol="0">
            <a:spAutoFit/>
          </a:bodyPr>
          <a:lstStyle/>
          <a:p>
            <a:pPr algn="ctr"/>
            <a:r>
              <a:rPr lang="en-US" sz="1400" i="1" dirty="0">
                <a:solidFill>
                  <a:schemeClr val="bg1"/>
                </a:solidFill>
                <a:latin typeface="Montserrat Light" pitchFamily="2" charset="77"/>
                <a:ea typeface="Roboto" panose="02000000000000000000" pitchFamily="2" charset="0"/>
                <a:cs typeface="Roboto" panose="02000000000000000000" pitchFamily="2" charset="0"/>
              </a:rPr>
              <a:t>Degrees and Certificates</a:t>
            </a:r>
            <a:endParaRPr lang="en-US" sz="1400" i="1" dirty="0">
              <a:latin typeface="Montserrat Light" pitchFamily="2" charset="77"/>
            </a:endParaRPr>
          </a:p>
        </p:txBody>
      </p:sp>
      <p:sp>
        <p:nvSpPr>
          <p:cNvPr id="11" name="TextBox 10">
            <a:extLst>
              <a:ext uri="{FF2B5EF4-FFF2-40B4-BE49-F238E27FC236}">
                <a16:creationId xmlns:a16="http://schemas.microsoft.com/office/drawing/2014/main" id="{915B6CE6-AAC8-3F4B-BA56-155603AE76B1}"/>
              </a:ext>
            </a:extLst>
          </p:cNvPr>
          <p:cNvSpPr txBox="1"/>
          <p:nvPr/>
        </p:nvSpPr>
        <p:spPr>
          <a:xfrm>
            <a:off x="6043148" y="2759486"/>
            <a:ext cx="2664198" cy="307777"/>
          </a:xfrm>
          <a:prstGeom prst="rect">
            <a:avLst/>
          </a:prstGeom>
          <a:noFill/>
        </p:spPr>
        <p:txBody>
          <a:bodyPr wrap="square" rtlCol="0">
            <a:spAutoFit/>
          </a:bodyPr>
          <a:lstStyle/>
          <a:p>
            <a:pPr algn="ctr"/>
            <a:r>
              <a:rPr lang="en-US" sz="1400" dirty="0">
                <a:solidFill>
                  <a:schemeClr val="bg1"/>
                </a:solidFill>
                <a:latin typeface="Roboto" panose="02000000000000000000" pitchFamily="2" charset="0"/>
                <a:ea typeface="Roboto" panose="02000000000000000000" pitchFamily="2" charset="0"/>
                <a:cs typeface="Roboto" panose="02000000000000000000" pitchFamily="2" charset="0"/>
              </a:rPr>
              <a:t>4,060 | 18/19</a:t>
            </a:r>
          </a:p>
        </p:txBody>
      </p:sp>
    </p:spTree>
    <p:extLst>
      <p:ext uri="{BB962C8B-B14F-4D97-AF65-F5344CB8AC3E}">
        <p14:creationId xmlns:p14="http://schemas.microsoft.com/office/powerpoint/2010/main" val="219439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500"/>
                            </p:stCondLst>
                            <p:childTnLst>
                              <p:par>
                                <p:cTn id="18" presetID="47"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P spid="8"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FE8768-42FB-BE4C-AB40-EA7CCEE721DB}"/>
              </a:ext>
            </a:extLst>
          </p:cNvPr>
          <p:cNvSpPr/>
          <p:nvPr/>
        </p:nvSpPr>
        <p:spPr>
          <a:xfrm>
            <a:off x="294487" y="1031511"/>
            <a:ext cx="3052583" cy="3052583"/>
          </a:xfrm>
          <a:prstGeom prst="rect">
            <a:avLst/>
          </a:prstGeom>
          <a:solidFill>
            <a:srgbClr val="CCDD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BA4D186-7438-AE48-8F5A-7D3C4725B36C}"/>
              </a:ext>
            </a:extLst>
          </p:cNvPr>
          <p:cNvSpPr txBox="1"/>
          <p:nvPr/>
        </p:nvSpPr>
        <p:spPr>
          <a:xfrm>
            <a:off x="225734" y="207049"/>
            <a:ext cx="8397604" cy="553998"/>
          </a:xfrm>
          <a:prstGeom prst="rect">
            <a:avLst/>
          </a:prstGeom>
          <a:noFill/>
        </p:spPr>
        <p:txBody>
          <a:bodyPr wrap="square" rtlCol="0">
            <a:spAutoFit/>
          </a:bodyPr>
          <a:lstStyle/>
          <a:p>
            <a:r>
              <a:rPr lang="en-US" sz="3000" b="1" dirty="0">
                <a:solidFill>
                  <a:srgbClr val="4C4C4E"/>
                </a:solidFill>
                <a:latin typeface="Montserrat Light" pitchFamily="50" charset="0"/>
                <a:cs typeface="Montserrat Black"/>
              </a:rPr>
              <a:t>3-YEAR GRADUATION RATES </a:t>
            </a:r>
            <a:r>
              <a:rPr lang="en-US" i="1" dirty="0">
                <a:solidFill>
                  <a:srgbClr val="4C4C4E"/>
                </a:solidFill>
                <a:latin typeface="Montserrat Light" pitchFamily="2" charset="77"/>
                <a:cs typeface="Montserrat Black"/>
              </a:rPr>
              <a:t>(FALL 2017 COHORT)</a:t>
            </a:r>
          </a:p>
        </p:txBody>
      </p:sp>
      <p:sp>
        <p:nvSpPr>
          <p:cNvPr id="5" name="TextBox 4">
            <a:extLst>
              <a:ext uri="{FF2B5EF4-FFF2-40B4-BE49-F238E27FC236}">
                <a16:creationId xmlns:a16="http://schemas.microsoft.com/office/drawing/2014/main" id="{D24B11B2-CB5B-9C47-9228-BA02699CFBF2}"/>
              </a:ext>
            </a:extLst>
          </p:cNvPr>
          <p:cNvSpPr txBox="1"/>
          <p:nvPr/>
        </p:nvSpPr>
        <p:spPr>
          <a:xfrm>
            <a:off x="4806997" y="1739417"/>
            <a:ext cx="3186662" cy="461665"/>
          </a:xfrm>
          <a:prstGeom prst="rect">
            <a:avLst/>
          </a:prstGeom>
          <a:noFill/>
        </p:spPr>
        <p:txBody>
          <a:bodyPr wrap="square" rtlCol="0">
            <a:spAutoFit/>
          </a:bodyPr>
          <a:lstStyle/>
          <a:p>
            <a:pPr algn="ctr"/>
            <a:r>
              <a:rPr lang="en-US" sz="2400" dirty="0">
                <a:solidFill>
                  <a:srgbClr val="008083"/>
                </a:solidFill>
              </a:rPr>
              <a:t>White | 29%</a:t>
            </a:r>
          </a:p>
        </p:txBody>
      </p:sp>
      <p:sp>
        <p:nvSpPr>
          <p:cNvPr id="6" name="TextBox 5">
            <a:extLst>
              <a:ext uri="{FF2B5EF4-FFF2-40B4-BE49-F238E27FC236}">
                <a16:creationId xmlns:a16="http://schemas.microsoft.com/office/drawing/2014/main" id="{A845ED70-CA2B-A141-80C4-DFDEE62EC7F3}"/>
              </a:ext>
            </a:extLst>
          </p:cNvPr>
          <p:cNvSpPr txBox="1"/>
          <p:nvPr/>
        </p:nvSpPr>
        <p:spPr>
          <a:xfrm>
            <a:off x="4903078" y="2267864"/>
            <a:ext cx="2994500" cy="461665"/>
          </a:xfrm>
          <a:prstGeom prst="rect">
            <a:avLst/>
          </a:prstGeom>
          <a:noFill/>
        </p:spPr>
        <p:txBody>
          <a:bodyPr wrap="square" rtlCol="0">
            <a:spAutoFit/>
          </a:bodyPr>
          <a:lstStyle/>
          <a:p>
            <a:pPr algn="ctr"/>
            <a:r>
              <a:rPr lang="en-US" sz="2400" dirty="0">
                <a:solidFill>
                  <a:srgbClr val="F7B418"/>
                </a:solidFill>
              </a:rPr>
              <a:t>Hispanic | 17%</a:t>
            </a:r>
          </a:p>
        </p:txBody>
      </p:sp>
      <p:sp>
        <p:nvSpPr>
          <p:cNvPr id="9" name="TextBox 8">
            <a:extLst>
              <a:ext uri="{FF2B5EF4-FFF2-40B4-BE49-F238E27FC236}">
                <a16:creationId xmlns:a16="http://schemas.microsoft.com/office/drawing/2014/main" id="{9E1BF49D-CF61-8B47-A8E6-00ED1A179F9B}"/>
              </a:ext>
            </a:extLst>
          </p:cNvPr>
          <p:cNvSpPr txBox="1"/>
          <p:nvPr/>
        </p:nvSpPr>
        <p:spPr>
          <a:xfrm>
            <a:off x="4903078" y="2796311"/>
            <a:ext cx="2994500" cy="461665"/>
          </a:xfrm>
          <a:prstGeom prst="rect">
            <a:avLst/>
          </a:prstGeom>
          <a:noFill/>
        </p:spPr>
        <p:txBody>
          <a:bodyPr wrap="square" rtlCol="0">
            <a:spAutoFit/>
          </a:bodyPr>
          <a:lstStyle/>
          <a:p>
            <a:pPr algn="ctr"/>
            <a:r>
              <a:rPr lang="en-US" sz="2400" dirty="0">
                <a:solidFill>
                  <a:srgbClr val="4C4C4E"/>
                </a:solidFill>
              </a:rPr>
              <a:t>Black | 7%</a:t>
            </a:r>
          </a:p>
        </p:txBody>
      </p:sp>
      <p:pic>
        <p:nvPicPr>
          <p:cNvPr id="11" name="Picture 10">
            <a:extLst>
              <a:ext uri="{FF2B5EF4-FFF2-40B4-BE49-F238E27FC236}">
                <a16:creationId xmlns:a16="http://schemas.microsoft.com/office/drawing/2014/main" id="{15C83728-40B3-7D43-8B2A-8A7E45F631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2989" y="1257004"/>
            <a:ext cx="3119613" cy="3078615"/>
          </a:xfrm>
          <a:prstGeom prst="rect">
            <a:avLst/>
          </a:prstGeom>
        </p:spPr>
      </p:pic>
    </p:spTree>
    <p:extLst>
      <p:ext uri="{BB962C8B-B14F-4D97-AF65-F5344CB8AC3E}">
        <p14:creationId xmlns:p14="http://schemas.microsoft.com/office/powerpoint/2010/main" val="411365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757099F3-55D3-C54A-8921-B5868D18BCFB}"/>
              </a:ext>
            </a:extLst>
          </p:cNvPr>
          <p:cNvSpPr/>
          <p:nvPr/>
        </p:nvSpPr>
        <p:spPr>
          <a:xfrm>
            <a:off x="924834" y="688880"/>
            <a:ext cx="8219166" cy="4285898"/>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65193" y="117108"/>
            <a:ext cx="4939431" cy="461665"/>
          </a:xfrm>
          <a:prstGeom prst="rect">
            <a:avLst/>
          </a:prstGeom>
          <a:noFill/>
        </p:spPr>
        <p:txBody>
          <a:bodyPr wrap="square" rtlCol="0">
            <a:spAutoFit/>
          </a:bodyPr>
          <a:lstStyle/>
          <a:p>
            <a:r>
              <a:rPr lang="en-US" sz="2400" b="1" dirty="0">
                <a:solidFill>
                  <a:srgbClr val="4C4C4E"/>
                </a:solidFill>
                <a:latin typeface="Montserrat" pitchFamily="2" charset="77"/>
                <a:cs typeface="Montserrat Black"/>
              </a:rPr>
              <a:t>COLLEGE</a:t>
            </a:r>
            <a:r>
              <a:rPr lang="en-US" sz="2400" dirty="0">
                <a:solidFill>
                  <a:srgbClr val="008083"/>
                </a:solidFill>
                <a:latin typeface="Montserrat" pitchFamily="2" charset="0"/>
                <a:cs typeface="Montserrat Black"/>
              </a:rPr>
              <a:t> RESERVES</a:t>
            </a:r>
          </a:p>
        </p:txBody>
      </p:sp>
      <p:sp>
        <p:nvSpPr>
          <p:cNvPr id="26" name="AutoShape 3"/>
          <p:cNvSpPr>
            <a:spLocks noChangeAspect="1" noChangeArrowheads="1" noTextEdit="1"/>
          </p:cNvSpPr>
          <p:nvPr/>
        </p:nvSpPr>
        <p:spPr bwMode="auto">
          <a:xfrm>
            <a:off x="1313213" y="1866629"/>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AutoShape 3">
            <a:extLst>
              <a:ext uri="{FF2B5EF4-FFF2-40B4-BE49-F238E27FC236}">
                <a16:creationId xmlns:a16="http://schemas.microsoft.com/office/drawing/2014/main" id="{CA3973E7-86FE-FF44-B07B-4DCF0FCD4060}"/>
              </a:ext>
            </a:extLst>
          </p:cNvPr>
          <p:cNvSpPr>
            <a:spLocks noChangeAspect="1" noChangeArrowheads="1" noTextEdit="1"/>
          </p:cNvSpPr>
          <p:nvPr/>
        </p:nvSpPr>
        <p:spPr bwMode="auto">
          <a:xfrm>
            <a:off x="4138189" y="1866629"/>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a:extLst>
              <a:ext uri="{FF2B5EF4-FFF2-40B4-BE49-F238E27FC236}">
                <a16:creationId xmlns:a16="http://schemas.microsoft.com/office/drawing/2014/main" id="{6A204F13-0D23-0248-BDAE-67825B5C10A1}"/>
              </a:ext>
            </a:extLst>
          </p:cNvPr>
          <p:cNvGrpSpPr/>
          <p:nvPr/>
        </p:nvGrpSpPr>
        <p:grpSpPr>
          <a:xfrm>
            <a:off x="3899214" y="1685512"/>
            <a:ext cx="1763094" cy="2519517"/>
            <a:chOff x="3290169" y="854581"/>
            <a:chExt cx="2661240" cy="3802997"/>
          </a:xfrm>
        </p:grpSpPr>
        <p:sp>
          <p:nvSpPr>
            <p:cNvPr id="40" name="Rectangle 39">
              <a:extLst>
                <a:ext uri="{FF2B5EF4-FFF2-40B4-BE49-F238E27FC236}">
                  <a16:creationId xmlns:a16="http://schemas.microsoft.com/office/drawing/2014/main" id="{35117D4C-E0DE-DB48-BB63-5395F871B11F}"/>
                </a:ext>
              </a:extLst>
            </p:cNvPr>
            <p:cNvSpPr/>
            <p:nvPr/>
          </p:nvSpPr>
          <p:spPr>
            <a:xfrm>
              <a:off x="3290169" y="854581"/>
              <a:ext cx="2661240" cy="3802997"/>
            </a:xfrm>
            <a:prstGeom prst="rect">
              <a:avLst/>
            </a:prstGeom>
            <a:solidFill>
              <a:srgbClr val="0080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83"/>
                </a:solidFill>
              </a:endParaRPr>
            </a:p>
          </p:txBody>
        </p:sp>
        <p:sp>
          <p:nvSpPr>
            <p:cNvPr id="44" name="TextBox 43">
              <a:extLst>
                <a:ext uri="{FF2B5EF4-FFF2-40B4-BE49-F238E27FC236}">
                  <a16:creationId xmlns:a16="http://schemas.microsoft.com/office/drawing/2014/main" id="{CDBF2FF4-DD19-1A4B-A615-E795B8744F6E}"/>
                </a:ext>
              </a:extLst>
            </p:cNvPr>
            <p:cNvSpPr txBox="1"/>
            <p:nvPr/>
          </p:nvSpPr>
          <p:spPr>
            <a:xfrm>
              <a:off x="3437328" y="3741515"/>
              <a:ext cx="2366921" cy="789756"/>
            </a:xfrm>
            <a:prstGeom prst="rect">
              <a:avLst/>
            </a:prstGeom>
            <a:noFill/>
          </p:spPr>
          <p:txBody>
            <a:bodyPr wrap="square" rtlCol="0">
              <a:spAutoFit/>
            </a:bodyPr>
            <a:lstStyle/>
            <a:p>
              <a:pPr algn="ctr"/>
              <a:r>
                <a:rPr lang="en-US" sz="1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$31,119,838.60</a:t>
              </a:r>
            </a:p>
            <a:p>
              <a:pPr algn="ctr"/>
              <a:r>
                <a:rPr lang="en-US" sz="1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33.9%</a:t>
              </a:r>
            </a:p>
          </p:txBody>
        </p:sp>
        <p:sp>
          <p:nvSpPr>
            <p:cNvPr id="45" name="TextBox 44">
              <a:extLst>
                <a:ext uri="{FF2B5EF4-FFF2-40B4-BE49-F238E27FC236}">
                  <a16:creationId xmlns:a16="http://schemas.microsoft.com/office/drawing/2014/main" id="{C520F6A1-CCA9-2C45-B64B-EFC58B215D45}"/>
                </a:ext>
              </a:extLst>
            </p:cNvPr>
            <p:cNvSpPr txBox="1"/>
            <p:nvPr/>
          </p:nvSpPr>
          <p:spPr>
            <a:xfrm>
              <a:off x="3355038" y="3207779"/>
              <a:ext cx="2531503" cy="603932"/>
            </a:xfrm>
            <a:prstGeom prst="rect">
              <a:avLst/>
            </a:prstGeom>
            <a:noFill/>
          </p:spPr>
          <p:txBody>
            <a:bodyPr wrap="square" rtlCol="0">
              <a:spAutoFit/>
            </a:bodyPr>
            <a:lstStyle/>
            <a:p>
              <a:pPr algn="ctr"/>
              <a:r>
                <a:rPr lang="en-US" sz="2000" b="1" spc="300" dirty="0">
                  <a:solidFill>
                    <a:schemeClr val="bg1"/>
                  </a:solidFill>
                  <a:latin typeface="Montserrat" pitchFamily="2" charset="77"/>
                  <a:ea typeface="Bebas Neue Bold" charset="0"/>
                  <a:cs typeface="Roboto Black"/>
                </a:rPr>
                <a:t>FY20</a:t>
              </a:r>
              <a:endParaRPr lang="en-US" sz="2000" spc="300" dirty="0">
                <a:solidFill>
                  <a:schemeClr val="bg1"/>
                </a:solidFill>
                <a:latin typeface="Montserrat" pitchFamily="2" charset="77"/>
                <a:ea typeface="Bebas Neue Regular" charset="0"/>
                <a:cs typeface="Roboto Black"/>
              </a:endParaRPr>
            </a:p>
          </p:txBody>
        </p:sp>
        <p:pic>
          <p:nvPicPr>
            <p:cNvPr id="47" name="Picture 46">
              <a:extLst>
                <a:ext uri="{FF2B5EF4-FFF2-40B4-BE49-F238E27FC236}">
                  <a16:creationId xmlns:a16="http://schemas.microsoft.com/office/drawing/2014/main" id="{6F8BCB3E-C8E6-104F-9A98-F77F00842F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1000" y="1808329"/>
              <a:ext cx="1199579" cy="1199579"/>
            </a:xfrm>
            <a:prstGeom prst="rect">
              <a:avLst/>
            </a:prstGeom>
          </p:spPr>
        </p:pic>
      </p:grpSp>
      <p:sp>
        <p:nvSpPr>
          <p:cNvPr id="17" name="Rectangle 16">
            <a:extLst>
              <a:ext uri="{FF2B5EF4-FFF2-40B4-BE49-F238E27FC236}">
                <a16:creationId xmlns:a16="http://schemas.microsoft.com/office/drawing/2014/main" id="{DA13B238-84AA-CA42-8696-69DA8BF550A5}"/>
              </a:ext>
            </a:extLst>
          </p:cNvPr>
          <p:cNvSpPr/>
          <p:nvPr/>
        </p:nvSpPr>
        <p:spPr>
          <a:xfrm>
            <a:off x="1998224" y="1685512"/>
            <a:ext cx="1763094" cy="2519517"/>
          </a:xfrm>
          <a:prstGeom prst="rect">
            <a:avLst/>
          </a:prstGeom>
          <a:solidFill>
            <a:srgbClr val="F7B4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ECD12"/>
              </a:solidFill>
            </a:endParaRPr>
          </a:p>
        </p:txBody>
      </p:sp>
      <p:sp>
        <p:nvSpPr>
          <p:cNvPr id="18" name="TextBox 17">
            <a:extLst>
              <a:ext uri="{FF2B5EF4-FFF2-40B4-BE49-F238E27FC236}">
                <a16:creationId xmlns:a16="http://schemas.microsoft.com/office/drawing/2014/main" id="{65179D32-1446-1C4C-AE4E-E89DDE39D218}"/>
              </a:ext>
            </a:extLst>
          </p:cNvPr>
          <p:cNvSpPr txBox="1"/>
          <p:nvPr/>
        </p:nvSpPr>
        <p:spPr>
          <a:xfrm>
            <a:off x="2106031" y="3594692"/>
            <a:ext cx="1568105" cy="523220"/>
          </a:xfrm>
          <a:prstGeom prst="rect">
            <a:avLst/>
          </a:prstGeom>
          <a:noFill/>
        </p:spPr>
        <p:txBody>
          <a:bodyPr wrap="square" rtlCol="0">
            <a:spAutoFit/>
          </a:bodyPr>
          <a:lstStyle/>
          <a:p>
            <a:pPr algn="ctr"/>
            <a:r>
              <a:rPr lang="en-US" sz="1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$33,889,597</a:t>
            </a:r>
          </a:p>
          <a:p>
            <a:pPr algn="ctr"/>
            <a:r>
              <a:rPr lang="en-US" sz="1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39.2%</a:t>
            </a:r>
          </a:p>
        </p:txBody>
      </p:sp>
      <p:sp>
        <p:nvSpPr>
          <p:cNvPr id="19" name="TextBox 18">
            <a:extLst>
              <a:ext uri="{FF2B5EF4-FFF2-40B4-BE49-F238E27FC236}">
                <a16:creationId xmlns:a16="http://schemas.microsoft.com/office/drawing/2014/main" id="{08942927-88D6-2A41-AC46-48DAC6EC4D81}"/>
              </a:ext>
            </a:extLst>
          </p:cNvPr>
          <p:cNvSpPr txBox="1"/>
          <p:nvPr/>
        </p:nvSpPr>
        <p:spPr>
          <a:xfrm>
            <a:off x="2051513" y="3241087"/>
            <a:ext cx="1677142" cy="400110"/>
          </a:xfrm>
          <a:prstGeom prst="rect">
            <a:avLst/>
          </a:prstGeom>
          <a:noFill/>
        </p:spPr>
        <p:txBody>
          <a:bodyPr wrap="square" rtlCol="0">
            <a:spAutoFit/>
          </a:bodyPr>
          <a:lstStyle/>
          <a:p>
            <a:pPr algn="ctr"/>
            <a:r>
              <a:rPr lang="en-US" sz="2000" b="1" spc="300" dirty="0">
                <a:solidFill>
                  <a:schemeClr val="bg1"/>
                </a:solidFill>
                <a:latin typeface="Montserrat" pitchFamily="2" charset="77"/>
                <a:ea typeface="Bebas Neue Bold" charset="0"/>
                <a:cs typeface="Roboto Black"/>
              </a:rPr>
              <a:t>FY19</a:t>
            </a:r>
            <a:endParaRPr lang="en-US" sz="2000" spc="300" dirty="0">
              <a:solidFill>
                <a:schemeClr val="bg1"/>
              </a:solidFill>
              <a:latin typeface="Montserrat" pitchFamily="2" charset="77"/>
              <a:ea typeface="Bebas Neue Regular" charset="0"/>
              <a:cs typeface="Roboto Black"/>
            </a:endParaRPr>
          </a:p>
        </p:txBody>
      </p:sp>
      <p:pic>
        <p:nvPicPr>
          <p:cNvPr id="20" name="Picture 19">
            <a:extLst>
              <a:ext uri="{FF2B5EF4-FFF2-40B4-BE49-F238E27FC236}">
                <a16:creationId xmlns:a16="http://schemas.microsoft.com/office/drawing/2014/main" id="{13AA3F8B-B8D2-FF40-B22B-5B7F7D5493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92719" y="2313940"/>
            <a:ext cx="794731" cy="794731"/>
          </a:xfrm>
          <a:prstGeom prst="rect">
            <a:avLst/>
          </a:prstGeom>
        </p:spPr>
      </p:pic>
      <p:grpSp>
        <p:nvGrpSpPr>
          <p:cNvPr id="21" name="Group 20">
            <a:extLst>
              <a:ext uri="{FF2B5EF4-FFF2-40B4-BE49-F238E27FC236}">
                <a16:creationId xmlns:a16="http://schemas.microsoft.com/office/drawing/2014/main" id="{A4D367F9-F08E-C645-9626-BCCC7DCD13F4}"/>
              </a:ext>
            </a:extLst>
          </p:cNvPr>
          <p:cNvGrpSpPr/>
          <p:nvPr/>
        </p:nvGrpSpPr>
        <p:grpSpPr>
          <a:xfrm>
            <a:off x="97234" y="1685512"/>
            <a:ext cx="1763094" cy="2519517"/>
            <a:chOff x="3290169" y="854581"/>
            <a:chExt cx="2661240" cy="3802997"/>
          </a:xfrm>
        </p:grpSpPr>
        <p:sp>
          <p:nvSpPr>
            <p:cNvPr id="23" name="Rectangle 22">
              <a:extLst>
                <a:ext uri="{FF2B5EF4-FFF2-40B4-BE49-F238E27FC236}">
                  <a16:creationId xmlns:a16="http://schemas.microsoft.com/office/drawing/2014/main" id="{EC0F0C88-A855-FA4D-9545-2E59032D0EA6}"/>
                </a:ext>
              </a:extLst>
            </p:cNvPr>
            <p:cNvSpPr/>
            <p:nvPr/>
          </p:nvSpPr>
          <p:spPr>
            <a:xfrm>
              <a:off x="3290169" y="854581"/>
              <a:ext cx="2661240" cy="3802997"/>
            </a:xfrm>
            <a:prstGeom prst="rect">
              <a:avLst/>
            </a:prstGeom>
            <a:solidFill>
              <a:srgbClr val="CCDD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83"/>
                </a:solidFill>
              </a:endParaRPr>
            </a:p>
          </p:txBody>
        </p:sp>
        <p:sp>
          <p:nvSpPr>
            <p:cNvPr id="24" name="TextBox 23">
              <a:extLst>
                <a:ext uri="{FF2B5EF4-FFF2-40B4-BE49-F238E27FC236}">
                  <a16:creationId xmlns:a16="http://schemas.microsoft.com/office/drawing/2014/main" id="{381BC6F7-7721-5C4D-852A-D057BBBE9CC3}"/>
                </a:ext>
              </a:extLst>
            </p:cNvPr>
            <p:cNvSpPr txBox="1"/>
            <p:nvPr/>
          </p:nvSpPr>
          <p:spPr>
            <a:xfrm>
              <a:off x="3437328" y="3741515"/>
              <a:ext cx="2366921" cy="789756"/>
            </a:xfrm>
            <a:prstGeom prst="rect">
              <a:avLst/>
            </a:prstGeom>
            <a:noFill/>
          </p:spPr>
          <p:txBody>
            <a:bodyPr wrap="square" rtlCol="0">
              <a:spAutoFit/>
            </a:bodyPr>
            <a:lstStyle/>
            <a:p>
              <a:pPr algn="ctr"/>
              <a:r>
                <a:rPr lang="en-US" sz="1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$39,942,875</a:t>
              </a:r>
            </a:p>
            <a:p>
              <a:pPr algn="ctr"/>
              <a:r>
                <a:rPr lang="en-US" sz="1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48.5%</a:t>
              </a:r>
            </a:p>
          </p:txBody>
        </p:sp>
        <p:sp>
          <p:nvSpPr>
            <p:cNvPr id="25" name="TextBox 24">
              <a:extLst>
                <a:ext uri="{FF2B5EF4-FFF2-40B4-BE49-F238E27FC236}">
                  <a16:creationId xmlns:a16="http://schemas.microsoft.com/office/drawing/2014/main" id="{78E09293-B8AF-B842-8A34-325A1A7C0840}"/>
                </a:ext>
              </a:extLst>
            </p:cNvPr>
            <p:cNvSpPr txBox="1"/>
            <p:nvPr/>
          </p:nvSpPr>
          <p:spPr>
            <a:xfrm>
              <a:off x="3355038" y="3207779"/>
              <a:ext cx="2531503" cy="603932"/>
            </a:xfrm>
            <a:prstGeom prst="rect">
              <a:avLst/>
            </a:prstGeom>
            <a:noFill/>
          </p:spPr>
          <p:txBody>
            <a:bodyPr wrap="square" rtlCol="0">
              <a:spAutoFit/>
            </a:bodyPr>
            <a:lstStyle/>
            <a:p>
              <a:pPr algn="ctr"/>
              <a:r>
                <a:rPr lang="en-US" sz="2000" b="1" spc="300" dirty="0">
                  <a:solidFill>
                    <a:schemeClr val="bg1"/>
                  </a:solidFill>
                  <a:latin typeface="Montserrat" pitchFamily="2" charset="77"/>
                  <a:ea typeface="Bebas Neue Bold" charset="0"/>
                  <a:cs typeface="Roboto Black"/>
                </a:rPr>
                <a:t>FY18</a:t>
              </a:r>
              <a:endParaRPr lang="en-US" sz="2000" spc="300" dirty="0">
                <a:solidFill>
                  <a:schemeClr val="bg1"/>
                </a:solidFill>
                <a:latin typeface="Montserrat" pitchFamily="2" charset="77"/>
                <a:ea typeface="Bebas Neue Regular" charset="0"/>
                <a:cs typeface="Roboto Black"/>
              </a:endParaRPr>
            </a:p>
          </p:txBody>
        </p:sp>
        <p:pic>
          <p:nvPicPr>
            <p:cNvPr id="27" name="Picture 26">
              <a:extLst>
                <a:ext uri="{FF2B5EF4-FFF2-40B4-BE49-F238E27FC236}">
                  <a16:creationId xmlns:a16="http://schemas.microsoft.com/office/drawing/2014/main" id="{F35D5C83-4A9E-224A-8B56-0450304147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1000" y="1808329"/>
              <a:ext cx="1199579" cy="1199579"/>
            </a:xfrm>
            <a:prstGeom prst="rect">
              <a:avLst/>
            </a:prstGeom>
          </p:spPr>
        </p:pic>
      </p:grpSp>
    </p:spTree>
    <p:extLst>
      <p:ext uri="{BB962C8B-B14F-4D97-AF65-F5344CB8AC3E}">
        <p14:creationId xmlns:p14="http://schemas.microsoft.com/office/powerpoint/2010/main" val="159919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7FE416-6211-FE4A-A791-D5535C6ABE14}"/>
              </a:ext>
            </a:extLst>
          </p:cNvPr>
          <p:cNvSpPr/>
          <p:nvPr/>
        </p:nvSpPr>
        <p:spPr>
          <a:xfrm>
            <a:off x="-18586" y="1879601"/>
            <a:ext cx="3248722" cy="2457450"/>
          </a:xfrm>
          <a:prstGeom prst="rect">
            <a:avLst/>
          </a:prstGeom>
          <a:solidFill>
            <a:srgbClr val="FECD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CCDD59"/>
              </a:highlight>
            </a:endParaRPr>
          </a:p>
        </p:txBody>
      </p:sp>
      <p:pic>
        <p:nvPicPr>
          <p:cNvPr id="9" name="Picture 8">
            <a:extLst>
              <a:ext uri="{FF2B5EF4-FFF2-40B4-BE49-F238E27FC236}">
                <a16:creationId xmlns:a16="http://schemas.microsoft.com/office/drawing/2014/main" id="{B52B67BF-55E6-374C-B26E-3484766745B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16485" y="2186475"/>
            <a:ext cx="3278582" cy="1843701"/>
          </a:xfrm>
          <a:prstGeom prst="rect">
            <a:avLst/>
          </a:prstGeom>
          <a:blipFill>
            <a:blip r:embed="rId4" cstate="screen">
              <a:extLst>
                <a:ext uri="{28A0092B-C50C-407E-A947-70E740481C1C}">
                  <a14:useLocalDpi xmlns:a14="http://schemas.microsoft.com/office/drawing/2010/main"/>
                </a:ext>
              </a:extLst>
            </a:blip>
            <a:stretch>
              <a:fillRect/>
            </a:stretch>
          </a:blipFill>
        </p:spPr>
      </p:pic>
      <p:sp>
        <p:nvSpPr>
          <p:cNvPr id="10" name="TextBox 9">
            <a:extLst>
              <a:ext uri="{FF2B5EF4-FFF2-40B4-BE49-F238E27FC236}">
                <a16:creationId xmlns:a16="http://schemas.microsoft.com/office/drawing/2014/main" id="{68B7D254-38E6-FF4A-97D0-8431A87459C1}"/>
              </a:ext>
            </a:extLst>
          </p:cNvPr>
          <p:cNvSpPr txBox="1"/>
          <p:nvPr/>
        </p:nvSpPr>
        <p:spPr>
          <a:xfrm>
            <a:off x="2206064" y="3244673"/>
            <a:ext cx="3553386" cy="584775"/>
          </a:xfrm>
          <a:prstGeom prst="rect">
            <a:avLst/>
          </a:prstGeom>
          <a:solidFill>
            <a:srgbClr val="CCDD59"/>
          </a:solidFill>
        </p:spPr>
        <p:txBody>
          <a:bodyPr wrap="square" rtlCol="0">
            <a:spAutoFit/>
          </a:bodyPr>
          <a:lstStyle/>
          <a:p>
            <a:r>
              <a:rPr lang="en-US" sz="3200" spc="300" dirty="0">
                <a:solidFill>
                  <a:srgbClr val="4C4C4E"/>
                </a:solidFill>
                <a:latin typeface="Montserrat Medium" pitchFamily="50" charset="0"/>
                <a:cs typeface="Montserrat Black"/>
              </a:rPr>
              <a:t>WHAT’S NEXT</a:t>
            </a:r>
            <a:endParaRPr lang="en-US" sz="3200" b="1" spc="300" dirty="0">
              <a:solidFill>
                <a:srgbClr val="4C4C4E"/>
              </a:solidFill>
              <a:latin typeface="Montserrat Medium" pitchFamily="50" charset="0"/>
              <a:cs typeface="Montserrat Black"/>
            </a:endParaRPr>
          </a:p>
        </p:txBody>
      </p:sp>
    </p:spTree>
    <p:extLst>
      <p:ext uri="{BB962C8B-B14F-4D97-AF65-F5344CB8AC3E}">
        <p14:creationId xmlns:p14="http://schemas.microsoft.com/office/powerpoint/2010/main" val="196012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3ABC4-EFC1-BB40-8CEF-FB226A596514}"/>
              </a:ext>
            </a:extLst>
          </p:cNvPr>
          <p:cNvSpPr>
            <a:spLocks noGrp="1"/>
          </p:cNvSpPr>
          <p:nvPr>
            <p:ph type="title"/>
          </p:nvPr>
        </p:nvSpPr>
        <p:spPr>
          <a:xfrm>
            <a:off x="346604" y="2321650"/>
            <a:ext cx="3339871" cy="857250"/>
          </a:xfrm>
        </p:spPr>
        <p:txBody>
          <a:bodyPr>
            <a:normAutofit/>
          </a:bodyPr>
          <a:lstStyle/>
          <a:p>
            <a:r>
              <a:rPr lang="en-US" b="1" dirty="0" err="1">
                <a:solidFill>
                  <a:srgbClr val="008083"/>
                </a:solidFill>
                <a:latin typeface="Montserrat" pitchFamily="2" charset="77"/>
              </a:rPr>
              <a:t>CCCOnline</a:t>
            </a:r>
            <a:endParaRPr lang="en-US" b="1" dirty="0">
              <a:solidFill>
                <a:srgbClr val="008083"/>
              </a:solidFill>
              <a:latin typeface="Montserrat" pitchFamily="2" charset="77"/>
            </a:endParaRPr>
          </a:p>
        </p:txBody>
      </p:sp>
      <p:pic>
        <p:nvPicPr>
          <p:cNvPr id="4" name="Picture 3">
            <a:extLst>
              <a:ext uri="{FF2B5EF4-FFF2-40B4-BE49-F238E27FC236}">
                <a16:creationId xmlns:a16="http://schemas.microsoft.com/office/drawing/2014/main" id="{53ADD4A0-2A98-7B42-A509-76F88555AA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76438" y="1132284"/>
            <a:ext cx="4867562" cy="3245643"/>
          </a:xfrm>
          <a:prstGeom prst="rect">
            <a:avLst/>
          </a:prstGeom>
        </p:spPr>
      </p:pic>
    </p:spTree>
    <p:extLst>
      <p:ext uri="{BB962C8B-B14F-4D97-AF65-F5344CB8AC3E}">
        <p14:creationId xmlns:p14="http://schemas.microsoft.com/office/powerpoint/2010/main" val="2381968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428252" y="881366"/>
            <a:ext cx="1509824" cy="3627664"/>
          </a:xfrm>
          <a:prstGeom prst="rect">
            <a:avLst/>
          </a:prstGeom>
          <a:solidFill>
            <a:srgbClr val="4C4C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15692" y="1786920"/>
            <a:ext cx="4521601" cy="1569660"/>
          </a:xfrm>
          <a:prstGeom prst="rect">
            <a:avLst/>
          </a:prstGeom>
          <a:solidFill>
            <a:srgbClr val="008083"/>
          </a:solidFill>
        </p:spPr>
        <p:txBody>
          <a:bodyPr wrap="square" rtlCol="0">
            <a:spAutoFit/>
          </a:bodyPr>
          <a:lstStyle/>
          <a:p>
            <a:r>
              <a:rPr lang="en-US" sz="4800" b="1" dirty="0">
                <a:solidFill>
                  <a:schemeClr val="bg1"/>
                </a:solidFill>
                <a:latin typeface="Montserrat" pitchFamily="2" charset="77"/>
                <a:cs typeface="Montserrat Black"/>
              </a:rPr>
              <a:t>LEGISLATIVE</a:t>
            </a:r>
          </a:p>
          <a:p>
            <a:r>
              <a:rPr lang="en-US" sz="4800" dirty="0">
                <a:solidFill>
                  <a:schemeClr val="bg1"/>
                </a:solidFill>
                <a:latin typeface="Montserrat" pitchFamily="2" charset="77"/>
                <a:cs typeface="Montserrat Black"/>
              </a:rPr>
              <a:t>SESSION</a:t>
            </a:r>
          </a:p>
        </p:txBody>
      </p:sp>
      <p:sp>
        <p:nvSpPr>
          <p:cNvPr id="9" name="Rectangle 8"/>
          <p:cNvSpPr/>
          <p:nvPr/>
        </p:nvSpPr>
        <p:spPr>
          <a:xfrm>
            <a:off x="5183164" y="412918"/>
            <a:ext cx="2661240" cy="3802997"/>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248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281" y="894367"/>
            <a:ext cx="4921042" cy="3354765"/>
          </a:xfrm>
          <a:prstGeom prst="rect">
            <a:avLst/>
          </a:prstGeom>
          <a:noFill/>
        </p:spPr>
        <p:txBody>
          <a:bodyPr wrap="square" rtlCol="0">
            <a:spAutoFit/>
          </a:bodyPr>
          <a:lstStyle/>
          <a:p>
            <a:r>
              <a:rPr lang="en-US" i="1" dirty="0">
                <a:solidFill>
                  <a:srgbClr val="4C4C4E"/>
                </a:solidFill>
                <a:latin typeface="Roboto Thin" panose="02000000000000000000" pitchFamily="2" charset="0"/>
                <a:ea typeface="Roboto Thin" panose="02000000000000000000" pitchFamily="2" charset="0"/>
                <a:cs typeface="Roboto Thin" panose="02000000000000000000" pitchFamily="2" charset="0"/>
              </a:rPr>
              <a:t>In the "Discover" tab in D2L.  </a:t>
            </a:r>
          </a:p>
          <a:p>
            <a:r>
              <a:rPr lang="en-US" i="1" dirty="0">
                <a:solidFill>
                  <a:srgbClr val="4C4C4E"/>
                </a:solidFill>
                <a:latin typeface="Roboto Thin" panose="02000000000000000000" pitchFamily="2" charset="0"/>
                <a:ea typeface="Roboto Thin" panose="02000000000000000000" pitchFamily="2" charset="0"/>
                <a:cs typeface="Roboto Thin" panose="02000000000000000000" pitchFamily="2" charset="0"/>
              </a:rPr>
              <a:t>Remote Instruction Launchpad Units:</a:t>
            </a:r>
          </a:p>
          <a:p>
            <a:r>
              <a:rPr lang="en-US" i="1" dirty="0">
                <a:solidFill>
                  <a:srgbClr val="4C4C4E"/>
                </a:solidFill>
                <a:latin typeface="Roboto Thin" panose="02000000000000000000" pitchFamily="2" charset="0"/>
                <a:ea typeface="Roboto Thin" panose="02000000000000000000" pitchFamily="2" charset="0"/>
                <a:cs typeface="Roboto Thin" panose="02000000000000000000" pitchFamily="2" charset="0"/>
              </a:rPr>
              <a:t> </a:t>
            </a:r>
          </a:p>
          <a:p>
            <a:pPr marL="342900" indent="-342900">
              <a:buFont typeface="+mj-lt"/>
              <a:buAutoNum type="arabicPeriod"/>
            </a:pPr>
            <a:r>
              <a:rPr lang="en-US" b="1" dirty="0">
                <a:solidFill>
                  <a:srgbClr val="4C4C4E"/>
                </a:solidFill>
                <a:latin typeface="Roboto Black" panose="02000000000000000000" pitchFamily="2" charset="0"/>
                <a:ea typeface="Roboto Black" panose="02000000000000000000" pitchFamily="2" charset="0"/>
                <a:cs typeface="Roboto Black" panose="02000000000000000000" pitchFamily="2" charset="0"/>
              </a:rPr>
              <a:t>Zoom and WebEx: </a:t>
            </a:r>
            <a:r>
              <a:rPr lang="en-US" dirty="0">
                <a:solidFill>
                  <a:srgbClr val="4C4C4E"/>
                </a:solidFill>
                <a:latin typeface="Roboto" panose="02000000000000000000" pitchFamily="2" charset="0"/>
                <a:ea typeface="Roboto" panose="02000000000000000000" pitchFamily="2" charset="0"/>
                <a:cs typeface="Roboto" panose="02000000000000000000" pitchFamily="2" charset="0"/>
              </a:rPr>
              <a:t>The Gateway to Your Classroom</a:t>
            </a:r>
          </a:p>
          <a:p>
            <a:pPr marL="342900" indent="-342900">
              <a:buFont typeface="+mj-lt"/>
              <a:buAutoNum type="arabicPeriod"/>
            </a:pPr>
            <a:r>
              <a:rPr lang="en-US" b="1" dirty="0">
                <a:solidFill>
                  <a:srgbClr val="4C4C4E"/>
                </a:solidFill>
                <a:latin typeface="Roboto Black" panose="02000000000000000000" pitchFamily="2" charset="0"/>
                <a:ea typeface="Roboto Black" panose="02000000000000000000" pitchFamily="2" charset="0"/>
                <a:cs typeface="Roboto Black" panose="02000000000000000000" pitchFamily="2" charset="0"/>
              </a:rPr>
              <a:t>D2L Best Practices: </a:t>
            </a:r>
            <a:r>
              <a:rPr lang="en-US" dirty="0">
                <a:solidFill>
                  <a:srgbClr val="4C4C4E"/>
                </a:solidFill>
                <a:latin typeface="Roboto" panose="02000000000000000000" pitchFamily="2" charset="0"/>
                <a:ea typeface="Roboto" panose="02000000000000000000" pitchFamily="2" charset="0"/>
                <a:cs typeface="Roboto" panose="02000000000000000000" pitchFamily="2" charset="0"/>
              </a:rPr>
              <a:t>Making Your Life Easy</a:t>
            </a:r>
          </a:p>
          <a:p>
            <a:pPr marL="342900" indent="-342900">
              <a:buFont typeface="+mj-lt"/>
              <a:buAutoNum type="arabicPeriod"/>
            </a:pPr>
            <a:r>
              <a:rPr lang="en-US" b="1" dirty="0">
                <a:solidFill>
                  <a:srgbClr val="4C4C4E"/>
                </a:solidFill>
                <a:latin typeface="Roboto Black" panose="02000000000000000000" pitchFamily="2" charset="0"/>
                <a:ea typeface="Roboto Black" panose="02000000000000000000" pitchFamily="2" charset="0"/>
                <a:cs typeface="Roboto Black" panose="02000000000000000000" pitchFamily="2" charset="0"/>
              </a:rPr>
              <a:t>Attendance Options: </a:t>
            </a:r>
            <a:r>
              <a:rPr lang="en-US" dirty="0">
                <a:solidFill>
                  <a:srgbClr val="4C4C4E"/>
                </a:solidFill>
                <a:latin typeface="Roboto" panose="02000000000000000000" pitchFamily="2" charset="0"/>
                <a:ea typeface="Roboto" panose="02000000000000000000" pitchFamily="2" charset="0"/>
                <a:cs typeface="Roboto" panose="02000000000000000000" pitchFamily="2" charset="0"/>
              </a:rPr>
              <a:t>Taking the Headache out of Taking Attendance</a:t>
            </a:r>
          </a:p>
          <a:p>
            <a:pPr marL="342900" indent="-342900">
              <a:buFont typeface="+mj-lt"/>
              <a:buAutoNum type="arabicPeriod"/>
            </a:pPr>
            <a:r>
              <a:rPr lang="en-US" b="1" dirty="0">
                <a:solidFill>
                  <a:srgbClr val="4C4C4E"/>
                </a:solidFill>
                <a:latin typeface="Roboto Black" panose="02000000000000000000" pitchFamily="2" charset="0"/>
                <a:ea typeface="Roboto Black" panose="02000000000000000000" pitchFamily="2" charset="0"/>
                <a:cs typeface="Roboto Black" panose="02000000000000000000" pitchFamily="2" charset="0"/>
              </a:rPr>
              <a:t>Lecture Tips: </a:t>
            </a:r>
            <a:r>
              <a:rPr lang="en-US" dirty="0">
                <a:solidFill>
                  <a:srgbClr val="4C4C4E"/>
                </a:solidFill>
                <a:latin typeface="Roboto" panose="02000000000000000000" pitchFamily="2" charset="0"/>
                <a:ea typeface="Roboto" panose="02000000000000000000" pitchFamily="2" charset="0"/>
                <a:cs typeface="Roboto" panose="02000000000000000000" pitchFamily="2" charset="0"/>
              </a:rPr>
              <a:t>Practical Ideas for the Remote Classroom</a:t>
            </a:r>
          </a:p>
          <a:p>
            <a:pPr marL="342900" indent="-342900">
              <a:buFont typeface="+mj-lt"/>
              <a:buAutoNum type="arabicPeriod"/>
            </a:pPr>
            <a:r>
              <a:rPr lang="en-US" b="1" dirty="0">
                <a:solidFill>
                  <a:srgbClr val="4C4C4E"/>
                </a:solidFill>
                <a:latin typeface="Roboto Black" panose="02000000000000000000" pitchFamily="2" charset="0"/>
                <a:ea typeface="Roboto Black" panose="02000000000000000000" pitchFamily="2" charset="0"/>
                <a:cs typeface="Roboto Black" panose="02000000000000000000" pitchFamily="2" charset="0"/>
              </a:rPr>
              <a:t>Activity Tips: </a:t>
            </a:r>
            <a:r>
              <a:rPr lang="en-US" dirty="0">
                <a:solidFill>
                  <a:srgbClr val="4C4C4E"/>
                </a:solidFill>
                <a:latin typeface="Roboto" panose="02000000000000000000" pitchFamily="2" charset="0"/>
                <a:ea typeface="Roboto" panose="02000000000000000000" pitchFamily="2" charset="0"/>
                <a:cs typeface="Roboto" panose="02000000000000000000" pitchFamily="2" charset="0"/>
              </a:rPr>
              <a:t>Keeping Students Engaged</a:t>
            </a:r>
          </a:p>
          <a:p>
            <a:endParaRPr lang="en-US" sz="1400" dirty="0">
              <a:solidFill>
                <a:srgbClr val="4C4C4E"/>
              </a:solidFill>
              <a:latin typeface="Roboto" panose="02000000000000000000" pitchFamily="2" charset="0"/>
              <a:ea typeface="Roboto" panose="02000000000000000000" pitchFamily="2" charset="0"/>
              <a:cs typeface="Roboto" panose="02000000000000000000" pitchFamily="2" charset="0"/>
            </a:endParaRPr>
          </a:p>
        </p:txBody>
      </p:sp>
      <p:pic>
        <p:nvPicPr>
          <p:cNvPr id="4" name="Picture 3">
            <a:extLst>
              <a:ext uri="{FF2B5EF4-FFF2-40B4-BE49-F238E27FC236}">
                <a16:creationId xmlns:a16="http://schemas.microsoft.com/office/drawing/2014/main" id="{BFCDAFD8-9FE9-A94F-953C-1192592B01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84373" y="951418"/>
            <a:ext cx="4459627" cy="3240662"/>
          </a:xfrm>
          <a:prstGeom prst="rect">
            <a:avLst/>
          </a:prstGeom>
        </p:spPr>
      </p:pic>
      <p:sp>
        <p:nvSpPr>
          <p:cNvPr id="7" name="TextBox 6">
            <a:extLst>
              <a:ext uri="{FF2B5EF4-FFF2-40B4-BE49-F238E27FC236}">
                <a16:creationId xmlns:a16="http://schemas.microsoft.com/office/drawing/2014/main" id="{6E368286-D6D8-914B-9DA2-51951312B1D4}"/>
              </a:ext>
            </a:extLst>
          </p:cNvPr>
          <p:cNvSpPr txBox="1"/>
          <p:nvPr/>
        </p:nvSpPr>
        <p:spPr>
          <a:xfrm>
            <a:off x="293531" y="287427"/>
            <a:ext cx="8266078" cy="553998"/>
          </a:xfrm>
          <a:prstGeom prst="rect">
            <a:avLst/>
          </a:prstGeom>
          <a:noFill/>
        </p:spPr>
        <p:txBody>
          <a:bodyPr wrap="square" rtlCol="0">
            <a:spAutoFit/>
          </a:bodyPr>
          <a:lstStyle/>
          <a:p>
            <a:r>
              <a:rPr lang="en-US" sz="3000" b="1" dirty="0">
                <a:solidFill>
                  <a:srgbClr val="008083"/>
                </a:solidFill>
                <a:latin typeface="Montserrat Light" pitchFamily="50" charset="0"/>
                <a:cs typeface="Montserrat Black"/>
              </a:rPr>
              <a:t>THE REMOTE INSTRUCTION LAUNCHPAD</a:t>
            </a:r>
            <a:endParaRPr lang="en-US" sz="3000" i="1" dirty="0">
              <a:solidFill>
                <a:srgbClr val="008083"/>
              </a:solidFill>
              <a:latin typeface="Montserrat Light" pitchFamily="2" charset="77"/>
              <a:cs typeface="Montserrat Black"/>
            </a:endParaRPr>
          </a:p>
        </p:txBody>
      </p:sp>
    </p:spTree>
    <p:extLst>
      <p:ext uri="{BB962C8B-B14F-4D97-AF65-F5344CB8AC3E}">
        <p14:creationId xmlns:p14="http://schemas.microsoft.com/office/powerpoint/2010/main" val="242966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8627" y="2228851"/>
            <a:ext cx="4639583" cy="369332"/>
          </a:xfrm>
          <a:prstGeom prst="rect">
            <a:avLst/>
          </a:prstGeom>
          <a:noFill/>
        </p:spPr>
        <p:txBody>
          <a:bodyPr wrap="square" rtlCol="0">
            <a:spAutoFit/>
          </a:bodyPr>
          <a:lstStyle/>
          <a:p>
            <a:pPr algn="ctr"/>
            <a:r>
              <a:rPr lang="en-US" dirty="0">
                <a:solidFill>
                  <a:srgbClr val="F7B418"/>
                </a:solidFill>
                <a:latin typeface="Roboto Black"/>
                <a:cs typeface="Roboto Black"/>
              </a:rPr>
              <a:t>EL PASO COUNTY HEALTH DASHBOARD</a:t>
            </a:r>
          </a:p>
        </p:txBody>
      </p:sp>
      <p:sp>
        <p:nvSpPr>
          <p:cNvPr id="2" name="TextBox 1"/>
          <p:cNvSpPr txBox="1"/>
          <p:nvPr/>
        </p:nvSpPr>
        <p:spPr>
          <a:xfrm>
            <a:off x="3260111" y="2657305"/>
            <a:ext cx="5756614" cy="789255"/>
          </a:xfrm>
          <a:prstGeom prst="rect">
            <a:avLst/>
          </a:prstGeom>
          <a:noFill/>
        </p:spPr>
        <p:txBody>
          <a:bodyPr wrap="square" rtlCol="0">
            <a:spAutoFit/>
          </a:bodyPr>
          <a:lstStyle/>
          <a:p>
            <a:pPr algn="ctr">
              <a:lnSpc>
                <a:spcPct val="150000"/>
              </a:lnSpc>
            </a:pPr>
            <a:r>
              <a:rPr lang="en-US" sz="1600" dirty="0">
                <a:solidFill>
                  <a:srgbClr val="4C4C4E"/>
                </a:solidFill>
                <a:latin typeface="Roboto   "/>
                <a:cs typeface="Roboto   "/>
                <a:hlinkClick r:id="rId3"/>
              </a:rPr>
              <a:t>https://www.elpasocountyhealth.org/covid19data-dashboard</a:t>
            </a:r>
            <a:endParaRPr lang="en-US" sz="1600" dirty="0">
              <a:solidFill>
                <a:srgbClr val="4C4C4E"/>
              </a:solidFill>
              <a:latin typeface="Roboto   "/>
              <a:cs typeface="Roboto   "/>
            </a:endParaRPr>
          </a:p>
          <a:p>
            <a:pPr algn="ctr">
              <a:lnSpc>
                <a:spcPct val="150000"/>
              </a:lnSpc>
            </a:pPr>
            <a:endParaRPr lang="en-US" sz="1600" dirty="0">
              <a:solidFill>
                <a:srgbClr val="4C4C4E"/>
              </a:solidFill>
              <a:latin typeface="Roboto   "/>
              <a:cs typeface="Roboto   "/>
            </a:endParaRPr>
          </a:p>
        </p:txBody>
      </p:sp>
      <p:sp>
        <p:nvSpPr>
          <p:cNvPr id="15" name="TextBox 14"/>
          <p:cNvSpPr txBox="1"/>
          <p:nvPr/>
        </p:nvSpPr>
        <p:spPr>
          <a:xfrm>
            <a:off x="3552380" y="1646509"/>
            <a:ext cx="5172076" cy="523220"/>
          </a:xfrm>
          <a:prstGeom prst="rect">
            <a:avLst/>
          </a:prstGeom>
          <a:noFill/>
        </p:spPr>
        <p:txBody>
          <a:bodyPr wrap="square" rtlCol="0">
            <a:spAutoFit/>
          </a:bodyPr>
          <a:lstStyle/>
          <a:p>
            <a:pPr algn="ctr"/>
            <a:r>
              <a:rPr lang="en-US" sz="2800" dirty="0">
                <a:solidFill>
                  <a:srgbClr val="008083"/>
                </a:solidFill>
                <a:latin typeface="Montserrat Black"/>
                <a:cs typeface="Montserrat Black"/>
              </a:rPr>
              <a:t>REASONS FOR HOPE</a:t>
            </a:r>
          </a:p>
        </p:txBody>
      </p:sp>
      <p:sp>
        <p:nvSpPr>
          <p:cNvPr id="3" name="Rectangle 2">
            <a:extLst>
              <a:ext uri="{FF2B5EF4-FFF2-40B4-BE49-F238E27FC236}">
                <a16:creationId xmlns:a16="http://schemas.microsoft.com/office/drawing/2014/main" id="{EAEB4C78-7603-3E4C-9308-CFBC418F1F19}"/>
              </a:ext>
            </a:extLst>
          </p:cNvPr>
          <p:cNvSpPr/>
          <p:nvPr/>
        </p:nvSpPr>
        <p:spPr>
          <a:xfrm>
            <a:off x="0" y="0"/>
            <a:ext cx="2765530" cy="5143500"/>
          </a:xfrm>
          <a:prstGeom prst="rect">
            <a:avLst/>
          </a:prstGeom>
          <a:blipFill>
            <a:blip r:embed="rId4"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49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32936" y="1249998"/>
            <a:ext cx="7119668" cy="3088306"/>
          </a:xfrm>
          <a:prstGeom prst="rect">
            <a:avLst/>
          </a:prstGeom>
          <a:blipFill dpi="0" rotWithShape="1">
            <a:blip r:embed="rId2" cstate="screen">
              <a:extLst>
                <a:ext uri="{28A0092B-C50C-407E-A947-70E740481C1C}">
                  <a14:useLocalDpi xmlns:a14="http://schemas.microsoft.com/office/drawing/2010/main"/>
                </a:ext>
              </a:extLst>
            </a:blip>
            <a:srcRect/>
            <a:stretch>
              <a:fillRect l="17467" r="17467"/>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77731" y="604814"/>
            <a:ext cx="7396261" cy="378950"/>
          </a:xfrm>
          <a:prstGeom prst="rect">
            <a:avLst/>
          </a:prstGeom>
          <a:noFill/>
        </p:spPr>
        <p:txBody>
          <a:bodyPr wrap="square" rtlCol="0">
            <a:spAutoFit/>
          </a:bodyPr>
          <a:lstStyle/>
          <a:p>
            <a:pPr>
              <a:lnSpc>
                <a:spcPct val="150000"/>
              </a:lnSpc>
            </a:pPr>
            <a:r>
              <a:rPr lang="en-US" sz="1400" dirty="0">
                <a:latin typeface="Roboto" panose="02000000000000000000" pitchFamily="2" charset="0"/>
                <a:ea typeface="Roboto" panose="02000000000000000000" pitchFamily="2" charset="0"/>
                <a:cs typeface="Roboto" panose="02000000000000000000" pitchFamily="2" charset="0"/>
              </a:rPr>
              <a:t>A staff-development program</a:t>
            </a:r>
          </a:p>
        </p:txBody>
      </p:sp>
      <p:sp>
        <p:nvSpPr>
          <p:cNvPr id="6" name="TextBox 5">
            <a:extLst>
              <a:ext uri="{FF2B5EF4-FFF2-40B4-BE49-F238E27FC236}">
                <a16:creationId xmlns:a16="http://schemas.microsoft.com/office/drawing/2014/main" id="{01D79614-77F0-6043-AE26-80C07C80762E}"/>
              </a:ext>
            </a:extLst>
          </p:cNvPr>
          <p:cNvSpPr txBox="1"/>
          <p:nvPr/>
        </p:nvSpPr>
        <p:spPr>
          <a:xfrm>
            <a:off x="134217" y="168044"/>
            <a:ext cx="8549708" cy="553998"/>
          </a:xfrm>
          <a:prstGeom prst="rect">
            <a:avLst/>
          </a:prstGeom>
          <a:noFill/>
        </p:spPr>
        <p:txBody>
          <a:bodyPr wrap="square" rtlCol="0">
            <a:spAutoFit/>
          </a:bodyPr>
          <a:lstStyle/>
          <a:p>
            <a:r>
              <a:rPr lang="en-US" sz="3000" b="1" dirty="0">
                <a:solidFill>
                  <a:srgbClr val="008083"/>
                </a:solidFill>
                <a:latin typeface="Montserrat Light" pitchFamily="50" charset="0"/>
                <a:cs typeface="Montserrat Black"/>
              </a:rPr>
              <a:t>PPCC CULTIVATES</a:t>
            </a:r>
            <a:endParaRPr lang="en-US" sz="3000" i="1" dirty="0">
              <a:solidFill>
                <a:srgbClr val="008083"/>
              </a:solidFill>
              <a:latin typeface="Montserrat Light" pitchFamily="2" charset="77"/>
              <a:cs typeface="Montserrat Black"/>
            </a:endParaRPr>
          </a:p>
        </p:txBody>
      </p:sp>
      <p:sp>
        <p:nvSpPr>
          <p:cNvPr id="3" name="TextBox 2">
            <a:extLst>
              <a:ext uri="{FF2B5EF4-FFF2-40B4-BE49-F238E27FC236}">
                <a16:creationId xmlns:a16="http://schemas.microsoft.com/office/drawing/2014/main" id="{1C3629E8-6581-2147-B180-64306863499B}"/>
              </a:ext>
            </a:extLst>
          </p:cNvPr>
          <p:cNvSpPr txBox="1"/>
          <p:nvPr/>
        </p:nvSpPr>
        <p:spPr>
          <a:xfrm>
            <a:off x="5267865" y="983764"/>
            <a:ext cx="3698404" cy="3323987"/>
          </a:xfrm>
          <a:prstGeom prst="rect">
            <a:avLst/>
          </a:prstGeom>
          <a:noFill/>
        </p:spPr>
        <p:txBody>
          <a:bodyPr wrap="square" rtlCol="0">
            <a:spAutoFit/>
          </a:bodyPr>
          <a:lstStyle/>
          <a:p>
            <a:r>
              <a:rPr lang="en-US" sz="1400" dirty="0">
                <a:latin typeface="Roboto" panose="02000000000000000000" pitchFamily="2" charset="0"/>
                <a:ea typeface="Roboto" panose="02000000000000000000" pitchFamily="2" charset="0"/>
                <a:cs typeface="Roboto" panose="02000000000000000000" pitchFamily="2" charset="0"/>
              </a:rPr>
              <a:t>In addition to the on-going Enhancing Leadership Program and  Supervisor Development Program, Cultivate has added: </a:t>
            </a:r>
            <a:br>
              <a:rPr lang="en-US" sz="1400" dirty="0">
                <a:latin typeface="Roboto" panose="02000000000000000000" pitchFamily="2" charset="0"/>
                <a:ea typeface="Roboto" panose="02000000000000000000" pitchFamily="2" charset="0"/>
                <a:cs typeface="Roboto" panose="02000000000000000000" pitchFamily="2" charset="0"/>
              </a:rPr>
            </a:br>
            <a:r>
              <a:rPr lang="en-US" sz="1400" dirty="0">
                <a:latin typeface="Roboto" panose="02000000000000000000" pitchFamily="2" charset="0"/>
                <a:ea typeface="Roboto" panose="02000000000000000000" pitchFamily="2" charset="0"/>
                <a:cs typeface="Roboto" panose="02000000000000000000" pitchFamily="2" charset="0"/>
              </a:rPr>
              <a:t> </a:t>
            </a:r>
          </a:p>
          <a:p>
            <a:r>
              <a:rPr lang="en-US" sz="1400" b="1" dirty="0">
                <a:solidFill>
                  <a:srgbClr val="008083"/>
                </a:solidFill>
                <a:latin typeface="Roboto Black" panose="02000000000000000000" pitchFamily="2" charset="0"/>
                <a:ea typeface="Roboto Black" panose="02000000000000000000" pitchFamily="2" charset="0"/>
                <a:cs typeface="Roboto Black" panose="02000000000000000000" pitchFamily="2" charset="0"/>
              </a:rPr>
              <a:t>Digital Badging</a:t>
            </a: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PPCC Employees can now earn verifiable, web-based digital credentials for their professional-development.</a:t>
            </a:r>
          </a:p>
          <a:p>
            <a:r>
              <a:rPr lang="en-US" sz="1400" b="1" dirty="0">
                <a:solidFill>
                  <a:srgbClr val="008083"/>
                </a:solidFill>
                <a:latin typeface="Roboto Black" panose="02000000000000000000" pitchFamily="2" charset="0"/>
                <a:ea typeface="Roboto Black" panose="02000000000000000000" pitchFamily="2" charset="0"/>
                <a:cs typeface="Roboto Black" panose="02000000000000000000" pitchFamily="2" charset="0"/>
              </a:rPr>
              <a:t>Upcoming Special Event</a:t>
            </a: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Arnie Einstein Quiz Bowl, which is a bracket-style trivia competition created in partnership with Student Life. Teams of four employees will compete for fame, glory, and cool prizes for a team to join, we have some openings.</a:t>
            </a:r>
          </a:p>
        </p:txBody>
      </p:sp>
    </p:spTree>
    <p:extLst>
      <p:ext uri="{BB962C8B-B14F-4D97-AF65-F5344CB8AC3E}">
        <p14:creationId xmlns:p14="http://schemas.microsoft.com/office/powerpoint/2010/main" val="104522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4078" y="0"/>
            <a:ext cx="4284024" cy="51435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utoShape 3"/>
          <p:cNvSpPr>
            <a:spLocks noChangeAspect="1" noChangeArrowheads="1" noTextEdit="1"/>
          </p:cNvSpPr>
          <p:nvPr/>
        </p:nvSpPr>
        <p:spPr bwMode="auto">
          <a:xfrm>
            <a:off x="7748773" y="1066800"/>
            <a:ext cx="36353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340470" y="1887748"/>
            <a:ext cx="4018435" cy="1077218"/>
          </a:xfrm>
          <a:prstGeom prst="rect">
            <a:avLst/>
          </a:prstGeom>
          <a:noFill/>
        </p:spPr>
        <p:txBody>
          <a:bodyPr wrap="square" rtlCol="0">
            <a:spAutoFit/>
          </a:bodyPr>
          <a:lstStyle/>
          <a:p>
            <a:r>
              <a:rPr lang="en-US" sz="3200" b="1" dirty="0">
                <a:solidFill>
                  <a:srgbClr val="F7B418"/>
                </a:solidFill>
                <a:latin typeface="Montserrat Black"/>
                <a:cs typeface="Montserrat Black"/>
              </a:rPr>
              <a:t>NEW CARES ACT</a:t>
            </a:r>
          </a:p>
          <a:p>
            <a:r>
              <a:rPr lang="en-US" sz="3200" dirty="0">
                <a:solidFill>
                  <a:schemeClr val="tx1">
                    <a:lumMod val="75000"/>
                    <a:lumOff val="25000"/>
                  </a:schemeClr>
                </a:solidFill>
                <a:latin typeface="Montserrat" pitchFamily="2" charset="77"/>
                <a:cs typeface="Montserrat Black"/>
              </a:rPr>
              <a:t>FUNDING</a:t>
            </a:r>
          </a:p>
        </p:txBody>
      </p:sp>
      <p:sp>
        <p:nvSpPr>
          <p:cNvPr id="2" name="TextBox 1">
            <a:extLst>
              <a:ext uri="{FF2B5EF4-FFF2-40B4-BE49-F238E27FC236}">
                <a16:creationId xmlns:a16="http://schemas.microsoft.com/office/drawing/2014/main" id="{A2B2236A-B75A-704C-B43C-5996DF038E2A}"/>
              </a:ext>
            </a:extLst>
          </p:cNvPr>
          <p:cNvSpPr txBox="1"/>
          <p:nvPr/>
        </p:nvSpPr>
        <p:spPr>
          <a:xfrm>
            <a:off x="340470" y="2964966"/>
            <a:ext cx="4284024" cy="923330"/>
          </a:xfrm>
          <a:prstGeom prst="rect">
            <a:avLst/>
          </a:prstGeom>
          <a:noFill/>
        </p:spPr>
        <p:txBody>
          <a:bodyPr wrap="square" rtlCol="0">
            <a:spAutoFit/>
          </a:bodyPr>
          <a:lstStyle/>
          <a:p>
            <a:r>
              <a:rPr lang="en-US" dirty="0">
                <a:latin typeface="Roboto" panose="02000000000000000000" pitchFamily="2" charset="0"/>
                <a:ea typeface="Roboto" panose="02000000000000000000" pitchFamily="2" charset="0"/>
                <a:cs typeface="Roboto" panose="02000000000000000000" pitchFamily="2" charset="0"/>
              </a:rPr>
              <a:t>CRRSAA | Coronavirus Response and Relief Supplemental Appropriations Act </a:t>
            </a:r>
            <a:r>
              <a:rPr lang="en-US" i="1" dirty="0">
                <a:latin typeface="Roboto Thin" panose="02000000000000000000" pitchFamily="2" charset="0"/>
                <a:ea typeface="Roboto Thin" panose="02000000000000000000" pitchFamily="2" charset="0"/>
                <a:cs typeface="Roboto Thin" panose="02000000000000000000" pitchFamily="2" charset="0"/>
              </a:rPr>
              <a:t>Effective 1-5-21</a:t>
            </a:r>
          </a:p>
        </p:txBody>
      </p:sp>
    </p:spTree>
    <p:extLst>
      <p:ext uri="{BB962C8B-B14F-4D97-AF65-F5344CB8AC3E}">
        <p14:creationId xmlns:p14="http://schemas.microsoft.com/office/powerpoint/2010/main" val="419865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284024" cy="51435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utoShape 3"/>
          <p:cNvSpPr>
            <a:spLocks noChangeAspect="1" noChangeArrowheads="1" noTextEdit="1"/>
          </p:cNvSpPr>
          <p:nvPr/>
        </p:nvSpPr>
        <p:spPr bwMode="auto">
          <a:xfrm>
            <a:off x="7748773" y="1066800"/>
            <a:ext cx="36353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1F99030E-898A-6A4D-AAE0-D48CFA67FFC8}"/>
              </a:ext>
            </a:extLst>
          </p:cNvPr>
          <p:cNvSpPr txBox="1"/>
          <p:nvPr/>
        </p:nvSpPr>
        <p:spPr>
          <a:xfrm>
            <a:off x="4572000" y="1066800"/>
            <a:ext cx="4118888" cy="2585323"/>
          </a:xfrm>
          <a:prstGeom prst="rect">
            <a:avLst/>
          </a:prstGeom>
          <a:noFill/>
        </p:spPr>
        <p:txBody>
          <a:bodyPr wrap="square" rtlCol="0">
            <a:spAutoFit/>
          </a:bodyPr>
          <a:lstStyle/>
          <a:p>
            <a:r>
              <a:rPr lang="en-US" b="1" dirty="0">
                <a:solidFill>
                  <a:srgbClr val="008083"/>
                </a:solidFill>
                <a:latin typeface="Roboto Black" panose="02000000000000000000" pitchFamily="2" charset="0"/>
                <a:ea typeface="Roboto Black" panose="02000000000000000000" pitchFamily="2" charset="0"/>
                <a:cs typeface="Roboto Black" panose="02000000000000000000" pitchFamily="2" charset="0"/>
              </a:rPr>
              <a:t>First Year Experience for Students</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Coaching</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AAA</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Co-Req</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Math Pathways</a:t>
            </a:r>
          </a:p>
          <a:p>
            <a:pPr marL="285750" indent="-285750">
              <a:buFont typeface="Arial" panose="020B0604020202020204" pitchFamily="34" charset="0"/>
              <a:buChar char="•"/>
            </a:pPr>
            <a:endParaRPr lang="en-US" dirty="0">
              <a:latin typeface="Roboto" panose="02000000000000000000" pitchFamily="2" charset="0"/>
              <a:ea typeface="Roboto" panose="02000000000000000000" pitchFamily="2" charset="0"/>
              <a:cs typeface="Roboto" panose="02000000000000000000" pitchFamily="2" charset="0"/>
            </a:endParaRPr>
          </a:p>
          <a:p>
            <a:r>
              <a:rPr lang="en-US" b="1" dirty="0">
                <a:solidFill>
                  <a:srgbClr val="008083"/>
                </a:solidFill>
                <a:latin typeface="Roboto Black" panose="02000000000000000000" pitchFamily="2" charset="0"/>
                <a:ea typeface="Roboto Black" panose="02000000000000000000" pitchFamily="2" charset="0"/>
                <a:cs typeface="Roboto Black" panose="02000000000000000000" pitchFamily="2" charset="0"/>
              </a:rPr>
              <a:t>School District Work</a:t>
            </a:r>
          </a:p>
          <a:p>
            <a:pPr marL="171450" indent="-1714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College readiness</a:t>
            </a:r>
          </a:p>
          <a:p>
            <a:pPr marL="171450" indent="-1714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Saving a lost generation (COVID)</a:t>
            </a:r>
          </a:p>
        </p:txBody>
      </p:sp>
    </p:spTree>
    <p:extLst>
      <p:ext uri="{BB962C8B-B14F-4D97-AF65-F5344CB8AC3E}">
        <p14:creationId xmlns:p14="http://schemas.microsoft.com/office/powerpoint/2010/main" val="87036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5658" y="582989"/>
            <a:ext cx="1883446" cy="1883446"/>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727018" y="582989"/>
            <a:ext cx="1883446" cy="1883446"/>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35658" y="2764385"/>
            <a:ext cx="1883446" cy="188344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727018" y="2764385"/>
            <a:ext cx="1883446" cy="1883446"/>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117935" y="760835"/>
            <a:ext cx="2621737" cy="1246495"/>
          </a:xfrm>
          <a:prstGeom prst="rect">
            <a:avLst/>
          </a:prstGeom>
          <a:noFill/>
        </p:spPr>
        <p:txBody>
          <a:bodyPr wrap="square" rtlCol="0">
            <a:spAutoFit/>
          </a:bodyPr>
          <a:lstStyle/>
          <a:p>
            <a:r>
              <a:rPr lang="en-US" sz="2500" dirty="0">
                <a:solidFill>
                  <a:srgbClr val="4C4C4E"/>
                </a:solidFill>
                <a:latin typeface="Montserrat Black"/>
                <a:cs typeface="Montserrat Black"/>
              </a:rPr>
              <a:t>NEW</a:t>
            </a:r>
          </a:p>
          <a:p>
            <a:r>
              <a:rPr lang="en-US" sz="2500" dirty="0">
                <a:solidFill>
                  <a:srgbClr val="4C4C4E"/>
                </a:solidFill>
                <a:latin typeface="Montserrat Black"/>
                <a:cs typeface="Montserrat Black"/>
              </a:rPr>
              <a:t>ACADEMIC</a:t>
            </a:r>
          </a:p>
          <a:p>
            <a:r>
              <a:rPr lang="en-US" sz="2500" dirty="0">
                <a:solidFill>
                  <a:srgbClr val="4C4C4E"/>
                </a:solidFill>
                <a:latin typeface="Montserrat Black"/>
                <a:cs typeface="Montserrat Black"/>
              </a:rPr>
              <a:t>PROGRAMS</a:t>
            </a:r>
          </a:p>
        </p:txBody>
      </p:sp>
      <p:sp>
        <p:nvSpPr>
          <p:cNvPr id="23" name="Right Triangle 22"/>
          <p:cNvSpPr/>
          <p:nvPr/>
        </p:nvSpPr>
        <p:spPr>
          <a:xfrm rot="10800000">
            <a:off x="1820449" y="2764385"/>
            <a:ext cx="598655" cy="598655"/>
          </a:xfrm>
          <a:prstGeom prst="rtTriangle">
            <a:avLst/>
          </a:prstGeom>
          <a:solidFill>
            <a:srgbClr val="CCDD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Triangle 23"/>
          <p:cNvSpPr/>
          <p:nvPr/>
        </p:nvSpPr>
        <p:spPr>
          <a:xfrm rot="16200000">
            <a:off x="1820448" y="1867780"/>
            <a:ext cx="598655" cy="598655"/>
          </a:xfrm>
          <a:prstGeom prst="rtTriangle">
            <a:avLst/>
          </a:prstGeom>
          <a:solidFill>
            <a:srgbClr val="0080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rot="5400000">
            <a:off x="2727018" y="2764386"/>
            <a:ext cx="598655" cy="598655"/>
          </a:xfrm>
          <a:prstGeom prst="rtTriangle">
            <a:avLst/>
          </a:prstGeom>
          <a:solidFill>
            <a:srgbClr val="0080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Triangle 25"/>
          <p:cNvSpPr/>
          <p:nvPr/>
        </p:nvSpPr>
        <p:spPr>
          <a:xfrm>
            <a:off x="2718424" y="1867780"/>
            <a:ext cx="598655" cy="598655"/>
          </a:xfrm>
          <a:prstGeom prst="rtTriangle">
            <a:avLst/>
          </a:prstGeom>
          <a:solidFill>
            <a:srgbClr val="CCDD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4967488" y="2321377"/>
            <a:ext cx="4030738" cy="2677656"/>
          </a:xfrm>
          <a:prstGeom prst="rect">
            <a:avLst/>
          </a:prstGeom>
        </p:spPr>
        <p:txBody>
          <a:bodyPr wrap="square">
            <a:spAutoFit/>
          </a:bodyPr>
          <a:lstStyle/>
          <a:p>
            <a:r>
              <a:rPr lang="en-US" sz="1400" b="1" dirty="0">
                <a:solidFill>
                  <a:srgbClr val="FECD12"/>
                </a:solidFill>
                <a:latin typeface="Roboto" pitchFamily="2" charset="0"/>
                <a:ea typeface="Roboto" pitchFamily="2" charset="0"/>
              </a:rPr>
              <a:t>In Development</a:t>
            </a:r>
          </a:p>
          <a:p>
            <a:pPr marL="171450" indent="-171450">
              <a:buFont typeface="Arial" panose="020B0604020202020204" pitchFamily="34" charset="0"/>
              <a:buChar char="•"/>
            </a:pPr>
            <a:r>
              <a:rPr lang="en-US" sz="1400" dirty="0">
                <a:solidFill>
                  <a:srgbClr val="4C4C4E"/>
                </a:solidFill>
                <a:latin typeface="Roboto" panose="02000000000000000000" pitchFamily="2" charset="0"/>
                <a:ea typeface="Roboto" panose="02000000000000000000" pitchFamily="2" charset="0"/>
                <a:cs typeface="Roboto" panose="02000000000000000000" pitchFamily="2" charset="0"/>
              </a:rPr>
              <a:t>Vet Tech</a:t>
            </a:r>
          </a:p>
          <a:p>
            <a:pPr marL="171450" indent="-171450">
              <a:buFont typeface="Arial" panose="020B0604020202020204" pitchFamily="34" charset="0"/>
              <a:buChar char="•"/>
            </a:pPr>
            <a:r>
              <a:rPr lang="en-US" sz="1400" dirty="0">
                <a:solidFill>
                  <a:srgbClr val="4C4C4E"/>
                </a:solidFill>
                <a:latin typeface="Roboto" panose="02000000000000000000" pitchFamily="2" charset="0"/>
                <a:ea typeface="Roboto" panose="02000000000000000000" pitchFamily="2" charset="0"/>
                <a:cs typeface="Roboto" panose="02000000000000000000" pitchFamily="2" charset="0"/>
              </a:rPr>
              <a:t>Physical Therapy Assistant</a:t>
            </a:r>
          </a:p>
          <a:p>
            <a:pPr marL="171450" indent="-171450">
              <a:buFont typeface="Arial" panose="020B0604020202020204" pitchFamily="34" charset="0"/>
              <a:buChar char="•"/>
            </a:pPr>
            <a:r>
              <a:rPr lang="en-US" sz="1400" dirty="0">
                <a:solidFill>
                  <a:srgbClr val="4C4C4E"/>
                </a:solidFill>
                <a:latin typeface="Roboto" panose="02000000000000000000" pitchFamily="2" charset="0"/>
                <a:ea typeface="Roboto" panose="02000000000000000000" pitchFamily="2" charset="0"/>
                <a:cs typeface="Roboto" panose="02000000000000000000" pitchFamily="2" charset="0"/>
              </a:rPr>
              <a:t>Facilities and Industrial Maintenance</a:t>
            </a:r>
          </a:p>
          <a:p>
            <a:endParaRPr lang="en-US" sz="1400" b="1" dirty="0">
              <a:solidFill>
                <a:srgbClr val="FECD12"/>
              </a:solidFill>
              <a:latin typeface="Roboto" pitchFamily="2" charset="0"/>
              <a:ea typeface="Roboto" pitchFamily="2" charset="0"/>
            </a:endParaRPr>
          </a:p>
          <a:p>
            <a:r>
              <a:rPr lang="en-US" sz="1400" b="1" dirty="0">
                <a:solidFill>
                  <a:srgbClr val="FECD12"/>
                </a:solidFill>
                <a:latin typeface="Roboto" pitchFamily="2" charset="0"/>
                <a:ea typeface="Roboto" pitchFamily="2" charset="0"/>
              </a:rPr>
              <a:t>Launched Fall 2020</a:t>
            </a:r>
          </a:p>
          <a:p>
            <a:pPr marL="171450" indent="-171450">
              <a:buFont typeface="Arial" panose="020B0604020202020204" pitchFamily="34" charset="0"/>
              <a:buChar char="•"/>
            </a:pPr>
            <a:r>
              <a:rPr lang="en-US" sz="1400" dirty="0">
                <a:solidFill>
                  <a:srgbClr val="4C4C4E"/>
                </a:solidFill>
                <a:latin typeface="Roboto" panose="02000000000000000000" pitchFamily="2" charset="0"/>
                <a:ea typeface="Roboto" panose="02000000000000000000" pitchFamily="2" charset="0"/>
                <a:cs typeface="Roboto" panose="02000000000000000000" pitchFamily="2" charset="0"/>
              </a:rPr>
              <a:t>AGS Secure Coding</a:t>
            </a:r>
          </a:p>
          <a:p>
            <a:pPr marL="171450" indent="-171450">
              <a:buFont typeface="Arial" panose="020B0604020202020204" pitchFamily="34" charset="0"/>
              <a:buChar char="•"/>
            </a:pPr>
            <a:r>
              <a:rPr lang="en-US" sz="1400" dirty="0">
                <a:solidFill>
                  <a:srgbClr val="4C4C4E"/>
                </a:solidFill>
                <a:latin typeface="Roboto" panose="02000000000000000000" pitchFamily="2" charset="0"/>
                <a:ea typeface="Roboto" panose="02000000000000000000" pitchFamily="2" charset="0"/>
                <a:cs typeface="Roboto" panose="02000000000000000000" pitchFamily="2" charset="0"/>
              </a:rPr>
              <a:t>AGS Hospitality</a:t>
            </a:r>
          </a:p>
          <a:p>
            <a:pPr marL="171450" indent="-171450">
              <a:buFont typeface="Arial" panose="020B0604020202020204" pitchFamily="34" charset="0"/>
              <a:buChar char="•"/>
            </a:pPr>
            <a:r>
              <a:rPr lang="en-US" sz="1400" dirty="0">
                <a:solidFill>
                  <a:srgbClr val="4C4C4E"/>
                </a:solidFill>
                <a:latin typeface="Roboto" panose="02000000000000000000" pitchFamily="2" charset="0"/>
                <a:ea typeface="Roboto" panose="02000000000000000000" pitchFamily="2" charset="0"/>
                <a:cs typeface="Roboto" panose="02000000000000000000" pitchFamily="2" charset="0"/>
              </a:rPr>
              <a:t>AGS Emergency Management &amp; Planning</a:t>
            </a:r>
          </a:p>
          <a:p>
            <a:pPr marL="171450" indent="-171450">
              <a:buFont typeface="Arial" panose="020B0604020202020204" pitchFamily="34" charset="0"/>
              <a:buChar char="•"/>
            </a:pPr>
            <a:r>
              <a:rPr lang="en-US" sz="1400" dirty="0">
                <a:solidFill>
                  <a:srgbClr val="4C4C4E"/>
                </a:solidFill>
                <a:latin typeface="Roboto" panose="02000000000000000000" pitchFamily="2" charset="0"/>
                <a:ea typeface="Roboto" panose="02000000000000000000" pitchFamily="2" charset="0"/>
                <a:cs typeface="Roboto" panose="02000000000000000000" pitchFamily="2" charset="0"/>
              </a:rPr>
              <a:t>Certified Addiction</a:t>
            </a:r>
            <a:br>
              <a:rPr lang="en-US" sz="1400" dirty="0">
                <a:solidFill>
                  <a:srgbClr val="4C4C4E"/>
                </a:solidFill>
                <a:latin typeface="Roboto" panose="02000000000000000000" pitchFamily="2" charset="0"/>
                <a:ea typeface="Roboto" panose="02000000000000000000" pitchFamily="2" charset="0"/>
                <a:cs typeface="Roboto" panose="02000000000000000000" pitchFamily="2" charset="0"/>
              </a:rPr>
            </a:br>
            <a:r>
              <a:rPr lang="en-US" sz="1400" dirty="0">
                <a:solidFill>
                  <a:srgbClr val="4C4C4E"/>
                </a:solidFill>
                <a:latin typeface="Roboto" panose="02000000000000000000" pitchFamily="2" charset="0"/>
                <a:ea typeface="Roboto" panose="02000000000000000000" pitchFamily="2" charset="0"/>
                <a:cs typeface="Roboto" panose="02000000000000000000" pitchFamily="2" charset="0"/>
              </a:rPr>
              <a:t>Counseling Courses</a:t>
            </a:r>
          </a:p>
          <a:p>
            <a:pPr marL="171450" indent="-171450">
              <a:buFont typeface="Arial" panose="020B0604020202020204" pitchFamily="34" charset="0"/>
              <a:buChar char="•"/>
            </a:pPr>
            <a:r>
              <a:rPr lang="en-US" sz="1400" dirty="0">
                <a:solidFill>
                  <a:srgbClr val="4C4C4E"/>
                </a:solidFill>
                <a:latin typeface="Roboto" panose="02000000000000000000" pitchFamily="2" charset="0"/>
                <a:ea typeface="Roboto" panose="02000000000000000000" pitchFamily="2" charset="0"/>
                <a:cs typeface="Roboto" panose="02000000000000000000" pitchFamily="2" charset="0"/>
              </a:rPr>
              <a:t>Vet Assistant</a:t>
            </a:r>
          </a:p>
        </p:txBody>
      </p:sp>
      <p:sp>
        <p:nvSpPr>
          <p:cNvPr id="5" name="Rectangle 4"/>
          <p:cNvSpPr/>
          <p:nvPr/>
        </p:nvSpPr>
        <p:spPr>
          <a:xfrm>
            <a:off x="4967488" y="582989"/>
            <a:ext cx="2922633" cy="1568862"/>
          </a:xfrm>
          <a:prstGeom prst="rect">
            <a:avLst/>
          </a:prstGeom>
          <a:noFill/>
          <a:ln w="57150">
            <a:solidFill>
              <a:srgbClr val="00808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98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1" presetClass="entr" presetSubtype="1"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heel(1)">
                                      <p:cBhvr>
                                        <p:cTn id="42" dur="1000"/>
                                        <p:tgtEl>
                                          <p:spTgt spid="5"/>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up)">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17" grpId="0" animBg="1"/>
      <p:bldP spid="9" grpId="0"/>
      <p:bldP spid="23" grpId="0" animBg="1"/>
      <p:bldP spid="24" grpId="0" animBg="1"/>
      <p:bldP spid="25" grpId="0" animBg="1"/>
      <p:bldP spid="26" grpId="0" animBg="1"/>
      <p:bldP spid="2"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768626"/>
            <a:ext cx="6358790" cy="2758259"/>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499785" y="616615"/>
            <a:ext cx="5672839" cy="1025281"/>
          </a:xfrm>
          <a:prstGeom prst="rect">
            <a:avLst/>
          </a:prstGeom>
          <a:noFill/>
        </p:spPr>
        <p:txBody>
          <a:bodyPr wrap="square" rtlCol="0">
            <a:spAutoFit/>
          </a:bodyPr>
          <a:lstStyle/>
          <a:p>
            <a:pPr>
              <a:lnSpc>
                <a:spcPct val="150000"/>
              </a:lnSpc>
            </a:pPr>
            <a:r>
              <a:rPr lang="en-US" sz="1400" dirty="0">
                <a:latin typeface="Roboto" panose="02000000000000000000" pitchFamily="2" charset="0"/>
                <a:ea typeface="Roboto" panose="02000000000000000000" pitchFamily="2" charset="0"/>
                <a:cs typeface="Roboto" panose="02000000000000000000" pitchFamily="2" charset="0"/>
              </a:rPr>
              <a:t>Remains an essential partnership with our higher-ed peers.</a:t>
            </a:r>
            <a:br>
              <a:rPr lang="en-US" sz="1400" dirty="0">
                <a:latin typeface="Roboto" panose="02000000000000000000" pitchFamily="2" charset="0"/>
                <a:ea typeface="Roboto" panose="02000000000000000000" pitchFamily="2" charset="0"/>
                <a:cs typeface="Roboto" panose="02000000000000000000" pitchFamily="2" charset="0"/>
              </a:rPr>
            </a:br>
            <a:r>
              <a:rPr lang="en-US" sz="1400" dirty="0">
                <a:latin typeface="Roboto" panose="02000000000000000000" pitchFamily="2" charset="0"/>
                <a:ea typeface="Roboto" panose="02000000000000000000" pitchFamily="2" charset="0"/>
                <a:cs typeface="Roboto" panose="02000000000000000000" pitchFamily="2" charset="0"/>
              </a:rPr>
              <a:t>More than an internship. Puts students and recent graduates to work solving real-life community problems.</a:t>
            </a:r>
          </a:p>
        </p:txBody>
      </p:sp>
      <p:pic>
        <p:nvPicPr>
          <p:cNvPr id="5" name="Picture 4">
            <a:extLst>
              <a:ext uri="{FF2B5EF4-FFF2-40B4-BE49-F238E27FC236}">
                <a16:creationId xmlns:a16="http://schemas.microsoft.com/office/drawing/2014/main" id="{775DD5E8-3C93-084F-B9F0-EFF166FFF0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8227" y="2542662"/>
            <a:ext cx="2370025" cy="1111460"/>
          </a:xfrm>
          <a:prstGeom prst="rect">
            <a:avLst/>
          </a:prstGeom>
        </p:spPr>
      </p:pic>
    </p:spTree>
    <p:extLst>
      <p:ext uri="{BB962C8B-B14F-4D97-AF65-F5344CB8AC3E}">
        <p14:creationId xmlns:p14="http://schemas.microsoft.com/office/powerpoint/2010/main" val="252641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284024" cy="51435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utoShape 3"/>
          <p:cNvSpPr>
            <a:spLocks noChangeAspect="1" noChangeArrowheads="1" noTextEdit="1"/>
          </p:cNvSpPr>
          <p:nvPr/>
        </p:nvSpPr>
        <p:spPr bwMode="auto">
          <a:xfrm>
            <a:off x="7748773" y="1066800"/>
            <a:ext cx="36353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4396785" y="180165"/>
            <a:ext cx="4018435" cy="1569660"/>
          </a:xfrm>
          <a:prstGeom prst="rect">
            <a:avLst/>
          </a:prstGeom>
          <a:noFill/>
        </p:spPr>
        <p:txBody>
          <a:bodyPr wrap="square" rtlCol="0">
            <a:spAutoFit/>
          </a:bodyPr>
          <a:lstStyle/>
          <a:p>
            <a:r>
              <a:rPr lang="en-US" sz="4800" b="1" dirty="0">
                <a:solidFill>
                  <a:srgbClr val="008083"/>
                </a:solidFill>
                <a:latin typeface="Montserrat Black"/>
                <a:cs typeface="Montserrat Black"/>
              </a:rPr>
              <a:t>FACILITIES</a:t>
            </a:r>
          </a:p>
          <a:p>
            <a:r>
              <a:rPr lang="en-US" sz="4800" dirty="0">
                <a:solidFill>
                  <a:schemeClr val="tx1">
                    <a:lumMod val="75000"/>
                    <a:lumOff val="25000"/>
                  </a:schemeClr>
                </a:solidFill>
                <a:latin typeface="Montserrat" pitchFamily="2" charset="77"/>
                <a:cs typeface="Montserrat Black"/>
              </a:rPr>
              <a:t>UPDATES</a:t>
            </a:r>
          </a:p>
        </p:txBody>
      </p:sp>
      <p:sp>
        <p:nvSpPr>
          <p:cNvPr id="7" name="TextBox 6">
            <a:extLst>
              <a:ext uri="{FF2B5EF4-FFF2-40B4-BE49-F238E27FC236}">
                <a16:creationId xmlns:a16="http://schemas.microsoft.com/office/drawing/2014/main" id="{1F99030E-898A-6A4D-AAE0-D48CFA67FFC8}"/>
              </a:ext>
            </a:extLst>
          </p:cNvPr>
          <p:cNvSpPr txBox="1"/>
          <p:nvPr/>
        </p:nvSpPr>
        <p:spPr>
          <a:xfrm>
            <a:off x="4396785" y="2012646"/>
            <a:ext cx="2244934" cy="2215991"/>
          </a:xfrm>
          <a:prstGeom prst="rect">
            <a:avLst/>
          </a:prstGeom>
          <a:noFill/>
        </p:spPr>
        <p:txBody>
          <a:bodyPr wrap="square" rtlCol="0">
            <a:spAutoFit/>
          </a:bodyPr>
          <a:lstStyle/>
          <a:p>
            <a:r>
              <a:rPr lang="en-US" sz="1400" b="1" dirty="0">
                <a:solidFill>
                  <a:srgbClr val="FECD12"/>
                </a:solidFill>
                <a:latin typeface="Roboto Black" panose="02000000000000000000" pitchFamily="2" charset="0"/>
                <a:ea typeface="Roboto Black" panose="02000000000000000000" pitchFamily="2" charset="0"/>
                <a:cs typeface="Roboto Black" panose="02000000000000000000" pitchFamily="2" charset="0"/>
              </a:rPr>
              <a:t>In Construction</a:t>
            </a:r>
          </a:p>
          <a:p>
            <a:r>
              <a:rPr lang="en-US" sz="1400" dirty="0">
                <a:solidFill>
                  <a:srgbClr val="4C4C4E"/>
                </a:solidFill>
                <a:latin typeface="Roboto" panose="02000000000000000000" pitchFamily="2" charset="0"/>
                <a:ea typeface="Roboto" panose="02000000000000000000" pitchFamily="2" charset="0"/>
                <a:cs typeface="Roboto" panose="02000000000000000000" pitchFamily="2" charset="0"/>
              </a:rPr>
              <a:t>Emergency Generator </a:t>
            </a:r>
          </a:p>
          <a:p>
            <a:r>
              <a:rPr lang="en-US" sz="1400" dirty="0">
                <a:solidFill>
                  <a:srgbClr val="4C4C4E"/>
                </a:solidFill>
                <a:latin typeface="Roboto" panose="02000000000000000000" pitchFamily="2" charset="0"/>
                <a:ea typeface="Roboto" panose="02000000000000000000" pitchFamily="2" charset="0"/>
                <a:cs typeface="Roboto" panose="02000000000000000000" pitchFamily="2" charset="0"/>
              </a:rPr>
              <a:t>Walkways Renovation </a:t>
            </a:r>
          </a:p>
          <a:p>
            <a:r>
              <a:rPr lang="en-US" sz="1400" dirty="0">
                <a:solidFill>
                  <a:srgbClr val="4C4C4E"/>
                </a:solidFill>
                <a:latin typeface="Roboto" panose="02000000000000000000" pitchFamily="2" charset="0"/>
                <a:ea typeface="Roboto" panose="02000000000000000000" pitchFamily="2" charset="0"/>
                <a:cs typeface="Roboto" panose="02000000000000000000" pitchFamily="2" charset="0"/>
              </a:rPr>
              <a:t>DTS Fire Sprinkler</a:t>
            </a:r>
          </a:p>
          <a:p>
            <a:r>
              <a:rPr lang="en-US" sz="1400" dirty="0">
                <a:solidFill>
                  <a:srgbClr val="4C4C4E"/>
                </a:solidFill>
                <a:latin typeface="Roboto" panose="02000000000000000000" pitchFamily="2" charset="0"/>
                <a:ea typeface="Roboto" panose="02000000000000000000" pitchFamily="2" charset="0"/>
                <a:cs typeface="Roboto" panose="02000000000000000000" pitchFamily="2" charset="0"/>
              </a:rPr>
              <a:t>Gym Remodel</a:t>
            </a:r>
            <a:br>
              <a:rPr lang="en-US" sz="1400" dirty="0">
                <a:solidFill>
                  <a:srgbClr val="4C4C4E"/>
                </a:solidFill>
                <a:latin typeface="Roboto" panose="02000000000000000000" pitchFamily="2" charset="0"/>
                <a:ea typeface="Roboto" panose="02000000000000000000" pitchFamily="2" charset="0"/>
                <a:cs typeface="Roboto" panose="02000000000000000000" pitchFamily="2" charset="0"/>
              </a:rPr>
            </a:br>
            <a:br>
              <a:rPr lang="en-US" sz="1400" dirty="0">
                <a:solidFill>
                  <a:srgbClr val="4C4C4E"/>
                </a:solidFill>
                <a:latin typeface="Roboto" panose="02000000000000000000" pitchFamily="2" charset="0"/>
                <a:ea typeface="Roboto" panose="02000000000000000000" pitchFamily="2" charset="0"/>
                <a:cs typeface="Roboto" panose="02000000000000000000" pitchFamily="2" charset="0"/>
              </a:rPr>
            </a:br>
            <a:r>
              <a:rPr lang="en-US" sz="1400" b="1" dirty="0">
                <a:solidFill>
                  <a:srgbClr val="FECD12"/>
                </a:solidFill>
                <a:latin typeface="Roboto Black" panose="02000000000000000000" pitchFamily="2" charset="0"/>
                <a:ea typeface="Roboto Black" panose="02000000000000000000" pitchFamily="2" charset="0"/>
                <a:cs typeface="Roboto Black" panose="02000000000000000000" pitchFamily="2" charset="0"/>
              </a:rPr>
              <a:t>Upcoming Projects</a:t>
            </a:r>
            <a:br>
              <a:rPr lang="en-US" sz="1400" dirty="0">
                <a:solidFill>
                  <a:srgbClr val="4C4C4E"/>
                </a:solidFill>
                <a:latin typeface="Roboto" panose="02000000000000000000" pitchFamily="2" charset="0"/>
                <a:ea typeface="Roboto" panose="02000000000000000000" pitchFamily="2" charset="0"/>
                <a:cs typeface="Roboto" panose="02000000000000000000" pitchFamily="2" charset="0"/>
              </a:rPr>
            </a:br>
            <a:r>
              <a:rPr lang="en-US" sz="1400" dirty="0">
                <a:solidFill>
                  <a:srgbClr val="4C4C4E"/>
                </a:solidFill>
                <a:latin typeface="Roboto" panose="02000000000000000000" pitchFamily="2" charset="0"/>
                <a:ea typeface="Roboto" panose="02000000000000000000" pitchFamily="2" charset="0"/>
                <a:cs typeface="Roboto" panose="02000000000000000000" pitchFamily="2" charset="0"/>
              </a:rPr>
              <a:t>DTS Learning Commons </a:t>
            </a:r>
          </a:p>
          <a:p>
            <a:r>
              <a:rPr lang="en-US" sz="1400" dirty="0">
                <a:solidFill>
                  <a:srgbClr val="4C4C4E"/>
                </a:solidFill>
                <a:latin typeface="Roboto" panose="02000000000000000000" pitchFamily="2" charset="0"/>
                <a:ea typeface="Roboto" panose="02000000000000000000" pitchFamily="2" charset="0"/>
                <a:cs typeface="Roboto" panose="02000000000000000000" pitchFamily="2" charset="0"/>
              </a:rPr>
              <a:t>Roofing Project</a:t>
            </a:r>
            <a:br>
              <a:rPr lang="en-US" sz="1400" dirty="0">
                <a:solidFill>
                  <a:srgbClr val="4C4C4E"/>
                </a:solidFill>
                <a:latin typeface="Roboto" panose="02000000000000000000" pitchFamily="2" charset="0"/>
                <a:ea typeface="Roboto" panose="02000000000000000000" pitchFamily="2" charset="0"/>
                <a:cs typeface="Roboto" panose="02000000000000000000" pitchFamily="2" charset="0"/>
              </a:rPr>
            </a:br>
            <a:r>
              <a:rPr lang="en-US" sz="1200" i="1" dirty="0">
                <a:solidFill>
                  <a:srgbClr val="4C4C4E"/>
                </a:solidFill>
                <a:latin typeface="Roboto Thin" panose="02000000000000000000" pitchFamily="2" charset="0"/>
                <a:ea typeface="Roboto Thin" panose="02000000000000000000" pitchFamily="2" charset="0"/>
                <a:cs typeface="Roboto Thin" panose="02000000000000000000" pitchFamily="2" charset="0"/>
              </a:rPr>
              <a:t>Completion Winter 2021 </a:t>
            </a:r>
          </a:p>
        </p:txBody>
      </p:sp>
      <p:sp>
        <p:nvSpPr>
          <p:cNvPr id="16" name="TextBox 15">
            <a:extLst>
              <a:ext uri="{FF2B5EF4-FFF2-40B4-BE49-F238E27FC236}">
                <a16:creationId xmlns:a16="http://schemas.microsoft.com/office/drawing/2014/main" id="{FA928D4E-FC88-8B40-B890-2FFBC99D7E75}"/>
              </a:ext>
            </a:extLst>
          </p:cNvPr>
          <p:cNvSpPr txBox="1"/>
          <p:nvPr/>
        </p:nvSpPr>
        <p:spPr>
          <a:xfrm>
            <a:off x="6641719" y="2012646"/>
            <a:ext cx="2442051" cy="1969770"/>
          </a:xfrm>
          <a:prstGeom prst="rect">
            <a:avLst/>
          </a:prstGeom>
          <a:noFill/>
        </p:spPr>
        <p:txBody>
          <a:bodyPr wrap="square" rtlCol="0">
            <a:spAutoFit/>
          </a:bodyPr>
          <a:lstStyle/>
          <a:p>
            <a:r>
              <a:rPr lang="en-US" sz="1400" b="1" dirty="0">
                <a:solidFill>
                  <a:srgbClr val="FECD12"/>
                </a:solidFill>
                <a:latin typeface="Roboto Black" panose="02000000000000000000" pitchFamily="2" charset="0"/>
                <a:ea typeface="Roboto Black" panose="02000000000000000000" pitchFamily="2" charset="0"/>
                <a:cs typeface="Roboto Black" panose="02000000000000000000" pitchFamily="2" charset="0"/>
              </a:rPr>
              <a:t>Restroom Upgrades</a:t>
            </a:r>
          </a:p>
          <a:p>
            <a:r>
              <a:rPr lang="en-US" sz="1400" dirty="0">
                <a:latin typeface="Roboto" panose="02000000000000000000" pitchFamily="2" charset="0"/>
                <a:ea typeface="Roboto" panose="02000000000000000000" pitchFamily="2" charset="0"/>
                <a:cs typeface="Roboto" panose="02000000000000000000" pitchFamily="2" charset="0"/>
              </a:rPr>
              <a:t>Phase I (Aspen) CC </a:t>
            </a:r>
            <a:r>
              <a:rPr lang="en-US" sz="1200" i="1" dirty="0">
                <a:latin typeface="Roboto Thin" panose="02000000000000000000" pitchFamily="2" charset="0"/>
                <a:ea typeface="Roboto Thin" panose="02000000000000000000" pitchFamily="2" charset="0"/>
                <a:cs typeface="Roboto Thin" panose="02000000000000000000" pitchFamily="2" charset="0"/>
              </a:rPr>
              <a:t>Completion October 2021</a:t>
            </a:r>
          </a:p>
          <a:p>
            <a:r>
              <a:rPr lang="en-US" sz="1400" dirty="0">
                <a:latin typeface="Roboto" panose="02000000000000000000" pitchFamily="2" charset="0"/>
                <a:ea typeface="Roboto" panose="02000000000000000000" pitchFamily="2" charset="0"/>
                <a:cs typeface="Roboto" panose="02000000000000000000" pitchFamily="2" charset="0"/>
              </a:rPr>
              <a:t>Phase II (Breckenridge) CC</a:t>
            </a:r>
          </a:p>
          <a:p>
            <a:r>
              <a:rPr lang="en-US" sz="1200" i="1" dirty="0">
                <a:latin typeface="Roboto Thin" panose="02000000000000000000" pitchFamily="2" charset="0"/>
                <a:ea typeface="Roboto Thin" panose="02000000000000000000" pitchFamily="2" charset="0"/>
                <a:cs typeface="Roboto Thin" panose="02000000000000000000" pitchFamily="2" charset="0"/>
              </a:rPr>
              <a:t>Completion October 2021</a:t>
            </a:r>
            <a:br>
              <a:rPr lang="en-US" sz="1400" dirty="0">
                <a:latin typeface="Roboto" panose="02000000000000000000" pitchFamily="2" charset="0"/>
                <a:ea typeface="Roboto" panose="02000000000000000000" pitchFamily="2" charset="0"/>
                <a:cs typeface="Roboto" panose="02000000000000000000" pitchFamily="2" charset="0"/>
              </a:rPr>
            </a:br>
            <a:endParaRPr lang="en-US" sz="1400" dirty="0">
              <a:latin typeface="Roboto" panose="02000000000000000000" pitchFamily="2" charset="0"/>
              <a:ea typeface="Roboto" panose="02000000000000000000" pitchFamily="2" charset="0"/>
              <a:cs typeface="Roboto" panose="02000000000000000000" pitchFamily="2" charset="0"/>
            </a:endParaRPr>
          </a:p>
          <a:p>
            <a:r>
              <a:rPr lang="en-US" sz="1400" b="1" dirty="0">
                <a:solidFill>
                  <a:srgbClr val="FECD12"/>
                </a:solidFill>
                <a:latin typeface="Roboto Black" panose="02000000000000000000" pitchFamily="2" charset="0"/>
                <a:ea typeface="Roboto Black" panose="02000000000000000000" pitchFamily="2" charset="0"/>
                <a:cs typeface="Roboto Black" panose="02000000000000000000" pitchFamily="2" charset="0"/>
              </a:rPr>
              <a:t>TBA </a:t>
            </a:r>
            <a:br>
              <a:rPr lang="en-US" sz="1400" dirty="0">
                <a:latin typeface="Roboto" panose="02000000000000000000" pitchFamily="2" charset="0"/>
                <a:ea typeface="Roboto" panose="02000000000000000000" pitchFamily="2" charset="0"/>
                <a:cs typeface="Roboto" panose="02000000000000000000" pitchFamily="2" charset="0"/>
              </a:rPr>
            </a:br>
            <a:r>
              <a:rPr lang="en-US" sz="1400" dirty="0">
                <a:latin typeface="Roboto" panose="02000000000000000000" pitchFamily="2" charset="0"/>
                <a:ea typeface="Roboto" panose="02000000000000000000" pitchFamily="2" charset="0"/>
                <a:cs typeface="Roboto" panose="02000000000000000000" pitchFamily="2" charset="0"/>
              </a:rPr>
              <a:t>FREE Complex</a:t>
            </a:r>
          </a:p>
          <a:p>
            <a:r>
              <a:rPr lang="en-US" sz="1400" dirty="0">
                <a:latin typeface="Roboto" panose="02000000000000000000" pitchFamily="2" charset="0"/>
                <a:ea typeface="Roboto" panose="02000000000000000000" pitchFamily="2" charset="0"/>
                <a:cs typeface="Roboto" panose="02000000000000000000" pitchFamily="2" charset="0"/>
              </a:rPr>
              <a:t>CTE Building </a:t>
            </a:r>
          </a:p>
        </p:txBody>
      </p:sp>
    </p:spTree>
    <p:extLst>
      <p:ext uri="{BB962C8B-B14F-4D97-AF65-F5344CB8AC3E}">
        <p14:creationId xmlns:p14="http://schemas.microsoft.com/office/powerpoint/2010/main" val="134667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52"/>
            <a:ext cx="4641905" cy="5172454"/>
          </a:xfrm>
          <a:custGeom>
            <a:avLst/>
            <a:gdLst>
              <a:gd name="connsiteX0" fmla="*/ 0 w 4216603"/>
              <a:gd name="connsiteY0" fmla="*/ 0 h 4693989"/>
              <a:gd name="connsiteX1" fmla="*/ 4216603 w 4216603"/>
              <a:gd name="connsiteY1" fmla="*/ 0 h 4693989"/>
              <a:gd name="connsiteX2" fmla="*/ 4216603 w 4216603"/>
              <a:gd name="connsiteY2" fmla="*/ 4693989 h 4693989"/>
              <a:gd name="connsiteX3" fmla="*/ 0 w 4216603"/>
              <a:gd name="connsiteY3" fmla="*/ 4693989 h 4693989"/>
              <a:gd name="connsiteX4" fmla="*/ 0 w 4216603"/>
              <a:gd name="connsiteY4" fmla="*/ 0 h 4693989"/>
              <a:gd name="connsiteX0" fmla="*/ 0 w 4216603"/>
              <a:gd name="connsiteY0" fmla="*/ 0 h 4693989"/>
              <a:gd name="connsiteX1" fmla="*/ 4216603 w 4216603"/>
              <a:gd name="connsiteY1" fmla="*/ 0 h 4693989"/>
              <a:gd name="connsiteX2" fmla="*/ 3121450 w 4216603"/>
              <a:gd name="connsiteY2" fmla="*/ 4683356 h 4693989"/>
              <a:gd name="connsiteX3" fmla="*/ 0 w 4216603"/>
              <a:gd name="connsiteY3" fmla="*/ 4693989 h 4693989"/>
              <a:gd name="connsiteX4" fmla="*/ 0 w 4216603"/>
              <a:gd name="connsiteY4" fmla="*/ 0 h 4693989"/>
              <a:gd name="connsiteX0" fmla="*/ 0 w 4641905"/>
              <a:gd name="connsiteY0" fmla="*/ 478465 h 5172454"/>
              <a:gd name="connsiteX1" fmla="*/ 4641905 w 4641905"/>
              <a:gd name="connsiteY1" fmla="*/ 0 h 5172454"/>
              <a:gd name="connsiteX2" fmla="*/ 3121450 w 4641905"/>
              <a:gd name="connsiteY2" fmla="*/ 5161821 h 5172454"/>
              <a:gd name="connsiteX3" fmla="*/ 0 w 4641905"/>
              <a:gd name="connsiteY3" fmla="*/ 5172454 h 5172454"/>
              <a:gd name="connsiteX4" fmla="*/ 0 w 4641905"/>
              <a:gd name="connsiteY4" fmla="*/ 478465 h 5172454"/>
              <a:gd name="connsiteX0" fmla="*/ 0 w 4641905"/>
              <a:gd name="connsiteY0" fmla="*/ 42530 h 5172454"/>
              <a:gd name="connsiteX1" fmla="*/ 4641905 w 4641905"/>
              <a:gd name="connsiteY1" fmla="*/ 0 h 5172454"/>
              <a:gd name="connsiteX2" fmla="*/ 3121450 w 4641905"/>
              <a:gd name="connsiteY2" fmla="*/ 5161821 h 5172454"/>
              <a:gd name="connsiteX3" fmla="*/ 0 w 4641905"/>
              <a:gd name="connsiteY3" fmla="*/ 5172454 h 5172454"/>
              <a:gd name="connsiteX4" fmla="*/ 0 w 4641905"/>
              <a:gd name="connsiteY4" fmla="*/ 42530 h 5172454"/>
              <a:gd name="connsiteX0" fmla="*/ 0 w 4641905"/>
              <a:gd name="connsiteY0" fmla="*/ 42530 h 5172454"/>
              <a:gd name="connsiteX1" fmla="*/ 4641905 w 4641905"/>
              <a:gd name="connsiteY1" fmla="*/ 0 h 5172454"/>
              <a:gd name="connsiteX2" fmla="*/ 3674343 w 4641905"/>
              <a:gd name="connsiteY2" fmla="*/ 5151189 h 5172454"/>
              <a:gd name="connsiteX3" fmla="*/ 0 w 4641905"/>
              <a:gd name="connsiteY3" fmla="*/ 5172454 h 5172454"/>
              <a:gd name="connsiteX4" fmla="*/ 0 w 4641905"/>
              <a:gd name="connsiteY4" fmla="*/ 42530 h 5172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905" h="5172454">
                <a:moveTo>
                  <a:pt x="0" y="42530"/>
                </a:moveTo>
                <a:lnTo>
                  <a:pt x="4641905" y="0"/>
                </a:lnTo>
                <a:lnTo>
                  <a:pt x="3674343" y="5151189"/>
                </a:lnTo>
                <a:lnTo>
                  <a:pt x="0" y="5172454"/>
                </a:lnTo>
                <a:lnTo>
                  <a:pt x="0" y="4253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641905" y="1014672"/>
            <a:ext cx="4135694" cy="1938992"/>
          </a:xfrm>
          <a:prstGeom prst="rect">
            <a:avLst/>
          </a:prstGeom>
          <a:noFill/>
        </p:spPr>
        <p:txBody>
          <a:bodyPr wrap="square" rtlCol="0">
            <a:spAutoFit/>
          </a:bodyPr>
          <a:lstStyle/>
          <a:p>
            <a:r>
              <a:rPr lang="en-US" sz="3000" b="1" dirty="0">
                <a:solidFill>
                  <a:srgbClr val="FECD12"/>
                </a:solidFill>
                <a:latin typeface="Montserrat Light" pitchFamily="50" charset="0"/>
                <a:cs typeface="Montserrat Black"/>
              </a:rPr>
              <a:t>CENTER FOR HEALTHCARE EDUCATION &amp; SIMULATION</a:t>
            </a:r>
            <a:endParaRPr lang="en-US" sz="3000" i="1" dirty="0">
              <a:solidFill>
                <a:srgbClr val="FECD12"/>
              </a:solidFill>
              <a:latin typeface="Montserrat Light" pitchFamily="2" charset="77"/>
              <a:cs typeface="Montserrat Black"/>
            </a:endParaRPr>
          </a:p>
        </p:txBody>
      </p:sp>
      <p:sp>
        <p:nvSpPr>
          <p:cNvPr id="2" name="TextBox 1">
            <a:extLst>
              <a:ext uri="{FF2B5EF4-FFF2-40B4-BE49-F238E27FC236}">
                <a16:creationId xmlns:a16="http://schemas.microsoft.com/office/drawing/2014/main" id="{4FB12FBE-C831-004F-A2BC-DED34748A9C7}"/>
              </a:ext>
            </a:extLst>
          </p:cNvPr>
          <p:cNvSpPr txBox="1"/>
          <p:nvPr/>
        </p:nvSpPr>
        <p:spPr>
          <a:xfrm>
            <a:off x="4641905" y="3002943"/>
            <a:ext cx="4331110" cy="369332"/>
          </a:xfrm>
          <a:prstGeom prst="rect">
            <a:avLst/>
          </a:prstGeom>
          <a:noFill/>
        </p:spPr>
        <p:txBody>
          <a:bodyPr wrap="square" rtlCol="0">
            <a:spAutoFit/>
          </a:bodyPr>
          <a:lstStyle/>
          <a:p>
            <a:r>
              <a:rPr lang="en-US" i="1" dirty="0">
                <a:solidFill>
                  <a:srgbClr val="4C4C4E"/>
                </a:solidFill>
                <a:latin typeface="Montserrat Light" pitchFamily="2" charset="77"/>
                <a:ea typeface="Roboto" panose="02000000000000000000" pitchFamily="2" charset="0"/>
                <a:cs typeface="Roboto" panose="02000000000000000000" pitchFamily="2" charset="0"/>
              </a:rPr>
              <a:t>CHES Phase 2</a:t>
            </a:r>
          </a:p>
        </p:txBody>
      </p:sp>
    </p:spTree>
    <p:extLst>
      <p:ext uri="{BB962C8B-B14F-4D97-AF65-F5344CB8AC3E}">
        <p14:creationId xmlns:p14="http://schemas.microsoft.com/office/powerpoint/2010/main" val="19103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7373" y="172782"/>
            <a:ext cx="8769255" cy="4811975"/>
          </a:xfrm>
          <a:prstGeom prst="rect">
            <a:avLst/>
          </a:prstGeom>
          <a:solidFill>
            <a:srgbClr val="CCDD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079831" y="1221490"/>
            <a:ext cx="693408" cy="1569660"/>
          </a:xfrm>
          <a:prstGeom prst="rect">
            <a:avLst/>
          </a:prstGeom>
          <a:noFill/>
        </p:spPr>
        <p:txBody>
          <a:bodyPr wrap="square" rtlCol="0">
            <a:spAutoFit/>
          </a:bodyPr>
          <a:lstStyle/>
          <a:p>
            <a:pPr algn="ctr"/>
            <a:endParaRPr lang="en-US" sz="9600" dirty="0">
              <a:gradFill flip="none" rotWithShape="1">
                <a:gsLst>
                  <a:gs pos="0">
                    <a:srgbClr val="D4731B"/>
                  </a:gs>
                  <a:gs pos="100000">
                    <a:srgbClr val="FEA018"/>
                  </a:gs>
                </a:gsLst>
                <a:path path="circle">
                  <a:fillToRect l="100000" t="100000"/>
                </a:path>
                <a:tileRect r="-100000" b="-100000"/>
              </a:gradFill>
              <a:latin typeface="Montserrat Black"/>
              <a:cs typeface="Montserrat Black"/>
            </a:endParaRPr>
          </a:p>
        </p:txBody>
      </p:sp>
      <p:sp>
        <p:nvSpPr>
          <p:cNvPr id="8" name="TextBox 7"/>
          <p:cNvSpPr txBox="1"/>
          <p:nvPr/>
        </p:nvSpPr>
        <p:spPr>
          <a:xfrm>
            <a:off x="2684234" y="2562352"/>
            <a:ext cx="3775531" cy="954107"/>
          </a:xfrm>
          <a:prstGeom prst="rect">
            <a:avLst/>
          </a:prstGeom>
          <a:noFill/>
        </p:spPr>
        <p:txBody>
          <a:bodyPr wrap="square" rtlCol="0">
            <a:spAutoFit/>
          </a:bodyPr>
          <a:lstStyle/>
          <a:p>
            <a:pPr algn="ctr"/>
            <a:r>
              <a:rPr lang="en-US" sz="2800" dirty="0">
                <a:solidFill>
                  <a:srgbClr val="4C4C4E"/>
                </a:solidFill>
                <a:latin typeface="Montserrat Black"/>
                <a:cs typeface="Montserrat Black"/>
              </a:rPr>
              <a:t>THANK YOU.</a:t>
            </a:r>
          </a:p>
          <a:p>
            <a:pPr algn="ctr"/>
            <a:r>
              <a:rPr lang="en-US" sz="2800" dirty="0">
                <a:solidFill>
                  <a:srgbClr val="4C4C4E"/>
                </a:solidFill>
                <a:latin typeface="Montserrat Black"/>
                <a:cs typeface="Montserrat Black"/>
              </a:rPr>
              <a:t>QUESTIONS?</a:t>
            </a:r>
          </a:p>
        </p:txBody>
      </p:sp>
      <p:pic>
        <p:nvPicPr>
          <p:cNvPr id="4" name="Picture 3">
            <a:extLst>
              <a:ext uri="{FF2B5EF4-FFF2-40B4-BE49-F238E27FC236}">
                <a16:creationId xmlns:a16="http://schemas.microsoft.com/office/drawing/2014/main" id="{93E15AB9-96DA-6C49-BDB0-A0A6822915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12266" y="1581298"/>
            <a:ext cx="1919467" cy="716382"/>
          </a:xfrm>
          <a:prstGeom prst="rect">
            <a:avLst/>
          </a:prstGeom>
        </p:spPr>
      </p:pic>
    </p:spTree>
    <p:extLst>
      <p:ext uri="{BB962C8B-B14F-4D97-AF65-F5344CB8AC3E}">
        <p14:creationId xmlns:p14="http://schemas.microsoft.com/office/powerpoint/2010/main" val="101286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FE0D7F-713B-934C-A0FC-F65F8E938C7B}"/>
              </a:ext>
            </a:extLst>
          </p:cNvPr>
          <p:cNvSpPr/>
          <p:nvPr/>
        </p:nvSpPr>
        <p:spPr>
          <a:xfrm>
            <a:off x="-18586" y="1581151"/>
            <a:ext cx="3248722" cy="2457450"/>
          </a:xfrm>
          <a:prstGeom prst="rect">
            <a:avLst/>
          </a:prstGeom>
          <a:solidFill>
            <a:srgbClr val="CCDD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FE65C49-7328-6B42-831C-BD5A3BC6DF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731" y="1802710"/>
            <a:ext cx="3040960" cy="2014332"/>
          </a:xfrm>
          <a:prstGeom prst="rect">
            <a:avLst/>
          </a:prstGeom>
        </p:spPr>
      </p:pic>
      <p:sp>
        <p:nvSpPr>
          <p:cNvPr id="8" name="TextBox 7"/>
          <p:cNvSpPr txBox="1"/>
          <p:nvPr/>
        </p:nvSpPr>
        <p:spPr>
          <a:xfrm>
            <a:off x="2712293" y="2517489"/>
            <a:ext cx="1802719" cy="584775"/>
          </a:xfrm>
          <a:prstGeom prst="rect">
            <a:avLst/>
          </a:prstGeom>
          <a:solidFill>
            <a:srgbClr val="F7B418"/>
          </a:solidFill>
        </p:spPr>
        <p:txBody>
          <a:bodyPr wrap="square" rtlCol="0">
            <a:spAutoFit/>
          </a:bodyPr>
          <a:lstStyle/>
          <a:p>
            <a:r>
              <a:rPr lang="en-US" sz="3200" spc="300" dirty="0">
                <a:solidFill>
                  <a:schemeClr val="bg1"/>
                </a:solidFill>
                <a:latin typeface="Montserrat Medium" pitchFamily="50" charset="0"/>
                <a:cs typeface="Montserrat Black"/>
              </a:rPr>
              <a:t>COVID</a:t>
            </a:r>
            <a:endParaRPr lang="en-US" sz="3200" b="1" spc="300" dirty="0">
              <a:solidFill>
                <a:schemeClr val="bg1"/>
              </a:solidFill>
              <a:latin typeface="Montserrat Medium" pitchFamily="50" charset="0"/>
              <a:cs typeface="Montserrat Black"/>
            </a:endParaRPr>
          </a:p>
        </p:txBody>
      </p:sp>
    </p:spTree>
    <p:extLst>
      <p:ext uri="{BB962C8B-B14F-4D97-AF65-F5344CB8AC3E}">
        <p14:creationId xmlns:p14="http://schemas.microsoft.com/office/powerpoint/2010/main" val="28062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56621" y="451794"/>
            <a:ext cx="8219166" cy="4285898"/>
          </a:xfrm>
          <a:prstGeom prst="rect">
            <a:avLst/>
          </a:prstGeom>
          <a:blipFill dpi="0" rotWithShape="1">
            <a:blip r:embed="rId3" cstate="screen">
              <a:extLst>
                <a:ext uri="{28A0092B-C50C-407E-A947-70E740481C1C}">
                  <a14:useLocalDpi xmlns:a14="http://schemas.microsoft.com/office/drawing/2010/main"/>
                </a:ext>
              </a:extLst>
            </a:blip>
            <a:srcRect/>
            <a:stretch>
              <a:fillRect l="2644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56621" y="451794"/>
            <a:ext cx="4152391" cy="4285898"/>
          </a:xfrm>
          <a:prstGeom prst="rect">
            <a:avLst/>
          </a:prstGeom>
          <a:solidFill>
            <a:srgbClr val="0080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83"/>
              </a:solidFill>
            </a:endParaRPr>
          </a:p>
        </p:txBody>
      </p:sp>
      <p:sp>
        <p:nvSpPr>
          <p:cNvPr id="6" name="TextBox 5"/>
          <p:cNvSpPr txBox="1"/>
          <p:nvPr/>
        </p:nvSpPr>
        <p:spPr>
          <a:xfrm>
            <a:off x="728537" y="808771"/>
            <a:ext cx="2666475" cy="553998"/>
          </a:xfrm>
          <a:prstGeom prst="rect">
            <a:avLst/>
          </a:prstGeom>
          <a:noFill/>
        </p:spPr>
        <p:txBody>
          <a:bodyPr wrap="square" rtlCol="0">
            <a:spAutoFit/>
          </a:bodyPr>
          <a:lstStyle/>
          <a:p>
            <a:r>
              <a:rPr lang="en-US" sz="3000" dirty="0">
                <a:solidFill>
                  <a:schemeClr val="bg1"/>
                </a:solidFill>
                <a:latin typeface="Montserrat" pitchFamily="2" charset="0"/>
                <a:cs typeface="Montserrat Black"/>
              </a:rPr>
              <a:t>PLANS FOR</a:t>
            </a:r>
          </a:p>
        </p:txBody>
      </p:sp>
      <p:sp>
        <p:nvSpPr>
          <p:cNvPr id="7" name="TextBox 6"/>
          <p:cNvSpPr txBox="1"/>
          <p:nvPr/>
        </p:nvSpPr>
        <p:spPr>
          <a:xfrm>
            <a:off x="728537" y="1223520"/>
            <a:ext cx="3133454" cy="630942"/>
          </a:xfrm>
          <a:prstGeom prst="rect">
            <a:avLst/>
          </a:prstGeom>
          <a:noFill/>
        </p:spPr>
        <p:txBody>
          <a:bodyPr wrap="square" rtlCol="0">
            <a:spAutoFit/>
          </a:bodyPr>
          <a:lstStyle/>
          <a:p>
            <a:r>
              <a:rPr lang="en-US" sz="3500" dirty="0">
                <a:solidFill>
                  <a:srgbClr val="FECD12"/>
                </a:solidFill>
                <a:latin typeface="Montserrat ExtraLight" pitchFamily="50" charset="0"/>
                <a:cs typeface="Montserrat Black"/>
              </a:rPr>
              <a:t>SPRING</a:t>
            </a:r>
          </a:p>
        </p:txBody>
      </p:sp>
      <p:sp>
        <p:nvSpPr>
          <p:cNvPr id="8" name="TextBox 7"/>
          <p:cNvSpPr txBox="1"/>
          <p:nvPr/>
        </p:nvSpPr>
        <p:spPr>
          <a:xfrm>
            <a:off x="808486" y="1915287"/>
            <a:ext cx="3763514"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Plans for spring semester</a:t>
            </a:r>
          </a:p>
          <a:p>
            <a:pPr marL="285750" indent="-285750">
              <a:buFont typeface="Arial" panose="020B0604020202020204" pitchFamily="34" charset="0"/>
              <a:buChar char="•"/>
            </a:pP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Vaccine rollout</a:t>
            </a:r>
          </a:p>
          <a:p>
            <a:pPr marL="285750" indent="-285750">
              <a:buFont typeface="Arial" panose="020B0604020202020204" pitchFamily="34" charset="0"/>
              <a:buChar char="•"/>
            </a:pP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Graduation</a:t>
            </a:r>
          </a:p>
          <a:p>
            <a:pPr marL="285750" indent="-285750">
              <a:buFont typeface="Arial" panose="020B0604020202020204" pitchFamily="34" charset="0"/>
              <a:buChar char="•"/>
            </a:pP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Testing station at Rampart </a:t>
            </a:r>
            <a:b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br>
            <a:r>
              <a:rPr lang="en-US" sz="1600" i="1" dirty="0">
                <a:solidFill>
                  <a:schemeClr val="bg1"/>
                </a:solidFill>
                <a:latin typeface="Roboto Thin" panose="02000000000000000000" pitchFamily="2" charset="0"/>
                <a:ea typeface="Roboto Thin" panose="02000000000000000000" pitchFamily="2" charset="0"/>
                <a:cs typeface="Roboto Thin" panose="02000000000000000000" pitchFamily="2" charset="0"/>
              </a:rPr>
              <a:t>Hours extended: 8 a.m.-6 p.m.</a:t>
            </a:r>
          </a:p>
          <a:p>
            <a:pPr marL="285750" indent="-285750">
              <a:buFont typeface="Arial" panose="020B0604020202020204" pitchFamily="34" charset="0"/>
              <a:buChar char="•"/>
            </a:pPr>
            <a:r>
              <a:rPr lang="en-US" sz="1600" dirty="0">
                <a:solidFill>
                  <a:schemeClr val="bg1"/>
                </a:solidFill>
                <a:latin typeface="Roboto" panose="02000000000000000000" pitchFamily="2" charset="0"/>
                <a:ea typeface="Roboto" panose="02000000000000000000" pitchFamily="2" charset="0"/>
                <a:cs typeface="Roboto" panose="02000000000000000000" pitchFamily="2" charset="0"/>
              </a:rPr>
              <a:t>Challenges students and employees continue to face</a:t>
            </a:r>
          </a:p>
        </p:txBody>
      </p:sp>
    </p:spTree>
    <p:extLst>
      <p:ext uri="{BB962C8B-B14F-4D97-AF65-F5344CB8AC3E}">
        <p14:creationId xmlns:p14="http://schemas.microsoft.com/office/powerpoint/2010/main" val="105087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954"/>
            <a:ext cx="4641905" cy="5172454"/>
          </a:xfrm>
          <a:custGeom>
            <a:avLst/>
            <a:gdLst>
              <a:gd name="connsiteX0" fmla="*/ 0 w 4216603"/>
              <a:gd name="connsiteY0" fmla="*/ 0 h 4693989"/>
              <a:gd name="connsiteX1" fmla="*/ 4216603 w 4216603"/>
              <a:gd name="connsiteY1" fmla="*/ 0 h 4693989"/>
              <a:gd name="connsiteX2" fmla="*/ 4216603 w 4216603"/>
              <a:gd name="connsiteY2" fmla="*/ 4693989 h 4693989"/>
              <a:gd name="connsiteX3" fmla="*/ 0 w 4216603"/>
              <a:gd name="connsiteY3" fmla="*/ 4693989 h 4693989"/>
              <a:gd name="connsiteX4" fmla="*/ 0 w 4216603"/>
              <a:gd name="connsiteY4" fmla="*/ 0 h 4693989"/>
              <a:gd name="connsiteX0" fmla="*/ 0 w 4216603"/>
              <a:gd name="connsiteY0" fmla="*/ 0 h 4693989"/>
              <a:gd name="connsiteX1" fmla="*/ 4216603 w 4216603"/>
              <a:gd name="connsiteY1" fmla="*/ 0 h 4693989"/>
              <a:gd name="connsiteX2" fmla="*/ 3121450 w 4216603"/>
              <a:gd name="connsiteY2" fmla="*/ 4683356 h 4693989"/>
              <a:gd name="connsiteX3" fmla="*/ 0 w 4216603"/>
              <a:gd name="connsiteY3" fmla="*/ 4693989 h 4693989"/>
              <a:gd name="connsiteX4" fmla="*/ 0 w 4216603"/>
              <a:gd name="connsiteY4" fmla="*/ 0 h 4693989"/>
              <a:gd name="connsiteX0" fmla="*/ 0 w 4641905"/>
              <a:gd name="connsiteY0" fmla="*/ 478465 h 5172454"/>
              <a:gd name="connsiteX1" fmla="*/ 4641905 w 4641905"/>
              <a:gd name="connsiteY1" fmla="*/ 0 h 5172454"/>
              <a:gd name="connsiteX2" fmla="*/ 3121450 w 4641905"/>
              <a:gd name="connsiteY2" fmla="*/ 5161821 h 5172454"/>
              <a:gd name="connsiteX3" fmla="*/ 0 w 4641905"/>
              <a:gd name="connsiteY3" fmla="*/ 5172454 h 5172454"/>
              <a:gd name="connsiteX4" fmla="*/ 0 w 4641905"/>
              <a:gd name="connsiteY4" fmla="*/ 478465 h 5172454"/>
              <a:gd name="connsiteX0" fmla="*/ 0 w 4641905"/>
              <a:gd name="connsiteY0" fmla="*/ 42530 h 5172454"/>
              <a:gd name="connsiteX1" fmla="*/ 4641905 w 4641905"/>
              <a:gd name="connsiteY1" fmla="*/ 0 h 5172454"/>
              <a:gd name="connsiteX2" fmla="*/ 3121450 w 4641905"/>
              <a:gd name="connsiteY2" fmla="*/ 5161821 h 5172454"/>
              <a:gd name="connsiteX3" fmla="*/ 0 w 4641905"/>
              <a:gd name="connsiteY3" fmla="*/ 5172454 h 5172454"/>
              <a:gd name="connsiteX4" fmla="*/ 0 w 4641905"/>
              <a:gd name="connsiteY4" fmla="*/ 42530 h 5172454"/>
              <a:gd name="connsiteX0" fmla="*/ 0 w 4641905"/>
              <a:gd name="connsiteY0" fmla="*/ 42530 h 5172454"/>
              <a:gd name="connsiteX1" fmla="*/ 4641905 w 4641905"/>
              <a:gd name="connsiteY1" fmla="*/ 0 h 5172454"/>
              <a:gd name="connsiteX2" fmla="*/ 3674343 w 4641905"/>
              <a:gd name="connsiteY2" fmla="*/ 5151189 h 5172454"/>
              <a:gd name="connsiteX3" fmla="*/ 0 w 4641905"/>
              <a:gd name="connsiteY3" fmla="*/ 5172454 h 5172454"/>
              <a:gd name="connsiteX4" fmla="*/ 0 w 4641905"/>
              <a:gd name="connsiteY4" fmla="*/ 42530 h 5172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905" h="5172454">
                <a:moveTo>
                  <a:pt x="0" y="42530"/>
                </a:moveTo>
                <a:lnTo>
                  <a:pt x="4641905" y="0"/>
                </a:lnTo>
                <a:lnTo>
                  <a:pt x="3674343" y="5151189"/>
                </a:lnTo>
                <a:lnTo>
                  <a:pt x="0" y="5172454"/>
                </a:lnTo>
                <a:lnTo>
                  <a:pt x="0" y="4253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837321" y="1910942"/>
            <a:ext cx="3838465" cy="1292662"/>
          </a:xfrm>
          <a:prstGeom prst="rect">
            <a:avLst/>
          </a:prstGeom>
          <a:noFill/>
        </p:spPr>
        <p:txBody>
          <a:bodyPr wrap="square" rtlCol="0">
            <a:spAutoFit/>
          </a:bodyPr>
          <a:lstStyle/>
          <a:p>
            <a:pPr algn="ctr"/>
            <a:r>
              <a:rPr lang="en-US" sz="5400" b="1" dirty="0">
                <a:solidFill>
                  <a:srgbClr val="008083"/>
                </a:solidFill>
                <a:latin typeface="Roboto   "/>
                <a:cs typeface="Roboto   "/>
              </a:rPr>
              <a:t>234</a:t>
            </a:r>
          </a:p>
          <a:p>
            <a:pPr algn="ctr"/>
            <a:r>
              <a:rPr lang="en-US" sz="2400" i="1" dirty="0">
                <a:solidFill>
                  <a:srgbClr val="4C4C4E"/>
                </a:solidFill>
                <a:latin typeface="Roboto Thin" panose="02000000000000000000" pitchFamily="2" charset="0"/>
                <a:ea typeface="Roboto Thin" panose="02000000000000000000" pitchFamily="2" charset="0"/>
                <a:cs typeface="Roboto Thin" panose="02000000000000000000" pitchFamily="2" charset="0"/>
              </a:rPr>
              <a:t>8/24/20–12/23/20</a:t>
            </a:r>
          </a:p>
        </p:txBody>
      </p:sp>
      <p:sp>
        <p:nvSpPr>
          <p:cNvPr id="9" name="TextBox 8"/>
          <p:cNvSpPr txBox="1"/>
          <p:nvPr/>
        </p:nvSpPr>
        <p:spPr>
          <a:xfrm>
            <a:off x="4837321" y="426306"/>
            <a:ext cx="3756346" cy="1015663"/>
          </a:xfrm>
          <a:prstGeom prst="rect">
            <a:avLst/>
          </a:prstGeom>
          <a:noFill/>
        </p:spPr>
        <p:txBody>
          <a:bodyPr wrap="square" rtlCol="0">
            <a:spAutoFit/>
          </a:bodyPr>
          <a:lstStyle/>
          <a:p>
            <a:r>
              <a:rPr lang="en-US" sz="3000" b="1" dirty="0">
                <a:solidFill>
                  <a:srgbClr val="F7B418"/>
                </a:solidFill>
                <a:latin typeface="Montserrat Light" pitchFamily="50" charset="0"/>
                <a:cs typeface="Montserrat Black"/>
              </a:rPr>
              <a:t>COVID CASES</a:t>
            </a:r>
            <a:br>
              <a:rPr lang="en-US" sz="3000" b="1" dirty="0">
                <a:solidFill>
                  <a:srgbClr val="FECD12"/>
                </a:solidFill>
                <a:latin typeface="Montserrat Light" pitchFamily="50" charset="0"/>
                <a:cs typeface="Montserrat Black"/>
              </a:rPr>
            </a:br>
            <a:r>
              <a:rPr lang="en-US" sz="3000" i="1" dirty="0">
                <a:solidFill>
                  <a:srgbClr val="4C4C4E"/>
                </a:solidFill>
                <a:latin typeface="Montserrat Light" pitchFamily="2" charset="77"/>
                <a:cs typeface="Montserrat Black"/>
              </a:rPr>
              <a:t>AT PPCC</a:t>
            </a:r>
          </a:p>
        </p:txBody>
      </p:sp>
    </p:spTree>
    <p:extLst>
      <p:ext uri="{BB962C8B-B14F-4D97-AF65-F5344CB8AC3E}">
        <p14:creationId xmlns:p14="http://schemas.microsoft.com/office/powerpoint/2010/main" val="429007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5930" y="161263"/>
            <a:ext cx="7738992" cy="553998"/>
          </a:xfrm>
          <a:prstGeom prst="rect">
            <a:avLst/>
          </a:prstGeom>
          <a:noFill/>
        </p:spPr>
        <p:txBody>
          <a:bodyPr wrap="square" rtlCol="0">
            <a:spAutoFit/>
          </a:bodyPr>
          <a:lstStyle/>
          <a:p>
            <a:r>
              <a:rPr lang="en-US" sz="3000" b="1" dirty="0">
                <a:solidFill>
                  <a:srgbClr val="F7B418"/>
                </a:solidFill>
                <a:latin typeface="Montserrat Light" pitchFamily="50" charset="0"/>
                <a:cs typeface="Montserrat Black"/>
              </a:rPr>
              <a:t>COVID CASES</a:t>
            </a:r>
            <a:r>
              <a:rPr lang="en-US" sz="3000" b="1" dirty="0">
                <a:solidFill>
                  <a:srgbClr val="FECD12"/>
                </a:solidFill>
                <a:latin typeface="Montserrat Light" pitchFamily="50" charset="0"/>
                <a:cs typeface="Montserrat Black"/>
              </a:rPr>
              <a:t> </a:t>
            </a:r>
            <a:r>
              <a:rPr lang="en-US" sz="3000" i="1" dirty="0">
                <a:solidFill>
                  <a:srgbClr val="4C4C4E"/>
                </a:solidFill>
                <a:latin typeface="Montserrat Light" pitchFamily="2" charset="77"/>
                <a:cs typeface="Montserrat Black"/>
              </a:rPr>
              <a:t>AT PPCC</a:t>
            </a:r>
          </a:p>
        </p:txBody>
      </p:sp>
      <p:graphicFrame>
        <p:nvGraphicFramePr>
          <p:cNvPr id="2" name="Table 1">
            <a:extLst>
              <a:ext uri="{FF2B5EF4-FFF2-40B4-BE49-F238E27FC236}">
                <a16:creationId xmlns:a16="http://schemas.microsoft.com/office/drawing/2014/main" id="{D0CC9C6F-AF9F-E643-A195-71613FBF9012}"/>
              </a:ext>
            </a:extLst>
          </p:cNvPr>
          <p:cNvGraphicFramePr>
            <a:graphicFrameLocks noGrp="1"/>
          </p:cNvGraphicFramePr>
          <p:nvPr>
            <p:extLst>
              <p:ext uri="{D42A27DB-BD31-4B8C-83A1-F6EECF244321}">
                <p14:modId xmlns:p14="http://schemas.microsoft.com/office/powerpoint/2010/main" val="684747402"/>
              </p:ext>
            </p:extLst>
          </p:nvPr>
        </p:nvGraphicFramePr>
        <p:xfrm>
          <a:off x="311023" y="925924"/>
          <a:ext cx="8521954" cy="3649539"/>
        </p:xfrm>
        <a:graphic>
          <a:graphicData uri="http://schemas.openxmlformats.org/drawingml/2006/table">
            <a:tbl>
              <a:tblPr firstRow="1" firstCol="1" bandRow="1">
                <a:tableStyleId>{5C22544A-7EE6-4342-B048-85BDC9FD1C3A}</a:tableStyleId>
              </a:tblPr>
              <a:tblGrid>
                <a:gridCol w="6229328">
                  <a:extLst>
                    <a:ext uri="{9D8B030D-6E8A-4147-A177-3AD203B41FA5}">
                      <a16:colId xmlns:a16="http://schemas.microsoft.com/office/drawing/2014/main" val="385407121"/>
                    </a:ext>
                  </a:extLst>
                </a:gridCol>
                <a:gridCol w="2292626">
                  <a:extLst>
                    <a:ext uri="{9D8B030D-6E8A-4147-A177-3AD203B41FA5}">
                      <a16:colId xmlns:a16="http://schemas.microsoft.com/office/drawing/2014/main" val="394878148"/>
                    </a:ext>
                  </a:extLst>
                </a:gridCol>
              </a:tblGrid>
              <a:tr h="178556">
                <a:tc>
                  <a:txBody>
                    <a:bodyPr/>
                    <a:lstStyle/>
                    <a:p>
                      <a:pPr marL="0" marR="0" indent="165735">
                        <a:lnSpc>
                          <a:spcPct val="150000"/>
                        </a:lnSpc>
                        <a:spcBef>
                          <a:spcPts val="0"/>
                        </a:spcBef>
                        <a:spcAft>
                          <a:spcPts val="0"/>
                        </a:spcAft>
                      </a:pPr>
                      <a:r>
                        <a:rPr lang="en-US" sz="1800" dirty="0">
                          <a:effectLst/>
                          <a:latin typeface="Roboto" panose="02000000000000000000" pitchFamily="2" charset="0"/>
                          <a:ea typeface="Roboto" panose="02000000000000000000" pitchFamily="2" charset="0"/>
                          <a:cs typeface="Roboto" panose="02000000000000000000" pitchFamily="2" charset="0"/>
                        </a:rPr>
                        <a:t>Total COVID-19 Cases | On-Campus</a:t>
                      </a:r>
                    </a:p>
                  </a:txBody>
                  <a:tcPr marL="47729" marR="47729" marT="0" marB="0" anchor="ctr">
                    <a:solidFill>
                      <a:srgbClr val="008083"/>
                    </a:solidFill>
                  </a:tcPr>
                </a:tc>
                <a:tc>
                  <a:txBody>
                    <a:bodyPr/>
                    <a:lstStyle/>
                    <a:p>
                      <a:pPr marL="0" marR="0" algn="ctr">
                        <a:lnSpc>
                          <a:spcPct val="150000"/>
                        </a:lnSpc>
                        <a:spcBef>
                          <a:spcPts val="0"/>
                        </a:spcBef>
                        <a:spcAft>
                          <a:spcPts val="0"/>
                        </a:spcAft>
                      </a:pPr>
                      <a:r>
                        <a:rPr lang="en-US" sz="1800" dirty="0">
                          <a:solidFill>
                            <a:schemeClr val="bg1"/>
                          </a:solidFill>
                          <a:effectLst/>
                          <a:latin typeface="Roboto" panose="02000000000000000000" pitchFamily="2" charset="0"/>
                          <a:ea typeface="Roboto" panose="02000000000000000000" pitchFamily="2" charset="0"/>
                          <a:cs typeface="Roboto" panose="02000000000000000000" pitchFamily="2" charset="0"/>
                        </a:rPr>
                        <a:t>138</a:t>
                      </a:r>
                    </a:p>
                  </a:txBody>
                  <a:tcPr marL="47729" marR="47729" marT="0" marB="0" anchor="ctr">
                    <a:solidFill>
                      <a:srgbClr val="008083"/>
                    </a:solidFill>
                  </a:tcPr>
                </a:tc>
                <a:extLst>
                  <a:ext uri="{0D108BD9-81ED-4DB2-BD59-A6C34878D82A}">
                    <a16:rowId xmlns:a16="http://schemas.microsoft.com/office/drawing/2014/main" val="610891241"/>
                  </a:ext>
                </a:extLst>
              </a:tr>
              <a:tr h="163030">
                <a:tc>
                  <a:txBody>
                    <a:bodyPr/>
                    <a:lstStyle/>
                    <a:p>
                      <a:pPr marL="0" marR="0" indent="306070">
                        <a:lnSpc>
                          <a:spcPct val="150000"/>
                        </a:lnSpc>
                        <a:spcBef>
                          <a:spcPts val="0"/>
                        </a:spcBef>
                        <a:spcAft>
                          <a:spcPts val="0"/>
                        </a:spcAft>
                      </a:pPr>
                      <a:r>
                        <a:rPr lang="en-US" sz="1800">
                          <a:effectLst/>
                          <a:latin typeface="Roboto" panose="02000000000000000000" pitchFamily="2" charset="0"/>
                          <a:ea typeface="Roboto" panose="02000000000000000000" pitchFamily="2" charset="0"/>
                          <a:cs typeface="Roboto" panose="02000000000000000000" pitchFamily="2" charset="0"/>
                        </a:rPr>
                        <a:t>Confirmed positive cases </a:t>
                      </a:r>
                    </a:p>
                  </a:txBody>
                  <a:tcPr marL="47729" marR="47729" marT="0" marB="0" anchor="ctr">
                    <a:solidFill>
                      <a:srgbClr val="008083">
                        <a:alpha val="90000"/>
                      </a:srgbClr>
                    </a:solidFill>
                  </a:tcPr>
                </a:tc>
                <a:tc>
                  <a:txBody>
                    <a:bodyPr/>
                    <a:lstStyle/>
                    <a:p>
                      <a:pPr marL="0" marR="0" algn="ctr">
                        <a:lnSpc>
                          <a:spcPct val="150000"/>
                        </a:lnSpc>
                        <a:spcBef>
                          <a:spcPts val="0"/>
                        </a:spcBef>
                        <a:spcAft>
                          <a:spcPts val="0"/>
                        </a:spcAft>
                      </a:pPr>
                      <a:r>
                        <a:rPr lang="en-US" sz="1800" dirty="0">
                          <a:solidFill>
                            <a:schemeClr val="bg1"/>
                          </a:solidFill>
                          <a:effectLst/>
                          <a:latin typeface="Roboto" panose="02000000000000000000" pitchFamily="2" charset="0"/>
                          <a:ea typeface="Roboto" panose="02000000000000000000" pitchFamily="2" charset="0"/>
                          <a:cs typeface="Roboto" panose="02000000000000000000" pitchFamily="2" charset="0"/>
                        </a:rPr>
                        <a:t>132</a:t>
                      </a:r>
                    </a:p>
                  </a:txBody>
                  <a:tcPr marL="47729" marR="47729" marT="0" marB="0" anchor="ctr">
                    <a:solidFill>
                      <a:srgbClr val="008083">
                        <a:alpha val="90000"/>
                      </a:srgbClr>
                    </a:solidFill>
                  </a:tcPr>
                </a:tc>
                <a:extLst>
                  <a:ext uri="{0D108BD9-81ED-4DB2-BD59-A6C34878D82A}">
                    <a16:rowId xmlns:a16="http://schemas.microsoft.com/office/drawing/2014/main" val="457149157"/>
                  </a:ext>
                </a:extLst>
              </a:tr>
              <a:tr h="163030">
                <a:tc>
                  <a:txBody>
                    <a:bodyPr/>
                    <a:lstStyle/>
                    <a:p>
                      <a:pPr marL="0" marR="0" indent="762000">
                        <a:lnSpc>
                          <a:spcPct val="150000"/>
                        </a:lnSpc>
                        <a:spcBef>
                          <a:spcPts val="0"/>
                        </a:spcBef>
                        <a:spcAft>
                          <a:spcPts val="0"/>
                        </a:spcAft>
                      </a:pPr>
                      <a:r>
                        <a:rPr lang="en-US" sz="1800" b="0" i="0" dirty="0">
                          <a:effectLst/>
                          <a:latin typeface="Roboto" panose="02000000000000000000" pitchFamily="2" charset="0"/>
                          <a:ea typeface="Roboto" panose="02000000000000000000" pitchFamily="2" charset="0"/>
                          <a:cs typeface="Roboto" panose="02000000000000000000" pitchFamily="2" charset="0"/>
                        </a:rPr>
                        <a:t>Students</a:t>
                      </a:r>
                    </a:p>
                  </a:txBody>
                  <a:tcPr marL="47729" marR="47729" marT="0" marB="0" anchor="ctr">
                    <a:solidFill>
                      <a:srgbClr val="008083">
                        <a:alpha val="75000"/>
                      </a:srgbClr>
                    </a:solidFill>
                  </a:tcPr>
                </a:tc>
                <a:tc>
                  <a:txBody>
                    <a:bodyPr/>
                    <a:lstStyle/>
                    <a:p>
                      <a:pPr marL="0" marR="0" algn="ctr">
                        <a:lnSpc>
                          <a:spcPct val="150000"/>
                        </a:lnSpc>
                        <a:spcBef>
                          <a:spcPts val="0"/>
                        </a:spcBef>
                        <a:spcAft>
                          <a:spcPts val="0"/>
                        </a:spcAft>
                      </a:pP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98</a:t>
                      </a:r>
                    </a:p>
                  </a:txBody>
                  <a:tcPr marL="47729" marR="47729" marT="0" marB="0" anchor="ctr">
                    <a:solidFill>
                      <a:srgbClr val="008083">
                        <a:alpha val="75000"/>
                      </a:srgbClr>
                    </a:solidFill>
                  </a:tcPr>
                </a:tc>
                <a:extLst>
                  <a:ext uri="{0D108BD9-81ED-4DB2-BD59-A6C34878D82A}">
                    <a16:rowId xmlns:a16="http://schemas.microsoft.com/office/drawing/2014/main" val="2502911569"/>
                  </a:ext>
                </a:extLst>
              </a:tr>
              <a:tr h="163030">
                <a:tc>
                  <a:txBody>
                    <a:bodyPr/>
                    <a:lstStyle/>
                    <a:p>
                      <a:pPr marL="0" marR="0" indent="762000">
                        <a:lnSpc>
                          <a:spcPct val="150000"/>
                        </a:lnSpc>
                        <a:spcBef>
                          <a:spcPts val="0"/>
                        </a:spcBef>
                        <a:spcAft>
                          <a:spcPts val="0"/>
                        </a:spcAft>
                      </a:pPr>
                      <a:r>
                        <a:rPr lang="en-US" sz="1800" b="0" i="0">
                          <a:effectLst/>
                          <a:latin typeface="Roboto" panose="02000000000000000000" pitchFamily="2" charset="0"/>
                          <a:ea typeface="Roboto" panose="02000000000000000000" pitchFamily="2" charset="0"/>
                          <a:cs typeface="Roboto" panose="02000000000000000000" pitchFamily="2" charset="0"/>
                        </a:rPr>
                        <a:t>Staff</a:t>
                      </a:r>
                    </a:p>
                  </a:txBody>
                  <a:tcPr marL="47729" marR="47729" marT="0" marB="0" anchor="ctr">
                    <a:solidFill>
                      <a:srgbClr val="008083">
                        <a:alpha val="40000"/>
                      </a:srgbClr>
                    </a:solidFill>
                  </a:tcPr>
                </a:tc>
                <a:tc>
                  <a:txBody>
                    <a:bodyPr/>
                    <a:lstStyle/>
                    <a:p>
                      <a:pPr marL="0" marR="0" algn="ctr">
                        <a:lnSpc>
                          <a:spcPct val="150000"/>
                        </a:lnSpc>
                        <a:spcBef>
                          <a:spcPts val="0"/>
                        </a:spcBef>
                        <a:spcAft>
                          <a:spcPts val="0"/>
                        </a:spcAft>
                      </a:pP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17</a:t>
                      </a:r>
                    </a:p>
                  </a:txBody>
                  <a:tcPr marL="47729" marR="47729" marT="0" marB="0" anchor="ctr">
                    <a:solidFill>
                      <a:srgbClr val="008083">
                        <a:alpha val="40000"/>
                      </a:srgbClr>
                    </a:solidFill>
                  </a:tcPr>
                </a:tc>
                <a:extLst>
                  <a:ext uri="{0D108BD9-81ED-4DB2-BD59-A6C34878D82A}">
                    <a16:rowId xmlns:a16="http://schemas.microsoft.com/office/drawing/2014/main" val="1356520939"/>
                  </a:ext>
                </a:extLst>
              </a:tr>
              <a:tr h="163030">
                <a:tc>
                  <a:txBody>
                    <a:bodyPr/>
                    <a:lstStyle/>
                    <a:p>
                      <a:pPr marL="0" marR="0" indent="762000">
                        <a:lnSpc>
                          <a:spcPct val="150000"/>
                        </a:lnSpc>
                        <a:spcBef>
                          <a:spcPts val="0"/>
                        </a:spcBef>
                        <a:spcAft>
                          <a:spcPts val="0"/>
                        </a:spcAft>
                      </a:pPr>
                      <a:r>
                        <a:rPr lang="en-US" sz="1800" b="0" i="0" dirty="0">
                          <a:effectLst/>
                          <a:latin typeface="Roboto" panose="02000000000000000000" pitchFamily="2" charset="0"/>
                          <a:ea typeface="Roboto" panose="02000000000000000000" pitchFamily="2" charset="0"/>
                          <a:cs typeface="Roboto" panose="02000000000000000000" pitchFamily="2" charset="0"/>
                        </a:rPr>
                        <a:t>Faculty</a:t>
                      </a:r>
                    </a:p>
                  </a:txBody>
                  <a:tcPr marL="47729" marR="47729" marT="0" marB="0" anchor="ctr">
                    <a:solidFill>
                      <a:srgbClr val="008083">
                        <a:alpha val="75000"/>
                      </a:srgbClr>
                    </a:solidFill>
                  </a:tcPr>
                </a:tc>
                <a:tc>
                  <a:txBody>
                    <a:bodyPr/>
                    <a:lstStyle/>
                    <a:p>
                      <a:pPr marL="0" marR="0" algn="ctr">
                        <a:lnSpc>
                          <a:spcPct val="150000"/>
                        </a:lnSpc>
                        <a:spcBef>
                          <a:spcPts val="0"/>
                        </a:spcBef>
                        <a:spcAft>
                          <a:spcPts val="0"/>
                        </a:spcAft>
                      </a:pP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4</a:t>
                      </a:r>
                    </a:p>
                  </a:txBody>
                  <a:tcPr marL="47729" marR="47729" marT="0" marB="0" anchor="ctr">
                    <a:solidFill>
                      <a:srgbClr val="008083">
                        <a:alpha val="75000"/>
                      </a:srgbClr>
                    </a:solidFill>
                  </a:tcPr>
                </a:tc>
                <a:extLst>
                  <a:ext uri="{0D108BD9-81ED-4DB2-BD59-A6C34878D82A}">
                    <a16:rowId xmlns:a16="http://schemas.microsoft.com/office/drawing/2014/main" val="197835624"/>
                  </a:ext>
                </a:extLst>
              </a:tr>
              <a:tr h="163030">
                <a:tc>
                  <a:txBody>
                    <a:bodyPr/>
                    <a:lstStyle/>
                    <a:p>
                      <a:pPr marL="0" marR="0" indent="762000">
                        <a:lnSpc>
                          <a:spcPct val="150000"/>
                        </a:lnSpc>
                        <a:spcBef>
                          <a:spcPts val="0"/>
                        </a:spcBef>
                        <a:spcAft>
                          <a:spcPts val="0"/>
                        </a:spcAft>
                      </a:pPr>
                      <a:r>
                        <a:rPr lang="en-US" sz="1800" b="0" i="0" dirty="0">
                          <a:effectLst/>
                          <a:latin typeface="Roboto" panose="02000000000000000000" pitchFamily="2" charset="0"/>
                          <a:ea typeface="Roboto" panose="02000000000000000000" pitchFamily="2" charset="0"/>
                          <a:cs typeface="Roboto" panose="02000000000000000000" pitchFamily="2" charset="0"/>
                        </a:rPr>
                        <a:t>Student Employees</a:t>
                      </a:r>
                    </a:p>
                  </a:txBody>
                  <a:tcPr marL="47729" marR="47729" marT="0" marB="0" anchor="ctr">
                    <a:solidFill>
                      <a:srgbClr val="008083">
                        <a:alpha val="40000"/>
                      </a:srgbClr>
                    </a:solidFill>
                  </a:tcPr>
                </a:tc>
                <a:tc>
                  <a:txBody>
                    <a:bodyPr/>
                    <a:lstStyle/>
                    <a:p>
                      <a:pPr marL="0" marR="0" algn="ctr">
                        <a:lnSpc>
                          <a:spcPct val="150000"/>
                        </a:lnSpc>
                        <a:spcBef>
                          <a:spcPts val="0"/>
                        </a:spcBef>
                        <a:spcAft>
                          <a:spcPts val="0"/>
                        </a:spcAft>
                      </a:pP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12</a:t>
                      </a:r>
                    </a:p>
                  </a:txBody>
                  <a:tcPr marL="47729" marR="47729" marT="0" marB="0" anchor="ctr">
                    <a:solidFill>
                      <a:srgbClr val="008083">
                        <a:alpha val="40000"/>
                      </a:srgbClr>
                    </a:solidFill>
                  </a:tcPr>
                </a:tc>
                <a:extLst>
                  <a:ext uri="{0D108BD9-81ED-4DB2-BD59-A6C34878D82A}">
                    <a16:rowId xmlns:a16="http://schemas.microsoft.com/office/drawing/2014/main" val="1270280137"/>
                  </a:ext>
                </a:extLst>
              </a:tr>
              <a:tr h="163030">
                <a:tc>
                  <a:txBody>
                    <a:bodyPr/>
                    <a:lstStyle/>
                    <a:p>
                      <a:pPr marL="0" marR="0" indent="762000">
                        <a:lnSpc>
                          <a:spcPct val="150000"/>
                        </a:lnSpc>
                        <a:spcBef>
                          <a:spcPts val="0"/>
                        </a:spcBef>
                        <a:spcAft>
                          <a:spcPts val="0"/>
                        </a:spcAft>
                      </a:pPr>
                      <a:r>
                        <a:rPr lang="en-US" sz="1800" b="0" i="0">
                          <a:effectLst/>
                          <a:latin typeface="Roboto" panose="02000000000000000000" pitchFamily="2" charset="0"/>
                          <a:ea typeface="Roboto" panose="02000000000000000000" pitchFamily="2" charset="0"/>
                          <a:cs typeface="Roboto" panose="02000000000000000000" pitchFamily="2" charset="0"/>
                        </a:rPr>
                        <a:t>Contract Employees</a:t>
                      </a:r>
                    </a:p>
                  </a:txBody>
                  <a:tcPr marL="47729" marR="47729" marT="0" marB="0" anchor="ctr">
                    <a:solidFill>
                      <a:srgbClr val="008083">
                        <a:alpha val="75000"/>
                      </a:srgbClr>
                    </a:solidFill>
                  </a:tcPr>
                </a:tc>
                <a:tc>
                  <a:txBody>
                    <a:bodyPr/>
                    <a:lstStyle/>
                    <a:p>
                      <a:pPr marL="0" marR="0" algn="ctr">
                        <a:lnSpc>
                          <a:spcPct val="150000"/>
                        </a:lnSpc>
                        <a:spcBef>
                          <a:spcPts val="0"/>
                        </a:spcBef>
                        <a:spcAft>
                          <a:spcPts val="0"/>
                        </a:spcAft>
                      </a:pP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1</a:t>
                      </a:r>
                    </a:p>
                  </a:txBody>
                  <a:tcPr marL="47729" marR="47729" marT="0" marB="0" anchor="ctr">
                    <a:solidFill>
                      <a:srgbClr val="008083">
                        <a:alpha val="75000"/>
                      </a:srgbClr>
                    </a:solidFill>
                  </a:tcPr>
                </a:tc>
                <a:extLst>
                  <a:ext uri="{0D108BD9-81ED-4DB2-BD59-A6C34878D82A}">
                    <a16:rowId xmlns:a16="http://schemas.microsoft.com/office/drawing/2014/main" val="3106445044"/>
                  </a:ext>
                </a:extLst>
              </a:tr>
              <a:tr h="163030">
                <a:tc>
                  <a:txBody>
                    <a:bodyPr/>
                    <a:lstStyle/>
                    <a:p>
                      <a:pPr marL="0" marR="0" indent="306070">
                        <a:lnSpc>
                          <a:spcPct val="150000"/>
                        </a:lnSpc>
                        <a:spcBef>
                          <a:spcPts val="0"/>
                        </a:spcBef>
                        <a:spcAft>
                          <a:spcPts val="0"/>
                        </a:spcAft>
                      </a:pPr>
                      <a:r>
                        <a:rPr lang="en-US" sz="1800" dirty="0">
                          <a:effectLst/>
                          <a:latin typeface="Roboto" panose="02000000000000000000" pitchFamily="2" charset="0"/>
                          <a:ea typeface="Roboto" panose="02000000000000000000" pitchFamily="2" charset="0"/>
                          <a:cs typeface="Roboto" panose="02000000000000000000" pitchFamily="2" charset="0"/>
                        </a:rPr>
                        <a:t>Probable</a:t>
                      </a:r>
                    </a:p>
                  </a:txBody>
                  <a:tcPr marL="47729" marR="47729" marT="0" marB="0" anchor="ctr">
                    <a:solidFill>
                      <a:srgbClr val="008083">
                        <a:alpha val="90000"/>
                      </a:srgbClr>
                    </a:solidFill>
                  </a:tcPr>
                </a:tc>
                <a:tc>
                  <a:txBody>
                    <a:bodyPr/>
                    <a:lstStyle/>
                    <a:p>
                      <a:pPr marL="0" marR="0" algn="ctr">
                        <a:lnSpc>
                          <a:spcPct val="150000"/>
                        </a:lnSpc>
                        <a:spcBef>
                          <a:spcPts val="0"/>
                        </a:spcBef>
                        <a:spcAft>
                          <a:spcPts val="0"/>
                        </a:spcAft>
                      </a:pPr>
                      <a:r>
                        <a:rPr lang="en-US" sz="1800" dirty="0">
                          <a:solidFill>
                            <a:schemeClr val="bg1"/>
                          </a:solidFill>
                          <a:effectLst/>
                          <a:latin typeface="Roboto" panose="02000000000000000000" pitchFamily="2" charset="0"/>
                          <a:ea typeface="Roboto" panose="02000000000000000000" pitchFamily="2" charset="0"/>
                          <a:cs typeface="Roboto" panose="02000000000000000000" pitchFamily="2" charset="0"/>
                        </a:rPr>
                        <a:t>6</a:t>
                      </a:r>
                    </a:p>
                  </a:txBody>
                  <a:tcPr marL="47729" marR="47729" marT="0" marB="0" anchor="ctr">
                    <a:solidFill>
                      <a:srgbClr val="008083">
                        <a:alpha val="90000"/>
                      </a:srgbClr>
                    </a:solidFill>
                  </a:tcPr>
                </a:tc>
                <a:extLst>
                  <a:ext uri="{0D108BD9-81ED-4DB2-BD59-A6C34878D82A}">
                    <a16:rowId xmlns:a16="http://schemas.microsoft.com/office/drawing/2014/main" val="2410375292"/>
                  </a:ext>
                </a:extLst>
              </a:tr>
              <a:tr h="163030">
                <a:tc>
                  <a:txBody>
                    <a:bodyPr/>
                    <a:lstStyle/>
                    <a:p>
                      <a:pPr marL="0" marR="0" indent="762000">
                        <a:lnSpc>
                          <a:spcPct val="150000"/>
                        </a:lnSpc>
                        <a:spcBef>
                          <a:spcPts val="0"/>
                        </a:spcBef>
                        <a:spcAft>
                          <a:spcPts val="0"/>
                        </a:spcAft>
                      </a:pPr>
                      <a:r>
                        <a:rPr lang="en-US" sz="1800" b="0" i="0">
                          <a:effectLst/>
                          <a:latin typeface="Roboto" panose="02000000000000000000" pitchFamily="2" charset="0"/>
                          <a:ea typeface="Roboto" panose="02000000000000000000" pitchFamily="2" charset="0"/>
                          <a:cs typeface="Roboto" panose="02000000000000000000" pitchFamily="2" charset="0"/>
                        </a:rPr>
                        <a:t>Students</a:t>
                      </a:r>
                    </a:p>
                  </a:txBody>
                  <a:tcPr marL="47729" marR="47729" marT="0" marB="0" anchor="ctr">
                    <a:solidFill>
                      <a:srgbClr val="008083">
                        <a:alpha val="75000"/>
                      </a:srgbClr>
                    </a:solidFill>
                  </a:tcPr>
                </a:tc>
                <a:tc>
                  <a:txBody>
                    <a:bodyPr/>
                    <a:lstStyle/>
                    <a:p>
                      <a:pPr marL="0" marR="0" algn="ctr">
                        <a:lnSpc>
                          <a:spcPct val="150000"/>
                        </a:lnSpc>
                        <a:spcBef>
                          <a:spcPts val="0"/>
                        </a:spcBef>
                        <a:spcAft>
                          <a:spcPts val="0"/>
                        </a:spcAft>
                      </a:pP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5</a:t>
                      </a:r>
                    </a:p>
                  </a:txBody>
                  <a:tcPr marL="47729" marR="47729" marT="0" marB="0" anchor="ctr">
                    <a:solidFill>
                      <a:srgbClr val="008083">
                        <a:alpha val="75000"/>
                      </a:srgbClr>
                    </a:solidFill>
                  </a:tcPr>
                </a:tc>
                <a:extLst>
                  <a:ext uri="{0D108BD9-81ED-4DB2-BD59-A6C34878D82A}">
                    <a16:rowId xmlns:a16="http://schemas.microsoft.com/office/drawing/2014/main" val="1518215656"/>
                  </a:ext>
                </a:extLst>
              </a:tr>
              <a:tr h="163030">
                <a:tc>
                  <a:txBody>
                    <a:bodyPr/>
                    <a:lstStyle/>
                    <a:p>
                      <a:pPr marL="0" marR="0" indent="762000">
                        <a:lnSpc>
                          <a:spcPct val="150000"/>
                        </a:lnSpc>
                        <a:spcBef>
                          <a:spcPts val="0"/>
                        </a:spcBef>
                        <a:spcAft>
                          <a:spcPts val="0"/>
                        </a:spcAft>
                      </a:pPr>
                      <a:r>
                        <a:rPr lang="en-US" sz="1800" b="0" i="0" dirty="0">
                          <a:effectLst/>
                          <a:latin typeface="Roboto" panose="02000000000000000000" pitchFamily="2" charset="0"/>
                          <a:ea typeface="Roboto" panose="02000000000000000000" pitchFamily="2" charset="0"/>
                          <a:cs typeface="Roboto" panose="02000000000000000000" pitchFamily="2" charset="0"/>
                        </a:rPr>
                        <a:t>Faculty</a:t>
                      </a:r>
                    </a:p>
                  </a:txBody>
                  <a:tcPr marL="47729" marR="47729" marT="0" marB="0" anchor="ctr">
                    <a:solidFill>
                      <a:srgbClr val="008083">
                        <a:alpha val="60000"/>
                      </a:srgbClr>
                    </a:solidFill>
                  </a:tcPr>
                </a:tc>
                <a:tc>
                  <a:txBody>
                    <a:bodyPr/>
                    <a:lstStyle/>
                    <a:p>
                      <a:pPr marL="0" marR="0" algn="ctr">
                        <a:lnSpc>
                          <a:spcPct val="150000"/>
                        </a:lnSpc>
                        <a:spcBef>
                          <a:spcPts val="0"/>
                        </a:spcBef>
                        <a:spcAft>
                          <a:spcPts val="0"/>
                        </a:spcAft>
                      </a:pP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1</a:t>
                      </a:r>
                    </a:p>
                  </a:txBody>
                  <a:tcPr marL="47729" marR="47729" marT="0" marB="0" anchor="ctr">
                    <a:solidFill>
                      <a:srgbClr val="008083">
                        <a:alpha val="60000"/>
                      </a:srgbClr>
                    </a:solidFill>
                  </a:tcPr>
                </a:tc>
                <a:extLst>
                  <a:ext uri="{0D108BD9-81ED-4DB2-BD59-A6C34878D82A}">
                    <a16:rowId xmlns:a16="http://schemas.microsoft.com/office/drawing/2014/main" val="2214883"/>
                  </a:ext>
                </a:extLst>
              </a:tr>
            </a:tbl>
          </a:graphicData>
        </a:graphic>
      </p:graphicFrame>
    </p:spTree>
    <p:extLst>
      <p:ext uri="{BB962C8B-B14F-4D97-AF65-F5344CB8AC3E}">
        <p14:creationId xmlns:p14="http://schemas.microsoft.com/office/powerpoint/2010/main" val="111246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5930" y="161263"/>
            <a:ext cx="7738992" cy="553998"/>
          </a:xfrm>
          <a:prstGeom prst="rect">
            <a:avLst/>
          </a:prstGeom>
          <a:noFill/>
        </p:spPr>
        <p:txBody>
          <a:bodyPr wrap="square" rtlCol="0">
            <a:spAutoFit/>
          </a:bodyPr>
          <a:lstStyle/>
          <a:p>
            <a:r>
              <a:rPr lang="en-US" sz="3000" b="1" dirty="0">
                <a:solidFill>
                  <a:srgbClr val="F7B418"/>
                </a:solidFill>
                <a:latin typeface="Montserrat Light" pitchFamily="50" charset="0"/>
                <a:cs typeface="Montserrat Black"/>
              </a:rPr>
              <a:t>COVID CASES</a:t>
            </a:r>
            <a:r>
              <a:rPr lang="en-US" sz="3000" b="1" dirty="0">
                <a:solidFill>
                  <a:srgbClr val="FECD12"/>
                </a:solidFill>
                <a:latin typeface="Montserrat Light" pitchFamily="50" charset="0"/>
                <a:cs typeface="Montserrat Black"/>
              </a:rPr>
              <a:t> </a:t>
            </a:r>
            <a:r>
              <a:rPr lang="en-US" sz="3000" i="1" dirty="0">
                <a:solidFill>
                  <a:srgbClr val="4C4C4E"/>
                </a:solidFill>
                <a:latin typeface="Montserrat Light" pitchFamily="2" charset="77"/>
                <a:cs typeface="Montserrat Black"/>
              </a:rPr>
              <a:t>AT PPCC</a:t>
            </a:r>
          </a:p>
        </p:txBody>
      </p:sp>
      <p:graphicFrame>
        <p:nvGraphicFramePr>
          <p:cNvPr id="2" name="Table 1">
            <a:extLst>
              <a:ext uri="{FF2B5EF4-FFF2-40B4-BE49-F238E27FC236}">
                <a16:creationId xmlns:a16="http://schemas.microsoft.com/office/drawing/2014/main" id="{D0CC9C6F-AF9F-E643-A195-71613FBF9012}"/>
              </a:ext>
            </a:extLst>
          </p:cNvPr>
          <p:cNvGraphicFramePr>
            <a:graphicFrameLocks noGrp="1"/>
          </p:cNvGraphicFramePr>
          <p:nvPr>
            <p:extLst>
              <p:ext uri="{D42A27DB-BD31-4B8C-83A1-F6EECF244321}">
                <p14:modId xmlns:p14="http://schemas.microsoft.com/office/powerpoint/2010/main" val="2237709935"/>
              </p:ext>
            </p:extLst>
          </p:nvPr>
        </p:nvGraphicFramePr>
        <p:xfrm>
          <a:off x="311023" y="925924"/>
          <a:ext cx="8521954" cy="3437766"/>
        </p:xfrm>
        <a:graphic>
          <a:graphicData uri="http://schemas.openxmlformats.org/drawingml/2006/table">
            <a:tbl>
              <a:tblPr firstRow="1" firstCol="1" bandRow="1">
                <a:tableStyleId>{5C22544A-7EE6-4342-B048-85BDC9FD1C3A}</a:tableStyleId>
              </a:tblPr>
              <a:tblGrid>
                <a:gridCol w="6229328">
                  <a:extLst>
                    <a:ext uri="{9D8B030D-6E8A-4147-A177-3AD203B41FA5}">
                      <a16:colId xmlns:a16="http://schemas.microsoft.com/office/drawing/2014/main" val="385407121"/>
                    </a:ext>
                  </a:extLst>
                </a:gridCol>
                <a:gridCol w="2292626">
                  <a:extLst>
                    <a:ext uri="{9D8B030D-6E8A-4147-A177-3AD203B41FA5}">
                      <a16:colId xmlns:a16="http://schemas.microsoft.com/office/drawing/2014/main" val="394878148"/>
                    </a:ext>
                  </a:extLst>
                </a:gridCol>
              </a:tblGrid>
              <a:tr h="178556">
                <a:tc>
                  <a:txBody>
                    <a:bodyPr/>
                    <a:lstStyle/>
                    <a:p>
                      <a:pPr marL="0" marR="0" indent="165735">
                        <a:lnSpc>
                          <a:spcPct val="100000"/>
                        </a:lnSpc>
                        <a:spcBef>
                          <a:spcPts val="0"/>
                        </a:spcBef>
                        <a:spcAft>
                          <a:spcPts val="0"/>
                        </a:spcAft>
                      </a:pPr>
                      <a:r>
                        <a:rPr lang="en-US" sz="1800" dirty="0">
                          <a:effectLst/>
                          <a:latin typeface="Roboto" panose="02000000000000000000" pitchFamily="2" charset="0"/>
                          <a:ea typeface="Roboto" panose="02000000000000000000" pitchFamily="2" charset="0"/>
                          <a:cs typeface="Roboto" panose="02000000000000000000" pitchFamily="2" charset="0"/>
                        </a:rPr>
                        <a:t>Total COVID-19 Cases | Off-Campus</a:t>
                      </a:r>
                    </a:p>
                    <a:p>
                      <a:pPr marL="0" marR="0" indent="165735">
                        <a:lnSpc>
                          <a:spcPct val="100000"/>
                        </a:lnSpc>
                        <a:spcBef>
                          <a:spcPts val="0"/>
                        </a:spcBef>
                        <a:spcAft>
                          <a:spcPts val="0"/>
                        </a:spcAft>
                      </a:pPr>
                      <a:r>
                        <a:rPr lang="en-US" sz="1600" b="0" i="1" dirty="0">
                          <a:effectLst/>
                          <a:latin typeface="Roboto Thin" panose="02000000000000000000" pitchFamily="2" charset="0"/>
                          <a:ea typeface="Roboto Thin" panose="02000000000000000000" pitchFamily="2" charset="0"/>
                          <a:cs typeface="Roboto Thin" panose="02000000000000000000" pitchFamily="2" charset="0"/>
                        </a:rPr>
                        <a:t>Online, remote, not on campus while infectious, etc.</a:t>
                      </a:r>
                    </a:p>
                  </a:txBody>
                  <a:tcPr marL="47729" marR="47729" marT="0" marB="0" anchor="ctr">
                    <a:solidFill>
                      <a:srgbClr val="008083"/>
                    </a:solidFill>
                  </a:tcPr>
                </a:tc>
                <a:tc>
                  <a:txBody>
                    <a:bodyPr/>
                    <a:lstStyle/>
                    <a:p>
                      <a:pPr marL="0" marR="0" algn="ctr">
                        <a:lnSpc>
                          <a:spcPct val="150000"/>
                        </a:lnSpc>
                        <a:spcBef>
                          <a:spcPts val="0"/>
                        </a:spcBef>
                        <a:spcAft>
                          <a:spcPts val="0"/>
                        </a:spcAft>
                      </a:pPr>
                      <a:r>
                        <a:rPr lang="en-US" sz="1800" dirty="0">
                          <a:solidFill>
                            <a:schemeClr val="bg1"/>
                          </a:solidFill>
                          <a:effectLst/>
                          <a:latin typeface="Roboto" panose="02000000000000000000" pitchFamily="2" charset="0"/>
                          <a:ea typeface="Roboto" panose="02000000000000000000" pitchFamily="2" charset="0"/>
                          <a:cs typeface="Roboto" panose="02000000000000000000" pitchFamily="2" charset="0"/>
                        </a:rPr>
                        <a:t>96</a:t>
                      </a:r>
                    </a:p>
                  </a:txBody>
                  <a:tcPr marL="47729" marR="47729" marT="0" marB="0" anchor="ctr">
                    <a:solidFill>
                      <a:srgbClr val="008083"/>
                    </a:solidFill>
                  </a:tcPr>
                </a:tc>
                <a:extLst>
                  <a:ext uri="{0D108BD9-81ED-4DB2-BD59-A6C34878D82A}">
                    <a16:rowId xmlns:a16="http://schemas.microsoft.com/office/drawing/2014/main" val="610891241"/>
                  </a:ext>
                </a:extLst>
              </a:tr>
              <a:tr h="163030">
                <a:tc>
                  <a:txBody>
                    <a:bodyPr/>
                    <a:lstStyle/>
                    <a:p>
                      <a:pPr marL="0" marR="0" indent="306070">
                        <a:lnSpc>
                          <a:spcPct val="150000"/>
                        </a:lnSpc>
                        <a:spcBef>
                          <a:spcPts val="0"/>
                        </a:spcBef>
                        <a:spcAft>
                          <a:spcPts val="0"/>
                        </a:spcAft>
                      </a:pPr>
                      <a:r>
                        <a:rPr lang="en-US" sz="1800" dirty="0">
                          <a:effectLst/>
                          <a:latin typeface="Roboto" panose="02000000000000000000" pitchFamily="2" charset="0"/>
                          <a:ea typeface="Roboto" panose="02000000000000000000" pitchFamily="2" charset="0"/>
                          <a:cs typeface="Roboto" panose="02000000000000000000" pitchFamily="2" charset="0"/>
                        </a:rPr>
                        <a:t>Confirmed positive cases </a:t>
                      </a:r>
                    </a:p>
                  </a:txBody>
                  <a:tcPr marL="47729" marR="47729" marT="0" marB="0" anchor="ctr">
                    <a:solidFill>
                      <a:srgbClr val="008083">
                        <a:alpha val="90000"/>
                      </a:srgbClr>
                    </a:solidFill>
                  </a:tcPr>
                </a:tc>
                <a:tc>
                  <a:txBody>
                    <a:bodyPr/>
                    <a:lstStyle/>
                    <a:p>
                      <a:pPr marL="0" marR="0" algn="ctr">
                        <a:lnSpc>
                          <a:spcPct val="150000"/>
                        </a:lnSpc>
                        <a:spcBef>
                          <a:spcPts val="0"/>
                        </a:spcBef>
                        <a:spcAft>
                          <a:spcPts val="0"/>
                        </a:spcAft>
                      </a:pPr>
                      <a:r>
                        <a:rPr lang="en-US" sz="1800" dirty="0">
                          <a:solidFill>
                            <a:schemeClr val="bg1"/>
                          </a:solidFill>
                          <a:effectLst/>
                          <a:latin typeface="Roboto" panose="02000000000000000000" pitchFamily="2" charset="0"/>
                          <a:ea typeface="Roboto" panose="02000000000000000000" pitchFamily="2" charset="0"/>
                          <a:cs typeface="Roboto" panose="02000000000000000000" pitchFamily="2" charset="0"/>
                        </a:rPr>
                        <a:t>93</a:t>
                      </a:r>
                    </a:p>
                  </a:txBody>
                  <a:tcPr marL="47729" marR="47729" marT="0" marB="0" anchor="ctr">
                    <a:solidFill>
                      <a:srgbClr val="008083">
                        <a:alpha val="90000"/>
                      </a:srgbClr>
                    </a:solidFill>
                  </a:tcPr>
                </a:tc>
                <a:extLst>
                  <a:ext uri="{0D108BD9-81ED-4DB2-BD59-A6C34878D82A}">
                    <a16:rowId xmlns:a16="http://schemas.microsoft.com/office/drawing/2014/main" val="457149157"/>
                  </a:ext>
                </a:extLst>
              </a:tr>
              <a:tr h="163030">
                <a:tc>
                  <a:txBody>
                    <a:bodyPr/>
                    <a:lstStyle/>
                    <a:p>
                      <a:pPr marL="0" marR="0" indent="762000">
                        <a:lnSpc>
                          <a:spcPct val="150000"/>
                        </a:lnSpc>
                        <a:spcBef>
                          <a:spcPts val="0"/>
                        </a:spcBef>
                        <a:spcAft>
                          <a:spcPts val="0"/>
                        </a:spcAft>
                      </a:pPr>
                      <a:r>
                        <a:rPr lang="en-US" sz="1800" b="0" i="0" dirty="0">
                          <a:effectLst/>
                          <a:latin typeface="Roboto" panose="02000000000000000000" pitchFamily="2" charset="0"/>
                          <a:ea typeface="Roboto" panose="02000000000000000000" pitchFamily="2" charset="0"/>
                          <a:cs typeface="Roboto" panose="02000000000000000000" pitchFamily="2" charset="0"/>
                        </a:rPr>
                        <a:t>Students</a:t>
                      </a:r>
                    </a:p>
                  </a:txBody>
                  <a:tcPr marL="47729" marR="47729" marT="0" marB="0" anchor="ctr">
                    <a:solidFill>
                      <a:srgbClr val="008083">
                        <a:alpha val="75000"/>
                      </a:srgbClr>
                    </a:solidFill>
                  </a:tcPr>
                </a:tc>
                <a:tc>
                  <a:txBody>
                    <a:bodyPr/>
                    <a:lstStyle/>
                    <a:p>
                      <a:pPr marL="0" marR="0" algn="ctr">
                        <a:lnSpc>
                          <a:spcPct val="150000"/>
                        </a:lnSpc>
                        <a:spcBef>
                          <a:spcPts val="0"/>
                        </a:spcBef>
                        <a:spcAft>
                          <a:spcPts val="0"/>
                        </a:spcAft>
                      </a:pP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74</a:t>
                      </a:r>
                    </a:p>
                  </a:txBody>
                  <a:tcPr marL="47729" marR="47729" marT="0" marB="0" anchor="ctr">
                    <a:solidFill>
                      <a:srgbClr val="008083">
                        <a:alpha val="75000"/>
                      </a:srgbClr>
                    </a:solidFill>
                  </a:tcPr>
                </a:tc>
                <a:extLst>
                  <a:ext uri="{0D108BD9-81ED-4DB2-BD59-A6C34878D82A}">
                    <a16:rowId xmlns:a16="http://schemas.microsoft.com/office/drawing/2014/main" val="2502911569"/>
                  </a:ext>
                </a:extLst>
              </a:tr>
              <a:tr h="163030">
                <a:tc>
                  <a:txBody>
                    <a:bodyPr/>
                    <a:lstStyle/>
                    <a:p>
                      <a:pPr marL="0" marR="0" indent="762000">
                        <a:lnSpc>
                          <a:spcPct val="150000"/>
                        </a:lnSpc>
                        <a:spcBef>
                          <a:spcPts val="0"/>
                        </a:spcBef>
                        <a:spcAft>
                          <a:spcPts val="0"/>
                        </a:spcAft>
                      </a:pPr>
                      <a:r>
                        <a:rPr lang="en-US" sz="1800" b="0" i="0" dirty="0">
                          <a:effectLst/>
                          <a:latin typeface="Roboto" panose="02000000000000000000" pitchFamily="2" charset="0"/>
                          <a:ea typeface="Roboto" panose="02000000000000000000" pitchFamily="2" charset="0"/>
                          <a:cs typeface="Roboto" panose="02000000000000000000" pitchFamily="2" charset="0"/>
                        </a:rPr>
                        <a:t>Staff</a:t>
                      </a:r>
                    </a:p>
                  </a:txBody>
                  <a:tcPr marL="47729" marR="47729" marT="0" marB="0" anchor="ctr">
                    <a:solidFill>
                      <a:srgbClr val="008083">
                        <a:alpha val="40000"/>
                      </a:srgbClr>
                    </a:solidFill>
                  </a:tcPr>
                </a:tc>
                <a:tc>
                  <a:txBody>
                    <a:bodyPr/>
                    <a:lstStyle/>
                    <a:p>
                      <a:pPr marL="0" marR="0" algn="ctr">
                        <a:lnSpc>
                          <a:spcPct val="150000"/>
                        </a:lnSpc>
                        <a:spcBef>
                          <a:spcPts val="0"/>
                        </a:spcBef>
                        <a:spcAft>
                          <a:spcPts val="0"/>
                        </a:spcAft>
                      </a:pP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9</a:t>
                      </a:r>
                    </a:p>
                  </a:txBody>
                  <a:tcPr marL="47729" marR="47729" marT="0" marB="0" anchor="ctr">
                    <a:solidFill>
                      <a:srgbClr val="008083">
                        <a:alpha val="40000"/>
                      </a:srgbClr>
                    </a:solidFill>
                  </a:tcPr>
                </a:tc>
                <a:extLst>
                  <a:ext uri="{0D108BD9-81ED-4DB2-BD59-A6C34878D82A}">
                    <a16:rowId xmlns:a16="http://schemas.microsoft.com/office/drawing/2014/main" val="1356520939"/>
                  </a:ext>
                </a:extLst>
              </a:tr>
              <a:tr h="163030">
                <a:tc>
                  <a:txBody>
                    <a:bodyPr/>
                    <a:lstStyle/>
                    <a:p>
                      <a:pPr marL="0" marR="0" indent="762000">
                        <a:lnSpc>
                          <a:spcPct val="150000"/>
                        </a:lnSpc>
                        <a:spcBef>
                          <a:spcPts val="0"/>
                        </a:spcBef>
                        <a:spcAft>
                          <a:spcPts val="0"/>
                        </a:spcAft>
                      </a:pPr>
                      <a:r>
                        <a:rPr lang="en-US" sz="1800" b="0" i="0" dirty="0">
                          <a:effectLst/>
                          <a:latin typeface="Roboto" panose="02000000000000000000" pitchFamily="2" charset="0"/>
                          <a:ea typeface="Roboto" panose="02000000000000000000" pitchFamily="2" charset="0"/>
                          <a:cs typeface="Roboto" panose="02000000000000000000" pitchFamily="2" charset="0"/>
                        </a:rPr>
                        <a:t>Faculty</a:t>
                      </a:r>
                    </a:p>
                  </a:txBody>
                  <a:tcPr marL="47729" marR="47729" marT="0" marB="0" anchor="ctr">
                    <a:solidFill>
                      <a:srgbClr val="008083">
                        <a:alpha val="75000"/>
                      </a:srgbClr>
                    </a:solidFill>
                  </a:tcPr>
                </a:tc>
                <a:tc>
                  <a:txBody>
                    <a:bodyPr/>
                    <a:lstStyle/>
                    <a:p>
                      <a:pPr marL="0" marR="0" algn="ctr">
                        <a:lnSpc>
                          <a:spcPct val="150000"/>
                        </a:lnSpc>
                        <a:spcBef>
                          <a:spcPts val="0"/>
                        </a:spcBef>
                        <a:spcAft>
                          <a:spcPts val="0"/>
                        </a:spcAft>
                      </a:pP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7</a:t>
                      </a:r>
                    </a:p>
                  </a:txBody>
                  <a:tcPr marL="47729" marR="47729" marT="0" marB="0" anchor="ctr">
                    <a:solidFill>
                      <a:srgbClr val="008083">
                        <a:alpha val="75000"/>
                      </a:srgbClr>
                    </a:solidFill>
                  </a:tcPr>
                </a:tc>
                <a:extLst>
                  <a:ext uri="{0D108BD9-81ED-4DB2-BD59-A6C34878D82A}">
                    <a16:rowId xmlns:a16="http://schemas.microsoft.com/office/drawing/2014/main" val="197835624"/>
                  </a:ext>
                </a:extLst>
              </a:tr>
              <a:tr h="163030">
                <a:tc>
                  <a:txBody>
                    <a:bodyPr/>
                    <a:lstStyle/>
                    <a:p>
                      <a:pPr marL="0" marR="0" indent="762000">
                        <a:lnSpc>
                          <a:spcPct val="150000"/>
                        </a:lnSpc>
                        <a:spcBef>
                          <a:spcPts val="0"/>
                        </a:spcBef>
                        <a:spcAft>
                          <a:spcPts val="0"/>
                        </a:spcAft>
                      </a:pPr>
                      <a:r>
                        <a:rPr lang="en-US" sz="1800" b="0" i="0" dirty="0">
                          <a:effectLst/>
                          <a:latin typeface="Roboto" panose="02000000000000000000" pitchFamily="2" charset="0"/>
                          <a:ea typeface="Roboto" panose="02000000000000000000" pitchFamily="2" charset="0"/>
                          <a:cs typeface="Roboto" panose="02000000000000000000" pitchFamily="2" charset="0"/>
                        </a:rPr>
                        <a:t>Student Employees</a:t>
                      </a:r>
                    </a:p>
                  </a:txBody>
                  <a:tcPr marL="47729" marR="47729" marT="0" marB="0" anchor="ctr">
                    <a:solidFill>
                      <a:srgbClr val="008083">
                        <a:alpha val="40000"/>
                      </a:srgbClr>
                    </a:solidFill>
                  </a:tcPr>
                </a:tc>
                <a:tc>
                  <a:txBody>
                    <a:bodyPr/>
                    <a:lstStyle/>
                    <a:p>
                      <a:pPr marL="0" marR="0" algn="ctr">
                        <a:lnSpc>
                          <a:spcPct val="150000"/>
                        </a:lnSpc>
                        <a:spcBef>
                          <a:spcPts val="0"/>
                        </a:spcBef>
                        <a:spcAft>
                          <a:spcPts val="0"/>
                        </a:spcAft>
                      </a:pP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3</a:t>
                      </a:r>
                    </a:p>
                  </a:txBody>
                  <a:tcPr marL="47729" marR="47729" marT="0" marB="0" anchor="ctr">
                    <a:solidFill>
                      <a:srgbClr val="008083">
                        <a:alpha val="40000"/>
                      </a:srgbClr>
                    </a:solidFill>
                  </a:tcPr>
                </a:tc>
                <a:extLst>
                  <a:ext uri="{0D108BD9-81ED-4DB2-BD59-A6C34878D82A}">
                    <a16:rowId xmlns:a16="http://schemas.microsoft.com/office/drawing/2014/main" val="1270280137"/>
                  </a:ext>
                </a:extLst>
              </a:tr>
              <a:tr h="163030">
                <a:tc>
                  <a:txBody>
                    <a:bodyPr/>
                    <a:lstStyle/>
                    <a:p>
                      <a:pPr marL="0" marR="0" indent="762000">
                        <a:lnSpc>
                          <a:spcPct val="150000"/>
                        </a:lnSpc>
                        <a:spcBef>
                          <a:spcPts val="0"/>
                        </a:spcBef>
                        <a:spcAft>
                          <a:spcPts val="0"/>
                        </a:spcAft>
                      </a:pPr>
                      <a:r>
                        <a:rPr lang="en-US" sz="1800" b="0" i="0">
                          <a:effectLst/>
                          <a:latin typeface="Roboto" panose="02000000000000000000" pitchFamily="2" charset="0"/>
                          <a:ea typeface="Roboto" panose="02000000000000000000" pitchFamily="2" charset="0"/>
                          <a:cs typeface="Roboto" panose="02000000000000000000" pitchFamily="2" charset="0"/>
                        </a:rPr>
                        <a:t>Contract Employees</a:t>
                      </a:r>
                    </a:p>
                  </a:txBody>
                  <a:tcPr marL="47729" marR="47729" marT="0" marB="0" anchor="ctr">
                    <a:solidFill>
                      <a:srgbClr val="008083">
                        <a:alpha val="75000"/>
                      </a:srgbClr>
                    </a:solidFill>
                  </a:tcPr>
                </a:tc>
                <a:tc>
                  <a:txBody>
                    <a:bodyPr/>
                    <a:lstStyle/>
                    <a:p>
                      <a:pPr marL="0" marR="0" algn="ctr">
                        <a:lnSpc>
                          <a:spcPct val="150000"/>
                        </a:lnSpc>
                        <a:spcBef>
                          <a:spcPts val="0"/>
                        </a:spcBef>
                        <a:spcAft>
                          <a:spcPts val="0"/>
                        </a:spcAft>
                      </a:pP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1</a:t>
                      </a:r>
                    </a:p>
                  </a:txBody>
                  <a:tcPr marL="47729" marR="47729" marT="0" marB="0" anchor="ctr">
                    <a:solidFill>
                      <a:srgbClr val="008083">
                        <a:alpha val="75000"/>
                      </a:srgbClr>
                    </a:solidFill>
                  </a:tcPr>
                </a:tc>
                <a:extLst>
                  <a:ext uri="{0D108BD9-81ED-4DB2-BD59-A6C34878D82A}">
                    <a16:rowId xmlns:a16="http://schemas.microsoft.com/office/drawing/2014/main" val="3106445044"/>
                  </a:ext>
                </a:extLst>
              </a:tr>
              <a:tr h="163030">
                <a:tc>
                  <a:txBody>
                    <a:bodyPr/>
                    <a:lstStyle/>
                    <a:p>
                      <a:pPr marL="0" marR="0" indent="306070">
                        <a:lnSpc>
                          <a:spcPct val="150000"/>
                        </a:lnSpc>
                        <a:spcBef>
                          <a:spcPts val="0"/>
                        </a:spcBef>
                        <a:spcAft>
                          <a:spcPts val="0"/>
                        </a:spcAft>
                      </a:pPr>
                      <a:r>
                        <a:rPr lang="en-US" sz="1800" dirty="0">
                          <a:effectLst/>
                          <a:latin typeface="Roboto" panose="02000000000000000000" pitchFamily="2" charset="0"/>
                          <a:ea typeface="Roboto" panose="02000000000000000000" pitchFamily="2" charset="0"/>
                          <a:cs typeface="Roboto" panose="02000000000000000000" pitchFamily="2" charset="0"/>
                        </a:rPr>
                        <a:t>Probable</a:t>
                      </a:r>
                    </a:p>
                  </a:txBody>
                  <a:tcPr marL="47729" marR="47729" marT="0" marB="0" anchor="ctr">
                    <a:solidFill>
                      <a:srgbClr val="008083">
                        <a:alpha val="90000"/>
                      </a:srgbClr>
                    </a:solidFill>
                  </a:tcPr>
                </a:tc>
                <a:tc>
                  <a:txBody>
                    <a:bodyPr/>
                    <a:lstStyle/>
                    <a:p>
                      <a:pPr marL="0" marR="0" algn="ctr">
                        <a:lnSpc>
                          <a:spcPct val="150000"/>
                        </a:lnSpc>
                        <a:spcBef>
                          <a:spcPts val="0"/>
                        </a:spcBef>
                        <a:spcAft>
                          <a:spcPts val="0"/>
                        </a:spcAft>
                      </a:pPr>
                      <a:r>
                        <a:rPr lang="en-US" sz="1800" dirty="0">
                          <a:solidFill>
                            <a:schemeClr val="bg1"/>
                          </a:solidFill>
                          <a:effectLst/>
                          <a:latin typeface="Roboto" panose="02000000000000000000" pitchFamily="2" charset="0"/>
                          <a:ea typeface="Roboto" panose="02000000000000000000" pitchFamily="2" charset="0"/>
                          <a:cs typeface="Roboto" panose="02000000000000000000" pitchFamily="2" charset="0"/>
                        </a:rPr>
                        <a:t>3</a:t>
                      </a:r>
                    </a:p>
                  </a:txBody>
                  <a:tcPr marL="47729" marR="47729" marT="0" marB="0" anchor="ctr">
                    <a:solidFill>
                      <a:srgbClr val="008083">
                        <a:alpha val="90000"/>
                      </a:srgbClr>
                    </a:solidFill>
                  </a:tcPr>
                </a:tc>
                <a:extLst>
                  <a:ext uri="{0D108BD9-81ED-4DB2-BD59-A6C34878D82A}">
                    <a16:rowId xmlns:a16="http://schemas.microsoft.com/office/drawing/2014/main" val="2410375292"/>
                  </a:ext>
                </a:extLst>
              </a:tr>
              <a:tr h="163030">
                <a:tc>
                  <a:txBody>
                    <a:bodyPr/>
                    <a:lstStyle/>
                    <a:p>
                      <a:pPr marL="0" marR="0" indent="762000">
                        <a:lnSpc>
                          <a:spcPct val="150000"/>
                        </a:lnSpc>
                        <a:spcBef>
                          <a:spcPts val="0"/>
                        </a:spcBef>
                        <a:spcAft>
                          <a:spcPts val="0"/>
                        </a:spcAft>
                      </a:pPr>
                      <a:r>
                        <a:rPr lang="en-US" sz="1800" b="0" i="0" dirty="0">
                          <a:effectLst/>
                          <a:latin typeface="Roboto" panose="02000000000000000000" pitchFamily="2" charset="0"/>
                          <a:ea typeface="Roboto" panose="02000000000000000000" pitchFamily="2" charset="0"/>
                          <a:cs typeface="Roboto" panose="02000000000000000000" pitchFamily="2" charset="0"/>
                        </a:rPr>
                        <a:t>Students</a:t>
                      </a:r>
                    </a:p>
                  </a:txBody>
                  <a:tcPr marL="47729" marR="47729" marT="0" marB="0" anchor="ctr">
                    <a:solidFill>
                      <a:srgbClr val="008083">
                        <a:alpha val="75000"/>
                      </a:srgbClr>
                    </a:solidFill>
                  </a:tcPr>
                </a:tc>
                <a:tc>
                  <a:txBody>
                    <a:bodyPr/>
                    <a:lstStyle/>
                    <a:p>
                      <a:pPr marL="0" marR="0" algn="ctr">
                        <a:lnSpc>
                          <a:spcPct val="150000"/>
                        </a:lnSpc>
                        <a:spcBef>
                          <a:spcPts val="0"/>
                        </a:spcBef>
                        <a:spcAft>
                          <a:spcPts val="0"/>
                        </a:spcAft>
                      </a:pP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3</a:t>
                      </a:r>
                    </a:p>
                  </a:txBody>
                  <a:tcPr marL="47729" marR="47729" marT="0" marB="0" anchor="ctr">
                    <a:solidFill>
                      <a:srgbClr val="008083">
                        <a:alpha val="75000"/>
                      </a:srgbClr>
                    </a:solidFill>
                  </a:tcPr>
                </a:tc>
                <a:extLst>
                  <a:ext uri="{0D108BD9-81ED-4DB2-BD59-A6C34878D82A}">
                    <a16:rowId xmlns:a16="http://schemas.microsoft.com/office/drawing/2014/main" val="1518215656"/>
                  </a:ext>
                </a:extLst>
              </a:tr>
            </a:tbl>
          </a:graphicData>
        </a:graphic>
      </p:graphicFrame>
    </p:spTree>
    <p:extLst>
      <p:ext uri="{BB962C8B-B14F-4D97-AF65-F5344CB8AC3E}">
        <p14:creationId xmlns:p14="http://schemas.microsoft.com/office/powerpoint/2010/main" val="104069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5930" y="161263"/>
            <a:ext cx="7738992" cy="553998"/>
          </a:xfrm>
          <a:prstGeom prst="rect">
            <a:avLst/>
          </a:prstGeom>
          <a:noFill/>
        </p:spPr>
        <p:txBody>
          <a:bodyPr wrap="square" rtlCol="0">
            <a:spAutoFit/>
          </a:bodyPr>
          <a:lstStyle/>
          <a:p>
            <a:r>
              <a:rPr lang="en-US" sz="3000" b="1" dirty="0">
                <a:solidFill>
                  <a:srgbClr val="F7B418"/>
                </a:solidFill>
                <a:latin typeface="Montserrat Light" pitchFamily="50" charset="0"/>
                <a:cs typeface="Montserrat Black"/>
              </a:rPr>
              <a:t>COVID CASES</a:t>
            </a:r>
            <a:r>
              <a:rPr lang="en-US" sz="3000" b="1" dirty="0">
                <a:solidFill>
                  <a:srgbClr val="FECD12"/>
                </a:solidFill>
                <a:latin typeface="Montserrat Light" pitchFamily="50" charset="0"/>
                <a:cs typeface="Montserrat Black"/>
              </a:rPr>
              <a:t> </a:t>
            </a:r>
            <a:r>
              <a:rPr lang="en-US" sz="3000" i="1" dirty="0">
                <a:solidFill>
                  <a:srgbClr val="4C4C4E"/>
                </a:solidFill>
                <a:latin typeface="Montserrat Light" pitchFamily="2" charset="77"/>
                <a:cs typeface="Montserrat Black"/>
              </a:rPr>
              <a:t>AT PPCC</a:t>
            </a:r>
          </a:p>
        </p:txBody>
      </p:sp>
      <p:graphicFrame>
        <p:nvGraphicFramePr>
          <p:cNvPr id="2" name="Table 1">
            <a:extLst>
              <a:ext uri="{FF2B5EF4-FFF2-40B4-BE49-F238E27FC236}">
                <a16:creationId xmlns:a16="http://schemas.microsoft.com/office/drawing/2014/main" id="{D0CC9C6F-AF9F-E643-A195-71613FBF9012}"/>
              </a:ext>
            </a:extLst>
          </p:cNvPr>
          <p:cNvGraphicFramePr>
            <a:graphicFrameLocks noGrp="1"/>
          </p:cNvGraphicFramePr>
          <p:nvPr>
            <p:extLst>
              <p:ext uri="{D42A27DB-BD31-4B8C-83A1-F6EECF244321}">
                <p14:modId xmlns:p14="http://schemas.microsoft.com/office/powerpoint/2010/main" val="1901972530"/>
              </p:ext>
            </p:extLst>
          </p:nvPr>
        </p:nvGraphicFramePr>
        <p:xfrm>
          <a:off x="311022" y="925924"/>
          <a:ext cx="8495047" cy="2190498"/>
        </p:xfrm>
        <a:graphic>
          <a:graphicData uri="http://schemas.openxmlformats.org/drawingml/2006/table">
            <a:tbl>
              <a:tblPr firstRow="1" firstCol="1" bandRow="1">
                <a:tableStyleId>{5C22544A-7EE6-4342-B048-85BDC9FD1C3A}</a:tableStyleId>
              </a:tblPr>
              <a:tblGrid>
                <a:gridCol w="7839065">
                  <a:extLst>
                    <a:ext uri="{9D8B030D-6E8A-4147-A177-3AD203B41FA5}">
                      <a16:colId xmlns:a16="http://schemas.microsoft.com/office/drawing/2014/main" val="385407121"/>
                    </a:ext>
                  </a:extLst>
                </a:gridCol>
                <a:gridCol w="655982">
                  <a:extLst>
                    <a:ext uri="{9D8B030D-6E8A-4147-A177-3AD203B41FA5}">
                      <a16:colId xmlns:a16="http://schemas.microsoft.com/office/drawing/2014/main" val="394878148"/>
                    </a:ext>
                  </a:extLst>
                </a:gridCol>
              </a:tblGrid>
              <a:tr h="178556">
                <a:tc>
                  <a:txBody>
                    <a:bodyPr/>
                    <a:lstStyle/>
                    <a:p>
                      <a:pPr marL="0" marR="0" indent="165735">
                        <a:lnSpc>
                          <a:spcPct val="100000"/>
                        </a:lnSpc>
                        <a:spcBef>
                          <a:spcPts val="0"/>
                        </a:spcBef>
                        <a:spcAft>
                          <a:spcPts val="0"/>
                        </a:spcAft>
                      </a:pPr>
                      <a:r>
                        <a:rPr lang="en-US" sz="1800" dirty="0">
                          <a:effectLst/>
                          <a:latin typeface="Roboto" panose="02000000000000000000" pitchFamily="2" charset="0"/>
                          <a:ea typeface="Roboto" panose="02000000000000000000" pitchFamily="2" charset="0"/>
                          <a:cs typeface="Roboto" panose="02000000000000000000" pitchFamily="2" charset="0"/>
                        </a:rPr>
                        <a:t>Total Outbreaks</a:t>
                      </a:r>
                    </a:p>
                  </a:txBody>
                  <a:tcPr marL="47729" marR="47729" marT="0" marB="0" anchor="ctr">
                    <a:solidFill>
                      <a:srgbClr val="008083"/>
                    </a:solidFill>
                  </a:tcPr>
                </a:tc>
                <a:tc>
                  <a:txBody>
                    <a:bodyPr/>
                    <a:lstStyle/>
                    <a:p>
                      <a:pPr marL="0" marR="0" algn="ctr">
                        <a:lnSpc>
                          <a:spcPct val="150000"/>
                        </a:lnSpc>
                        <a:spcBef>
                          <a:spcPts val="0"/>
                        </a:spcBef>
                        <a:spcAft>
                          <a:spcPts val="0"/>
                        </a:spcAft>
                      </a:pPr>
                      <a:r>
                        <a:rPr lang="en-US" sz="1800" dirty="0">
                          <a:solidFill>
                            <a:schemeClr val="bg1"/>
                          </a:solidFill>
                          <a:effectLst/>
                          <a:latin typeface="Roboto" panose="02000000000000000000" pitchFamily="2" charset="0"/>
                          <a:ea typeface="Roboto" panose="02000000000000000000" pitchFamily="2" charset="0"/>
                          <a:cs typeface="Roboto" panose="02000000000000000000" pitchFamily="2" charset="0"/>
                        </a:rPr>
                        <a:t>4</a:t>
                      </a:r>
                    </a:p>
                  </a:txBody>
                  <a:tcPr marL="47729" marR="47729" marT="0" marB="0" anchor="ctr">
                    <a:solidFill>
                      <a:srgbClr val="008083"/>
                    </a:solidFill>
                  </a:tcPr>
                </a:tc>
                <a:extLst>
                  <a:ext uri="{0D108BD9-81ED-4DB2-BD59-A6C34878D82A}">
                    <a16:rowId xmlns:a16="http://schemas.microsoft.com/office/drawing/2014/main" val="610891241"/>
                  </a:ext>
                </a:extLst>
              </a:tr>
              <a:tr h="163030">
                <a:tc>
                  <a:txBody>
                    <a:bodyPr/>
                    <a:lstStyle/>
                    <a:p>
                      <a:pPr marL="0" marR="0" lvl="0" indent="762000" algn="l">
                        <a:lnSpc>
                          <a:spcPct val="150000"/>
                        </a:lnSpc>
                        <a:spcBef>
                          <a:spcPts val="0"/>
                        </a:spcBef>
                        <a:spcAft>
                          <a:spcPts val="0"/>
                        </a:spcAft>
                      </a:pPr>
                      <a:r>
                        <a:rPr lang="en-US" sz="1800" b="0" i="0" dirty="0">
                          <a:effectLst/>
                          <a:latin typeface="Roboto" panose="02000000000000000000" pitchFamily="2" charset="0"/>
                          <a:ea typeface="Roboto" panose="02000000000000000000" pitchFamily="2" charset="0"/>
                          <a:cs typeface="Roboto" panose="02000000000000000000" pitchFamily="2" charset="0"/>
                        </a:rPr>
                        <a:t>Centennial Campus Nursing Students (NUA-N10)</a:t>
                      </a:r>
                    </a:p>
                  </a:txBody>
                  <a:tcPr anchor="ctr">
                    <a:solidFill>
                      <a:srgbClr val="008083">
                        <a:alpha val="75000"/>
                      </a:srgbClr>
                    </a:solidFill>
                  </a:tcPr>
                </a:tc>
                <a:tc>
                  <a:txBody>
                    <a:bodyPr/>
                    <a:lstStyle/>
                    <a:p>
                      <a:pPr marL="0" marR="0" algn="ctr">
                        <a:lnSpc>
                          <a:spcPct val="150000"/>
                        </a:lnSpc>
                        <a:spcBef>
                          <a:spcPts val="0"/>
                        </a:spcBef>
                        <a:spcAft>
                          <a:spcPts val="0"/>
                        </a:spcAft>
                      </a:pP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3</a:t>
                      </a:r>
                    </a:p>
                  </a:txBody>
                  <a:tcPr marL="47729" marR="47729" marT="0" marB="0" anchor="ctr">
                    <a:solidFill>
                      <a:srgbClr val="008083">
                        <a:alpha val="75000"/>
                      </a:srgbClr>
                    </a:solidFill>
                  </a:tcPr>
                </a:tc>
                <a:extLst>
                  <a:ext uri="{0D108BD9-81ED-4DB2-BD59-A6C34878D82A}">
                    <a16:rowId xmlns:a16="http://schemas.microsoft.com/office/drawing/2014/main" val="2502911569"/>
                  </a:ext>
                </a:extLst>
              </a:tr>
              <a:tr h="163030">
                <a:tc>
                  <a:txBody>
                    <a:bodyPr/>
                    <a:lstStyle/>
                    <a:p>
                      <a:pPr marL="0" marR="0" lvl="0" indent="762000" algn="l">
                        <a:lnSpc>
                          <a:spcPct val="150000"/>
                        </a:lnSpc>
                        <a:spcBef>
                          <a:spcPts val="0"/>
                        </a:spcBef>
                        <a:spcAft>
                          <a:spcPts val="0"/>
                        </a:spcAft>
                      </a:pPr>
                      <a:r>
                        <a:rPr lang="en-US" sz="1800" b="0" i="0" dirty="0">
                          <a:effectLst/>
                          <a:latin typeface="Roboto" panose="02000000000000000000" pitchFamily="2" charset="0"/>
                          <a:ea typeface="Roboto" panose="02000000000000000000" pitchFamily="2" charset="0"/>
                          <a:cs typeface="Roboto" panose="02000000000000000000" pitchFamily="2" charset="0"/>
                        </a:rPr>
                        <a:t>Campus Police Staff</a:t>
                      </a:r>
                    </a:p>
                  </a:txBody>
                  <a:tcPr anchor="ctr">
                    <a:solidFill>
                      <a:srgbClr val="008083">
                        <a:alpha val="40000"/>
                      </a:srgbClr>
                    </a:solidFill>
                  </a:tcPr>
                </a:tc>
                <a:tc>
                  <a:txBody>
                    <a:bodyPr/>
                    <a:lstStyle/>
                    <a:p>
                      <a:pPr marL="0" marR="0" algn="ctr">
                        <a:lnSpc>
                          <a:spcPct val="150000"/>
                        </a:lnSpc>
                        <a:spcBef>
                          <a:spcPts val="0"/>
                        </a:spcBef>
                        <a:spcAft>
                          <a:spcPts val="0"/>
                        </a:spcAft>
                      </a:pP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3</a:t>
                      </a:r>
                    </a:p>
                  </a:txBody>
                  <a:tcPr marL="47729" marR="47729" marT="0" marB="0" anchor="ctr">
                    <a:solidFill>
                      <a:srgbClr val="008083">
                        <a:alpha val="40000"/>
                      </a:srgbClr>
                    </a:solidFill>
                  </a:tcPr>
                </a:tc>
                <a:extLst>
                  <a:ext uri="{0D108BD9-81ED-4DB2-BD59-A6C34878D82A}">
                    <a16:rowId xmlns:a16="http://schemas.microsoft.com/office/drawing/2014/main" val="1356520939"/>
                  </a:ext>
                </a:extLst>
              </a:tr>
              <a:tr h="163030">
                <a:tc>
                  <a:txBody>
                    <a:bodyPr/>
                    <a:lstStyle/>
                    <a:p>
                      <a:pPr marL="0" marR="0" lvl="0" indent="762000" algn="l">
                        <a:lnSpc>
                          <a:spcPct val="150000"/>
                        </a:lnSpc>
                        <a:spcBef>
                          <a:spcPts val="0"/>
                        </a:spcBef>
                        <a:spcAft>
                          <a:spcPts val="0"/>
                        </a:spcAft>
                      </a:pPr>
                      <a:r>
                        <a:rPr lang="en-US" sz="1800" b="0" i="0" dirty="0">
                          <a:effectLst/>
                          <a:latin typeface="Roboto" panose="02000000000000000000" pitchFamily="2" charset="0"/>
                          <a:ea typeface="Roboto" panose="02000000000000000000" pitchFamily="2" charset="0"/>
                          <a:cs typeface="Roboto" panose="02000000000000000000" pitchFamily="2" charset="0"/>
                        </a:rPr>
                        <a:t>Rampart Range Campus Biology Students (BIO 201-175)</a:t>
                      </a:r>
                    </a:p>
                  </a:txBody>
                  <a:tcPr anchor="ctr">
                    <a:solidFill>
                      <a:srgbClr val="008083">
                        <a:alpha val="75000"/>
                      </a:srgbClr>
                    </a:solidFill>
                  </a:tcPr>
                </a:tc>
                <a:tc>
                  <a:txBody>
                    <a:bodyPr/>
                    <a:lstStyle/>
                    <a:p>
                      <a:pPr marL="0" marR="0" algn="ctr">
                        <a:lnSpc>
                          <a:spcPct val="150000"/>
                        </a:lnSpc>
                        <a:spcBef>
                          <a:spcPts val="0"/>
                        </a:spcBef>
                        <a:spcAft>
                          <a:spcPts val="0"/>
                        </a:spcAft>
                      </a:pP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2</a:t>
                      </a:r>
                    </a:p>
                  </a:txBody>
                  <a:tcPr marL="47729" marR="47729" marT="0" marB="0" anchor="ctr">
                    <a:solidFill>
                      <a:srgbClr val="008083">
                        <a:alpha val="75000"/>
                      </a:srgbClr>
                    </a:solidFill>
                  </a:tcPr>
                </a:tc>
                <a:extLst>
                  <a:ext uri="{0D108BD9-81ED-4DB2-BD59-A6C34878D82A}">
                    <a16:rowId xmlns:a16="http://schemas.microsoft.com/office/drawing/2014/main" val="197835624"/>
                  </a:ext>
                </a:extLst>
              </a:tr>
              <a:tr h="163030">
                <a:tc>
                  <a:txBody>
                    <a:bodyPr/>
                    <a:lstStyle/>
                    <a:p>
                      <a:pPr marL="0" marR="0" lvl="0" indent="762000" algn="l">
                        <a:lnSpc>
                          <a:spcPct val="150000"/>
                        </a:lnSpc>
                        <a:spcBef>
                          <a:spcPts val="0"/>
                        </a:spcBef>
                        <a:spcAft>
                          <a:spcPts val="0"/>
                        </a:spcAft>
                      </a:pPr>
                      <a:r>
                        <a:rPr lang="en-US" sz="1800" b="0" i="0" dirty="0">
                          <a:effectLst/>
                          <a:latin typeface="Roboto" panose="02000000000000000000" pitchFamily="2" charset="0"/>
                          <a:ea typeface="Roboto" panose="02000000000000000000" pitchFamily="2" charset="0"/>
                          <a:cs typeface="Roboto" panose="02000000000000000000" pitchFamily="2" charset="0"/>
                        </a:rPr>
                        <a:t>Centennial Campus Computer Lab Student Employees</a:t>
                      </a:r>
                    </a:p>
                  </a:txBody>
                  <a:tcPr anchor="ctr">
                    <a:solidFill>
                      <a:srgbClr val="008083">
                        <a:alpha val="40000"/>
                      </a:srgbClr>
                    </a:solidFill>
                  </a:tcPr>
                </a:tc>
                <a:tc>
                  <a:txBody>
                    <a:bodyPr/>
                    <a:lstStyle/>
                    <a:p>
                      <a:pPr marL="0" marR="0" algn="ctr">
                        <a:lnSpc>
                          <a:spcPct val="150000"/>
                        </a:lnSpc>
                        <a:spcBef>
                          <a:spcPts val="0"/>
                        </a:spcBef>
                        <a:spcAft>
                          <a:spcPts val="0"/>
                        </a:spcAft>
                      </a:pP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4</a:t>
                      </a:r>
                    </a:p>
                  </a:txBody>
                  <a:tcPr marL="47729" marR="47729" marT="0" marB="0" anchor="ctr">
                    <a:solidFill>
                      <a:srgbClr val="008083">
                        <a:alpha val="40000"/>
                      </a:srgbClr>
                    </a:solidFill>
                  </a:tcPr>
                </a:tc>
                <a:extLst>
                  <a:ext uri="{0D108BD9-81ED-4DB2-BD59-A6C34878D82A}">
                    <a16:rowId xmlns:a16="http://schemas.microsoft.com/office/drawing/2014/main" val="1270280137"/>
                  </a:ext>
                </a:extLst>
              </a:tr>
            </a:tbl>
          </a:graphicData>
        </a:graphic>
      </p:graphicFrame>
    </p:spTree>
    <p:extLst>
      <p:ext uri="{BB962C8B-B14F-4D97-AF65-F5344CB8AC3E}">
        <p14:creationId xmlns:p14="http://schemas.microsoft.com/office/powerpoint/2010/main" val="403996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3350</TotalTime>
  <Words>1413</Words>
  <Application>Microsoft Office PowerPoint</Application>
  <PresentationFormat>On-screen Show (16:9)</PresentationFormat>
  <Paragraphs>274</Paragraphs>
  <Slides>37</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Arial</vt:lpstr>
      <vt:lpstr>Calibri</vt:lpstr>
      <vt:lpstr>Montserrat</vt:lpstr>
      <vt:lpstr>Montserrat Black</vt:lpstr>
      <vt:lpstr>Montserrat ExtraLight</vt:lpstr>
      <vt:lpstr>Montserrat Light</vt:lpstr>
      <vt:lpstr>Montserrat Medium</vt:lpstr>
      <vt:lpstr>Montserrat SemiBold</vt:lpstr>
      <vt:lpstr>Roboto</vt:lpstr>
      <vt:lpstr>Roboto   </vt:lpstr>
      <vt:lpstr>Roboto Black</vt:lpstr>
      <vt:lpstr>Roboto Thin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CCCOnline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Radcliffe, Matt</cp:lastModifiedBy>
  <cp:revision>273</cp:revision>
  <dcterms:created xsi:type="dcterms:W3CDTF">2010-04-12T23:12:02Z</dcterms:created>
  <dcterms:modified xsi:type="dcterms:W3CDTF">2021-01-11T20:31:03Z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