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D_F438AB1A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31"/>
  </p:notesMasterIdLst>
  <p:sldIdLst>
    <p:sldId id="257" r:id="rId6"/>
    <p:sldId id="318" r:id="rId7"/>
    <p:sldId id="269" r:id="rId8"/>
    <p:sldId id="321" r:id="rId9"/>
    <p:sldId id="278" r:id="rId10"/>
    <p:sldId id="292" r:id="rId11"/>
    <p:sldId id="322" r:id="rId12"/>
    <p:sldId id="317" r:id="rId13"/>
    <p:sldId id="314" r:id="rId14"/>
    <p:sldId id="310" r:id="rId15"/>
    <p:sldId id="309" r:id="rId16"/>
    <p:sldId id="276" r:id="rId17"/>
    <p:sldId id="274" r:id="rId18"/>
    <p:sldId id="319" r:id="rId19"/>
    <p:sldId id="287" r:id="rId20"/>
    <p:sldId id="293" r:id="rId21"/>
    <p:sldId id="316" r:id="rId22"/>
    <p:sldId id="299" r:id="rId23"/>
    <p:sldId id="305" r:id="rId24"/>
    <p:sldId id="306" r:id="rId25"/>
    <p:sldId id="308" r:id="rId26"/>
    <p:sldId id="295" r:id="rId27"/>
    <p:sldId id="297" r:id="rId28"/>
    <p:sldId id="29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A5E361-7419-9EA5-7A42-6943CDAF5D2A}" name="Radcliffe, Matt" initials="RM" userId="S::matt.radcliffe@pikespeak.edu::2b424136-2c84-4ef6-9ac1-7f49f0ed0873" providerId="AD"/>
  <p188:author id="{D9AF9377-06B4-AFE0-4B43-4F76ED8477B4}" name="Boyce, Carrie" initials="BC" userId="S::Carrie.Boyce@pikespeak.edu::f8b45de6-0b6e-4dc9-a548-26f97cf863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326"/>
    <a:srgbClr val="F0E7E9"/>
    <a:srgbClr val="DFCCD1"/>
    <a:srgbClr val="FDF3E7"/>
    <a:srgbClr val="FCE5CC"/>
    <a:srgbClr val="FFFFD8"/>
    <a:srgbClr val="CBD5D8"/>
    <a:srgbClr val="FFFF00"/>
    <a:srgbClr val="EAECE8"/>
    <a:srgbClr val="E0C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F7982-4EEB-A124-D811-67FEE43936FA}" v="31" dt="2026-04-28T19:53:39.456"/>
    <p1510:client id="{6F76C4D1-2C90-72BD-D9BB-1EC1F9EC9486}" v="141" dt="2026-04-28T23:01:19.691"/>
    <p1510:client id="{81436608-E126-5AC3-1146-9C820319CF58}" v="35" dt="2026-04-28T20:43:53.672"/>
    <p1510:client id="{D88C9C30-EFE5-574C-B250-CA657367A94B}" v="189" dt="2026-04-29T19:20:35.660"/>
    <p1510:client id="{E5EDA954-1DDB-304F-9D63-9790944B5A5C}" v="133" dt="2026-04-29T14:36:40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58"/>
  </p:normalViewPr>
  <p:slideViewPr>
    <p:cSldViewPr snapToGrid="0">
      <p:cViewPr varScale="1">
        <p:scale>
          <a:sx n="109" d="100"/>
          <a:sy n="109" d="100"/>
        </p:scale>
        <p:origin x="184" y="424"/>
      </p:cViewPr>
      <p:guideLst/>
    </p:cSldViewPr>
  </p:slideViewPr>
  <p:outlineViewPr>
    <p:cViewPr>
      <p:scale>
        <a:sx n="33" d="100"/>
        <a:sy n="33" d="100"/>
      </p:scale>
      <p:origin x="0" y="-68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Reserves in $Millions</a:t>
            </a:r>
          </a:p>
        </c:rich>
      </c:tx>
      <c:layout>
        <c:manualLayout>
          <c:xMode val="edge"/>
          <c:yMode val="edge"/>
          <c:x val="0.366216763665411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Reserves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15875">
                <a:solidFill>
                  <a:schemeClr val="tx1">
                    <a:alpha val="9842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  <c:pt idx="5">
                  <c:v>FY25 </c:v>
                </c:pt>
                <c:pt idx="6">
                  <c:v>FY26  (Est)</c:v>
                </c:pt>
                <c:pt idx="7">
                  <c:v>FY27  (Est)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31.1</c:v>
                </c:pt>
                <c:pt idx="1">
                  <c:v>41.7</c:v>
                </c:pt>
                <c:pt idx="2">
                  <c:v>31.9</c:v>
                </c:pt>
                <c:pt idx="3">
                  <c:v>40.25</c:v>
                </c:pt>
                <c:pt idx="4">
                  <c:v>49.1</c:v>
                </c:pt>
                <c:pt idx="5">
                  <c:v>62.8</c:v>
                </c:pt>
                <c:pt idx="6">
                  <c:v>74</c:v>
                </c:pt>
                <c:pt idx="7">
                  <c:v>67.900000000000006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E5-4BFC-A06C-8A0664B42E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9469472"/>
        <c:axId val="611680960"/>
      </c:lineChart>
      <c:catAx>
        <c:axId val="30946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680960"/>
        <c:crosses val="autoZero"/>
        <c:auto val="1"/>
        <c:lblAlgn val="ctr"/>
        <c:lblOffset val="100"/>
        <c:noMultiLvlLbl val="0"/>
      </c:catAx>
      <c:valAx>
        <c:axId val="61168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6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2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rgbClr val="7CB74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3707062007874129E-2"/>
                  <c:y val="-4.9933498404681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B9-764C-9F38-F0DE2FBAD367}"/>
                </c:ext>
              </c:extLst>
            </c:dLbl>
            <c:dLbl>
              <c:idx val="4"/>
              <c:layout>
                <c:manualLayout>
                  <c:x val="-2.6832062007874014E-2"/>
                  <c:y val="-3.5870999269746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54-204C-9355-9E03734D3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DB432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2017–2018</c:v>
                </c:pt>
                <c:pt idx="1">
                  <c:v>2018–2019</c:v>
                </c:pt>
                <c:pt idx="2">
                  <c:v>2019–2020</c:v>
                </c:pt>
                <c:pt idx="3">
                  <c:v>2020–2021</c:v>
                </c:pt>
                <c:pt idx="4">
                  <c:v>2021–2022</c:v>
                </c:pt>
                <c:pt idx="5">
                  <c:v>2022–2023</c:v>
                </c:pt>
                <c:pt idx="6">
                  <c:v>2023–2024</c:v>
                </c:pt>
                <c:pt idx="7">
                  <c:v>2024–2025 </c:v>
                </c:pt>
                <c:pt idx="8">
                  <c:v>2025–2026</c:v>
                </c:pt>
                <c:pt idx="9">
                  <c:v>2026-2027 (projected)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8959</c:v>
                </c:pt>
                <c:pt idx="1">
                  <c:v>9009</c:v>
                </c:pt>
                <c:pt idx="2">
                  <c:v>9163</c:v>
                </c:pt>
                <c:pt idx="3">
                  <c:v>8283</c:v>
                </c:pt>
                <c:pt idx="4">
                  <c:v>7617</c:v>
                </c:pt>
                <c:pt idx="5">
                  <c:v>7950</c:v>
                </c:pt>
                <c:pt idx="6">
                  <c:v>8227</c:v>
                </c:pt>
                <c:pt idx="7">
                  <c:v>8527</c:v>
                </c:pt>
                <c:pt idx="8">
                  <c:v>8954</c:v>
                </c:pt>
                <c:pt idx="9">
                  <c:v>9133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54-204C-9355-9E03734D3E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1">
                  <a:lumMod val="95000"/>
                  <a:alpha val="50227"/>
                </a:schemeClr>
              </a:solidFill>
              <a:round/>
            </a:ln>
            <a:effectLst/>
          </c:spPr>
        </c:dropLines>
        <c:marker val="1"/>
        <c:smooth val="0"/>
        <c:axId val="1446561584"/>
        <c:axId val="1446563344"/>
      </c:lineChart>
      <c:catAx>
        <c:axId val="144656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59B9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563344"/>
        <c:crosses val="autoZero"/>
        <c:auto val="1"/>
        <c:lblAlgn val="ctr"/>
        <c:lblOffset val="100"/>
        <c:noMultiLvlLbl val="0"/>
      </c:catAx>
      <c:valAx>
        <c:axId val="144656334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rgbClr val="A59B9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56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2020-2021</c:v>
                </c:pt>
                <c:pt idx="1">
                  <c:v>2021-20222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  <c:pt idx="5">
                  <c:v>2025-2026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1443</c:v>
                </c:pt>
                <c:pt idx="1">
                  <c:v>1292</c:v>
                </c:pt>
                <c:pt idx="2">
                  <c:v>1375</c:v>
                </c:pt>
                <c:pt idx="3">
                  <c:v>1518</c:v>
                </c:pt>
                <c:pt idx="4">
                  <c:v>1535</c:v>
                </c:pt>
                <c:pt idx="5">
                  <c:v>1548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78-BF4B-8EE4-8C9864064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2020-2021</c:v>
                </c:pt>
                <c:pt idx="1">
                  <c:v>2021-20222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  <c:pt idx="5">
                  <c:v>2025-2026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78-BF4B-8EE4-8C9864064F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 cap="rnd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549612520510979E-2"/>
                  <c:y val="4.36901733735633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1443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D78-BF4B-8EE4-8C9864064F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1292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99999999999995E-2"/>
                      <c:h val="7.440740740740740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D78-BF4B-8EE4-8C9864064F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1375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D78-BF4B-8EE4-8C9864064F49}"/>
                </c:ext>
              </c:extLst>
            </c:dLbl>
            <c:dLbl>
              <c:idx val="3"/>
              <c:layout>
                <c:manualLayout>
                  <c:x val="-2.0900418337717077E-2"/>
                  <c:y val="4.36901733735633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1518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D78-BF4B-8EE4-8C9864064F4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1535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25000000000008E-2"/>
                      <c:h val="5.959259259259258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9D78-BF4B-8EE4-8C9864064F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1548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D78-BF4B-8EE4-8C9864064F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2020-2021</c:v>
                </c:pt>
                <c:pt idx="1">
                  <c:v>2021-20222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  <c:pt idx="5">
                  <c:v>2025-2026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D78-BF4B-8EE4-8C9864064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5218720"/>
        <c:axId val="365221120"/>
      </c:lineChart>
      <c:catAx>
        <c:axId val="36521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221120"/>
        <c:crosses val="autoZero"/>
        <c:auto val="1"/>
        <c:lblAlgn val="ctr"/>
        <c:lblOffset val="100"/>
        <c:noMultiLvlLbl val="0"/>
      </c:catAx>
      <c:valAx>
        <c:axId val="365221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36521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bg2">
                    <a:lumMod val="25000"/>
                  </a:schemeClr>
                </a:solidFill>
              </a:rPr>
              <a:t>Tuition in $Millions</a:t>
            </a:r>
          </a:p>
        </c:rich>
      </c:tx>
      <c:layout>
        <c:manualLayout>
          <c:xMode val="edge"/>
          <c:yMode val="edge"/>
          <c:x val="0.47984967372092846"/>
          <c:y val="5.5134031046537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Tuition in $millions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3E-4BBE-BDB6-4B57A3320A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3E-4BBE-BDB6-4B57A3320A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3E-4BBE-BDB6-4B57A3320A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3E-4BBE-BDB6-4B57A3320A31}"/>
              </c:ext>
            </c:extLst>
          </c:dPt>
          <c:dLbls>
            <c:dLbl>
              <c:idx val="0"/>
              <c:layout>
                <c:manualLayout>
                  <c:x val="-0.16240035233472438"/>
                  <c:y val="-3.76647916031304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$</a:t>
                    </a:r>
                    <a:fld id="{6B186B88-BD30-E049-895C-2D222C46548C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 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02355478207424"/>
                      <c:h val="7.64984680770704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3E-4BBE-BDB6-4B57A3320A31}"/>
                </c:ext>
              </c:extLst>
            </c:dLbl>
            <c:dLbl>
              <c:idx val="1"/>
              <c:layout>
                <c:manualLayout>
                  <c:x val="0.126315590313272"/>
                  <c:y val="1.16224273951015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$</a:t>
                    </a:r>
                    <a:fld id="{4436D87B-F799-C64A-8418-77188B145BA2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 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3E-4BBE-BDB6-4B57A3320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 Person</c:v>
                </c:pt>
                <c:pt idx="1">
                  <c:v>Online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32.6</c:v>
                </c:pt>
                <c:pt idx="1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A-4878-8862-B2D357D5A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97672140681121"/>
          <c:y val="0.2110923592698431"/>
          <c:w val="0.22909748105531846"/>
          <c:h val="0.24625289372264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bg2">
                    <a:lumMod val="25000"/>
                  </a:schemeClr>
                </a:solidFill>
              </a:rPr>
              <a:t>FY26 est. Revenue in $ Millions</a:t>
            </a:r>
          </a:p>
        </c:rich>
      </c:tx>
      <c:layout>
        <c:manualLayout>
          <c:xMode val="edge"/>
          <c:yMode val="edge"/>
          <c:x val="0.1840232824842188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52-B54D-ADE6-B4C6644D304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52-B54D-ADE6-B4C6644D30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52-B54D-ADE6-B4C6644D30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52-B54D-ADE6-B4C6644D30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52-B54D-ADE6-B4C6644D3047}"/>
              </c:ext>
            </c:extLst>
          </c:dPt>
          <c:dLbls>
            <c:dLbl>
              <c:idx val="0"/>
              <c:layout>
                <c:manualLayout>
                  <c:x val="-0.23500117314224117"/>
                  <c:y val="-1.5973505483200003E-2"/>
                </c:manualLayout>
              </c:layout>
              <c:tx>
                <c:rich>
                  <a:bodyPr rot="0" spcFirstLastPara="1" vertOverflow="ellipsis" vert="horz" wrap="square" lIns="36576" tIns="18288" rIns="36576" bIns="18288" anchor="ctr" anchorCtr="1"/>
                  <a:lstStyle/>
                  <a:p>
                    <a:pPr>
                      <a:defRPr sz="1800" b="0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8AC6B6-0343-034D-BFAC-D68C8AFDAB54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800" b="0" i="0" u="none" strike="noStrike" kern="120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, </a:t>
                    </a:r>
                  </a:p>
                  <a:p>
                    <a:pPr>
                      <a:defRPr sz="1800" b="0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$59.4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572665695423359"/>
                      <c:h val="0.128525189364647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52-B54D-ADE6-B4C6644D3047}"/>
                </c:ext>
              </c:extLst>
            </c:dLbl>
            <c:dLbl>
              <c:idx val="1"/>
              <c:layout>
                <c:manualLayout>
                  <c:x val="-0.11621722337719737"/>
                  <c:y val="-2.4118024575347702E-4"/>
                </c:manualLayout>
              </c:layout>
              <c:tx>
                <c:rich>
                  <a:bodyPr/>
                  <a:lstStyle/>
                  <a:p>
                    <a:fld id="{4E2719A6-D6DC-4861-98BB-E626731B877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$2.7</a:t>
                    </a:r>
                  </a:p>
                  <a:p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072500221689543"/>
                      <c:h val="0.131117356977473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52-B54D-ADE6-B4C6644D3047}"/>
                </c:ext>
              </c:extLst>
            </c:dLbl>
            <c:dLbl>
              <c:idx val="2"/>
              <c:layout>
                <c:manualLayout>
                  <c:x val="0.23673882420124673"/>
                  <c:y val="-6.2912153986798752E-2"/>
                </c:manualLayout>
              </c:layout>
              <c:tx>
                <c:rich>
                  <a:bodyPr rot="0" spcFirstLastPara="1" vertOverflow="ellipsis" vert="horz" wrap="square" lIns="36576" tIns="18288" rIns="36576" bIns="18288" anchor="ctr" anchorCtr="1"/>
                  <a:lstStyle/>
                  <a:p>
                    <a:pPr>
                      <a:defRPr sz="1800" b="0" i="0" u="none" strike="noStrike" kern="1200" baseline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F05664-5A85-4979-A46A-824A8C7CF5D9}" type="CATEGORYNAME">
                      <a:rPr lang="en-US"/>
                      <a:pPr>
                        <a:defRPr sz="1800" b="0" i="0" u="none" strike="noStrike" kern="1200" baseline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br>
                      <a:rPr lang="en-US" baseline="0"/>
                    </a:br>
                    <a:r>
                      <a:rPr lang="en-US" baseline="0"/>
                      <a:t>$35.7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670066921816317"/>
                      <c:h val="0.128525189364647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052-B54D-ADE6-B4C6644D3047}"/>
                </c:ext>
              </c:extLst>
            </c:dLbl>
            <c:dLbl>
              <c:idx val="3"/>
              <c:layout>
                <c:manualLayout>
                  <c:x val="-1.0566472284670864E-2"/>
                  <c:y val="-6.5187473980993713E-3"/>
                </c:manualLayout>
              </c:layout>
              <c:tx>
                <c:rich>
                  <a:bodyPr/>
                  <a:lstStyle/>
                  <a:p>
                    <a:fld id="{5483F591-D507-7146-B5AB-FD114BFA508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</a:t>
                    </a:r>
                    <a:fld id="{E85A919E-56ED-1449-A664-096A1AACAADD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72015572823218"/>
                      <c:h val="6.67236829916974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052-B54D-ADE6-B4C6644D3047}"/>
                </c:ext>
              </c:extLst>
            </c:dLbl>
            <c:dLbl>
              <c:idx val="4"/>
              <c:layout>
                <c:manualLayout>
                  <c:x val="4.1483378878560351E-2"/>
                  <c:y val="-3.9600364033625664E-2"/>
                </c:manualLayout>
              </c:layout>
              <c:tx>
                <c:rich>
                  <a:bodyPr/>
                  <a:lstStyle/>
                  <a:p>
                    <a:fld id="{91C8835D-1B5E-410A-ABD1-CD6F9A4F51D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$8.1</a:t>
                    </a:r>
                  </a:p>
                  <a:p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257793113127956"/>
                      <c:h val="6.99848689025035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052-B54D-ADE6-B4C6644D304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05276B5-3F3A-054B-9ED7-94B7DBAA79D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</a:t>
                    </a:r>
                    <a:fld id="{B2C7110A-4964-CF44-BE1B-736BA4659BBA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06014228905197"/>
                      <c:h val="4.12918551892147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4E1-43E3-B050-F8C3B6855CE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576" tIns="18288" rIns="36576" bIns="18288" anchor="ctr" anchorCtr="1"/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Resident Tuition</c:v>
                </c:pt>
                <c:pt idx="1">
                  <c:v>Non-Resident Tuition</c:v>
                </c:pt>
                <c:pt idx="2">
                  <c:v>FFE COF</c:v>
                </c:pt>
                <c:pt idx="3">
                  <c:v>Amendment 50</c:v>
                </c:pt>
                <c:pt idx="4">
                  <c:v>Student Fees 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59.4</c:v>
                </c:pt>
                <c:pt idx="1">
                  <c:v>2.7</c:v>
                </c:pt>
                <c:pt idx="2">
                  <c:v>35.700000000000003</c:v>
                </c:pt>
                <c:pt idx="3">
                  <c:v>5.0999999999999996</c:v>
                </c:pt>
                <c:pt idx="4">
                  <c:v>8.1</c:v>
                </c:pt>
                <c:pt idx="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52-B54D-ADE6-B4C6644D30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Resident Tuition</c:v>
                </c:pt>
                <c:pt idx="1">
                  <c:v>Non-Resident Tuition</c:v>
                </c:pt>
                <c:pt idx="2">
                  <c:v>FFE COF</c:v>
                </c:pt>
                <c:pt idx="3">
                  <c:v>Amendment 50</c:v>
                </c:pt>
                <c:pt idx="4">
                  <c:v>Student Fees 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052-B54D-ADE6-B4C6644D304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bg2">
              <a:lumMod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D_F438AB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037177-4C6C-4950-B548-B4F74FCA6C70}" authorId="{65A5E361-7419-9EA5-7A42-6943CDAF5D2A}" status="resolved" created="2026-04-27T22:47:37.249" complete="100000">
    <pc:sldMkLst xmlns:pc="http://schemas.microsoft.com/office/powerpoint/2013/main/command">
      <pc:docMk/>
      <pc:sldMk cId="4097354522" sldId="269"/>
    </pc:sldMkLst>
    <p188:replyLst>
      <p188:reply id="{47AF2ABF-6993-9943-B99A-A17D80DD287D}" authorId="{D9AF9377-06B4-AFE0-4B43-4F76ED8477B4}" created="2026-04-27T22:57:27.343">
        <p188:txBody>
          <a:bodyPr/>
          <a:lstStyle/>
          <a:p>
            <a:r>
              <a:rPr lang="en-US"/>
              <a:t>[@Radcliffe, Matt] Does this look okay to you? Or did you have something else in mind?</a:t>
            </a:r>
          </a:p>
        </p188:txBody>
      </p188:reply>
      <p188:reply id="{D39AE471-AB99-478D-A19E-2D4FF7C0A24C}" authorId="{65A5E361-7419-9EA5-7A42-6943CDAF5D2A}" created="2026-04-27T23:01:45.868">
        <p188:txBody>
          <a:bodyPr/>
          <a:lstStyle/>
          <a:p>
            <a:r>
              <a:rPr lang="en-US"/>
              <a:t>It's fine. I don't think it's going to stay there though. Tomorrow's problem.</a:t>
            </a:r>
          </a:p>
        </p188:txBody>
      </p188:reply>
    </p188:replyLst>
    <p188:txBody>
      <a:bodyPr/>
      <a:lstStyle/>
      <a:p>
        <a:r>
          <a:rPr lang="en-US"/>
          <a:t>[@Boyce, Carrie] Can you make a sidebar here for compensation increase:
Adding 1%
Faculty, Classified, APT: $397,174
PT Instructors: $192,500
Total for each 1%: $589,674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A1C34-1EE2-2C46-AA87-BED472B4E58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C21CD-80A6-EB4B-88D5-DED9B0F6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40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49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9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3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5F9F7-8AE7-161F-1AA8-CD4D4555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C8AE5-2226-3D4E-D789-3C60F7673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6763F-C038-79E1-BD09-7C49F7CDD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Here’s where our revenue comes from</a:t>
            </a:r>
          </a:p>
          <a:p>
            <a:r>
              <a:rPr lang="en-US"/>
              <a:t>$59.4 M is Resident Tuition</a:t>
            </a:r>
          </a:p>
          <a:p>
            <a:r>
              <a:rPr lang="en-US"/>
              <a:t>$2.7 M is Non-Resident Tuition </a:t>
            </a:r>
          </a:p>
          <a:p>
            <a:r>
              <a:rPr lang="en-US"/>
              <a:t>State allocation of Fee for Service and COF is $35.7M</a:t>
            </a:r>
          </a:p>
          <a:p>
            <a:r>
              <a:rPr lang="en-US"/>
              <a:t>Amendment 50 ( Gaming dollars) is $5.1M</a:t>
            </a:r>
          </a:p>
          <a:p>
            <a:r>
              <a:rPr lang="en-US"/>
              <a:t>Student Fees  both for courses and student mandatory fees have increased due to enrollment growth to $8.1M</a:t>
            </a:r>
          </a:p>
          <a:p>
            <a:r>
              <a:rPr lang="en-US"/>
              <a:t>2.4M is Other  Revenue which includes Investment Income of $2.0M</a:t>
            </a:r>
          </a:p>
          <a:p>
            <a:r>
              <a:rPr lang="en-US"/>
              <a:t>Perkins Grant $1.8 M</a:t>
            </a:r>
          </a:p>
          <a:p>
            <a:r>
              <a:rPr lang="en-US"/>
              <a:t>All other grants Federal and State $2.9M</a:t>
            </a:r>
          </a:p>
          <a:p>
            <a:r>
              <a:rPr lang="en-US"/>
              <a:t>Total Revenue increase FY27 estimated 4% increase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977A0-0F88-E2BD-AD7B-B1837E0F4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C21CD-80A6-EB4B-88D5-DED9B0F65F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6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6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7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22983-53B5-0B3A-AEDF-1BF0B0023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A348B2-C0DA-201E-31DA-8C596A811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928AAE-1166-7A4F-BC3D-57DBE2193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7BB77-060B-95CB-0D08-EFC93FFD4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4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42D98-664D-9992-8167-FFC114C0A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951EC1-FF85-CBA2-7CE4-8CF38F5FC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56290-16BA-A316-9FD7-65E20757C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Yes, but we want a better display.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F488C-8DD6-046C-F664-E3E81F39F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25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428BC-E80E-A17B-2EF5-3CE79F86B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DF8017-1FCA-8B70-070B-7A6F6F91F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A5F57-FFC9-E4ED-3260-1583CAC9E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Yes, but we want a better display.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0AACD-E2FC-03B9-2CFA-865315EE6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71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8B992-FC57-9F3B-AEF7-8A1C0F3CB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83772-4388-FC99-B4FD-49D62936A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7D89E-9D26-1F63-2A0A-375369ABD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Yes, but we want a better display.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AF6B4-90EC-E3DA-0995-27C702E88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3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56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0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Reorder, start with FY 27 budget, what we’re funding. Then background.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71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07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36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9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6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9999E-818B-7B66-6FBF-679E80724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59DAA-25E1-E2BC-C5BE-6E8135DF5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FC76CA-7228-30A9-4D4A-21000952A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Adds up to 15.574 Million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F8D3E-B836-6F61-8A76-FFE361E47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0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FY27 Changed from 69.2 -&gt; 67.9 per Michele’s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6B04C-726B-0BE7-3DBD-71289657F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B0B8C4-3B87-254A-63DD-C59A2F2E7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02EFB-D97C-C37F-7663-517E3DC8E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2025-2026 ”actual”?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B4A4B-C2DD-FE6D-CA27-4767342F4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5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A95825-18F9-2346-597D-5B47CC3DB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B74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3FE-AF8B-49C5-B297-DA4921DB2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6333"/>
            <a:ext cx="9144000" cy="1733629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1099A-6BAB-4C14-165A-563E526C4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DE7E2-8A76-900D-BB56-108A84606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7489" b="47489"/>
          <a:stretch/>
        </p:blipFill>
        <p:spPr>
          <a:xfrm>
            <a:off x="0" y="6245816"/>
            <a:ext cx="12192000" cy="6121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DFABF9-5540-0B3C-21E6-AEA7F142721D}"/>
              </a:ext>
            </a:extLst>
          </p:cNvPr>
          <p:cNvSpPr/>
          <p:nvPr userDrawn="1"/>
        </p:nvSpPr>
        <p:spPr>
          <a:xfrm>
            <a:off x="0" y="6174563"/>
            <a:ext cx="12192000" cy="142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3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A95825-18F9-2346-597D-5B47CC3DB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B74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3FE-AF8B-49C5-B297-DA4921DB2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6333"/>
            <a:ext cx="9144000" cy="1733629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1099A-6BAB-4C14-165A-563E526C4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DE7E2-8A76-900D-BB56-108A84606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7489" b="47489"/>
          <a:stretch/>
        </p:blipFill>
        <p:spPr>
          <a:xfrm>
            <a:off x="0" y="6245816"/>
            <a:ext cx="12192000" cy="6121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DFABF9-5540-0B3C-21E6-AEA7F142721D}"/>
              </a:ext>
            </a:extLst>
          </p:cNvPr>
          <p:cNvSpPr/>
          <p:nvPr userDrawn="1"/>
        </p:nvSpPr>
        <p:spPr>
          <a:xfrm>
            <a:off x="0" y="6174563"/>
            <a:ext cx="12192000" cy="142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EFB-6306-280C-5544-27FDCB3B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53B8-6FCB-67D4-2197-0CC08BC0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81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5500F6-54A9-C200-0B68-F31B8D8202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BAB54-73C9-5875-0C15-F70CDE29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284D8-86FC-529F-8CA6-EC2065AEA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06387"/>
            <a:ext cx="10515600" cy="6838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5194EA-0E2B-F5E0-2DB3-E2B89AD6E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924" t="55418" b="40494"/>
          <a:stretch/>
        </p:blipFill>
        <p:spPr>
          <a:xfrm>
            <a:off x="0" y="6272212"/>
            <a:ext cx="12192000" cy="585788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E79AFF-24DC-1943-5A33-FF4F6B28A7C4}"/>
              </a:ext>
            </a:extLst>
          </p:cNvPr>
          <p:cNvSpPr/>
          <p:nvPr userDrawn="1"/>
        </p:nvSpPr>
        <p:spPr>
          <a:xfrm>
            <a:off x="0" y="6205491"/>
            <a:ext cx="12192000" cy="142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489E-F72C-6EB0-0C14-46452831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4AF8F-B738-8600-0C75-F7229BD99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C786EB-4BD2-64C6-7B2E-D2982B47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883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3874-A346-0507-4D2D-023FB12B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D8016-C2B5-1EF3-D750-7E2725CFF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8C7CA-DAF7-6608-88D6-2675CFDA1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A18F7-BAAC-A027-A30E-50567EEC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548D1-A50A-33D2-1D5B-5C0683DC0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81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EE57-F736-6C37-4F9E-E49462B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348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689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442B-357F-A81A-A2AD-1B9BE400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9D44-C3AD-F23B-7534-8FE3AF417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66533-992E-60CB-6BEC-00A0A4C9A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168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6A1E-3674-8D0C-E603-13C618BB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73571-E461-6EF7-C146-AFEB0676B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53CDE-DF56-A716-5387-670F59F0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46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EFB-6306-280C-5544-27FDCB3B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53B8-6FCB-67D4-2197-0CC08BC0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38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5500F6-54A9-C200-0B68-F31B8D8202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BAB54-73C9-5875-0C15-F70CDE29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284D8-86FC-529F-8CA6-EC2065AEA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06387"/>
            <a:ext cx="10515600" cy="6838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5194EA-0E2B-F5E0-2DB3-E2B89AD6E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924" t="55418" b="40494"/>
          <a:stretch/>
        </p:blipFill>
        <p:spPr>
          <a:xfrm>
            <a:off x="0" y="6272212"/>
            <a:ext cx="12192000" cy="585788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E79AFF-24DC-1943-5A33-FF4F6B28A7C4}"/>
              </a:ext>
            </a:extLst>
          </p:cNvPr>
          <p:cNvSpPr/>
          <p:nvPr userDrawn="1"/>
        </p:nvSpPr>
        <p:spPr>
          <a:xfrm>
            <a:off x="0" y="6205491"/>
            <a:ext cx="12192000" cy="142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8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489E-F72C-6EB0-0C14-46452831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4AF8F-B738-8600-0C75-F7229BD99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C786EB-4BD2-64C6-7B2E-D2982B47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2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3874-A346-0507-4D2D-023FB12B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D8016-C2B5-1EF3-D750-7E2725CFF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8C7CA-DAF7-6608-88D6-2675CFDA1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A18F7-BAAC-A027-A30E-50567EEC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548D1-A50A-33D2-1D5B-5C0683DC0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5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EE57-F736-6C37-4F9E-E49462B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01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1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442B-357F-A81A-A2AD-1B9BE400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9D44-C3AD-F23B-7534-8FE3AF417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66533-992E-60CB-6BEC-00A0A4C9A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12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6A1E-3674-8D0C-E603-13C618BB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73571-E461-6EF7-C146-AFEB0676B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53CDE-DF56-A716-5387-670F59F0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20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7CAAEE-FB23-2501-3E99-BFD39502749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10000"/>
          </a:blip>
          <a:stretch>
            <a:fillRect/>
          </a:stretch>
        </p:blipFill>
        <p:spPr>
          <a:xfrm>
            <a:off x="5354002" y="2636876"/>
            <a:ext cx="8427560" cy="3789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011B6-0D93-A3A7-22F4-38FA5C761339}"/>
              </a:ext>
            </a:extLst>
          </p:cNvPr>
          <p:cNvSpPr/>
          <p:nvPr userDrawn="1"/>
        </p:nvSpPr>
        <p:spPr>
          <a:xfrm>
            <a:off x="0" y="6274965"/>
            <a:ext cx="12192000" cy="583035"/>
          </a:xfrm>
          <a:prstGeom prst="rect">
            <a:avLst/>
          </a:prstGeom>
          <a:solidFill>
            <a:srgbClr val="7CB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1E8A7-3CF0-A834-4520-2FD7310A45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48000" y="6349712"/>
            <a:ext cx="6096000" cy="4335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28D10-7B79-756C-E3DA-365EB386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FF5D8-6929-28A0-5FFA-46B61F974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82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DB432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7CAAEE-FB23-2501-3E99-BFD39502749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10000"/>
          </a:blip>
          <a:stretch>
            <a:fillRect/>
          </a:stretch>
        </p:blipFill>
        <p:spPr>
          <a:xfrm>
            <a:off x="5354002" y="2636876"/>
            <a:ext cx="8427560" cy="3789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011B6-0D93-A3A7-22F4-38FA5C761339}"/>
              </a:ext>
            </a:extLst>
          </p:cNvPr>
          <p:cNvSpPr/>
          <p:nvPr userDrawn="1"/>
        </p:nvSpPr>
        <p:spPr>
          <a:xfrm>
            <a:off x="0" y="6274965"/>
            <a:ext cx="12192000" cy="583035"/>
          </a:xfrm>
          <a:prstGeom prst="rect">
            <a:avLst/>
          </a:prstGeom>
          <a:solidFill>
            <a:srgbClr val="7CB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1E8A7-3CF0-A834-4520-2FD7310A45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48000" y="6349712"/>
            <a:ext cx="6096000" cy="4335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28D10-7B79-756C-E3DA-365EB386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FF5D8-6929-28A0-5FFA-46B61F974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656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DB432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F438AB1A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E7820-1712-C0E9-9289-CCD1F4904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2523FE-84A4-8A71-5A09-D692E1E00E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7260" y="2618939"/>
            <a:ext cx="4756243" cy="25853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FY26 Budget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Town Hall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ource Sans Pro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Source Sans Pro"/>
                <a:cs typeface="Calibri"/>
              </a:rPr>
              <a:t>April </a:t>
            </a:r>
            <a:r>
              <a:rPr lang="en-US" sz="2400" b="0" dirty="0">
                <a:solidFill>
                  <a:schemeClr val="tx1"/>
                </a:solidFill>
                <a:latin typeface="Calibri"/>
                <a:ea typeface="Source Sans Pro"/>
                <a:cs typeface="Calibri"/>
              </a:rPr>
              <a:t>29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Source Sans Pro"/>
                <a:cs typeface="Calibri"/>
              </a:rPr>
              <a:t>, 2026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Source Sans Pro"/>
              <a:cs typeface="Calibri"/>
            </a:endParaRPr>
          </a:p>
        </p:txBody>
      </p:sp>
      <p:sp>
        <p:nvSpPr>
          <p:cNvPr id="5" name="Triangle 4" descr="Image of smiling and laughing student.">
            <a:extLst>
              <a:ext uri="{FF2B5EF4-FFF2-40B4-BE49-F238E27FC236}">
                <a16:creationId xmlns:a16="http://schemas.microsoft.com/office/drawing/2014/main" id="{2383486C-D42C-782F-0B9A-F40BBCFCC6AA}"/>
              </a:ext>
            </a:extLst>
          </p:cNvPr>
          <p:cNvSpPr/>
          <p:nvPr/>
        </p:nvSpPr>
        <p:spPr>
          <a:xfrm>
            <a:off x="7224890" y="1738490"/>
            <a:ext cx="4967110" cy="4346222"/>
          </a:xfrm>
          <a:custGeom>
            <a:avLst/>
            <a:gdLst>
              <a:gd name="connsiteX0" fmla="*/ 0 w 7270044"/>
              <a:gd name="connsiteY0" fmla="*/ 4334933 h 4334933"/>
              <a:gd name="connsiteX1" fmla="*/ 3635022 w 7270044"/>
              <a:gd name="connsiteY1" fmla="*/ 0 h 4334933"/>
              <a:gd name="connsiteX2" fmla="*/ 7270044 w 7270044"/>
              <a:gd name="connsiteY2" fmla="*/ 4334933 h 4334933"/>
              <a:gd name="connsiteX3" fmla="*/ 0 w 7270044"/>
              <a:gd name="connsiteY3" fmla="*/ 4334933 h 4334933"/>
              <a:gd name="connsiteX0" fmla="*/ 0 w 7270044"/>
              <a:gd name="connsiteY0" fmla="*/ 4334933 h 4334933"/>
              <a:gd name="connsiteX1" fmla="*/ 3635022 w 7270044"/>
              <a:gd name="connsiteY1" fmla="*/ 0 h 4334933"/>
              <a:gd name="connsiteX2" fmla="*/ 4955821 w 7270044"/>
              <a:gd name="connsiteY2" fmla="*/ 1569155 h 4334933"/>
              <a:gd name="connsiteX3" fmla="*/ 7270044 w 7270044"/>
              <a:gd name="connsiteY3" fmla="*/ 4334933 h 4334933"/>
              <a:gd name="connsiteX4" fmla="*/ 0 w 7270044"/>
              <a:gd name="connsiteY4" fmla="*/ 4334933 h 4334933"/>
              <a:gd name="connsiteX0" fmla="*/ 0 w 7270044"/>
              <a:gd name="connsiteY0" fmla="*/ 4334933 h 4334933"/>
              <a:gd name="connsiteX1" fmla="*/ 3635022 w 7270044"/>
              <a:gd name="connsiteY1" fmla="*/ 0 h 4334933"/>
              <a:gd name="connsiteX2" fmla="*/ 4955821 w 7270044"/>
              <a:gd name="connsiteY2" fmla="*/ 1569155 h 4334933"/>
              <a:gd name="connsiteX3" fmla="*/ 7270044 w 7270044"/>
              <a:gd name="connsiteY3" fmla="*/ 4334933 h 4334933"/>
              <a:gd name="connsiteX4" fmla="*/ 4944532 w 7270044"/>
              <a:gd name="connsiteY4" fmla="*/ 4334933 h 4334933"/>
              <a:gd name="connsiteX5" fmla="*/ 0 w 7270044"/>
              <a:gd name="connsiteY5" fmla="*/ 4334933 h 4334933"/>
              <a:gd name="connsiteX0" fmla="*/ 0 w 4955821"/>
              <a:gd name="connsiteY0" fmla="*/ 4334933 h 4334933"/>
              <a:gd name="connsiteX1" fmla="*/ 3635022 w 4955821"/>
              <a:gd name="connsiteY1" fmla="*/ 0 h 4334933"/>
              <a:gd name="connsiteX2" fmla="*/ 4955821 w 4955821"/>
              <a:gd name="connsiteY2" fmla="*/ 1569155 h 4334933"/>
              <a:gd name="connsiteX3" fmla="*/ 4944532 w 4955821"/>
              <a:gd name="connsiteY3" fmla="*/ 4334933 h 4334933"/>
              <a:gd name="connsiteX4" fmla="*/ 0 w 4955821"/>
              <a:gd name="connsiteY4" fmla="*/ 4334933 h 4334933"/>
              <a:gd name="connsiteX0" fmla="*/ 0 w 4967110"/>
              <a:gd name="connsiteY0" fmla="*/ 4334933 h 4346222"/>
              <a:gd name="connsiteX1" fmla="*/ 3635022 w 4967110"/>
              <a:gd name="connsiteY1" fmla="*/ 0 h 4346222"/>
              <a:gd name="connsiteX2" fmla="*/ 4955821 w 4967110"/>
              <a:gd name="connsiteY2" fmla="*/ 1569155 h 4346222"/>
              <a:gd name="connsiteX3" fmla="*/ 4967110 w 4967110"/>
              <a:gd name="connsiteY3" fmla="*/ 4346222 h 4346222"/>
              <a:gd name="connsiteX4" fmla="*/ 0 w 4967110"/>
              <a:gd name="connsiteY4" fmla="*/ 4334933 h 4346222"/>
              <a:gd name="connsiteX0" fmla="*/ 0 w 4967110"/>
              <a:gd name="connsiteY0" fmla="*/ 4334933 h 4346222"/>
              <a:gd name="connsiteX1" fmla="*/ 3635022 w 4967110"/>
              <a:gd name="connsiteY1" fmla="*/ 0 h 4346222"/>
              <a:gd name="connsiteX2" fmla="*/ 4967110 w 4967110"/>
              <a:gd name="connsiteY2" fmla="*/ 1591733 h 4346222"/>
              <a:gd name="connsiteX3" fmla="*/ 4967110 w 4967110"/>
              <a:gd name="connsiteY3" fmla="*/ 4346222 h 4346222"/>
              <a:gd name="connsiteX4" fmla="*/ 0 w 4967110"/>
              <a:gd name="connsiteY4" fmla="*/ 4334933 h 434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7110" h="4346222">
                <a:moveTo>
                  <a:pt x="0" y="4334933"/>
                </a:moveTo>
                <a:lnTo>
                  <a:pt x="3635022" y="0"/>
                </a:lnTo>
                <a:lnTo>
                  <a:pt x="4967110" y="1591733"/>
                </a:lnTo>
                <a:lnTo>
                  <a:pt x="4967110" y="4346222"/>
                </a:lnTo>
                <a:lnTo>
                  <a:pt x="0" y="4334933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7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4610-64E7-90C9-1DAC-FB4C39FC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Concurrent Enrollment 5-Year Trend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620C02-C721-438C-C14D-70C3DAA49F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904251"/>
              </p:ext>
            </p:extLst>
          </p:nvPr>
        </p:nvGraphicFramePr>
        <p:xfrm>
          <a:off x="838200" y="1828911"/>
          <a:ext cx="1073002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5770">
                  <a:extLst>
                    <a:ext uri="{9D8B030D-6E8A-4147-A177-3AD203B41FA5}">
                      <a16:colId xmlns:a16="http://schemas.microsoft.com/office/drawing/2014/main" val="2033245914"/>
                    </a:ext>
                  </a:extLst>
                </a:gridCol>
                <a:gridCol w="1247375">
                  <a:extLst>
                    <a:ext uri="{9D8B030D-6E8A-4147-A177-3AD203B41FA5}">
                      <a16:colId xmlns:a16="http://schemas.microsoft.com/office/drawing/2014/main" val="2169662158"/>
                    </a:ext>
                  </a:extLst>
                </a:gridCol>
                <a:gridCol w="1247375">
                  <a:extLst>
                    <a:ext uri="{9D8B030D-6E8A-4147-A177-3AD203B41FA5}">
                      <a16:colId xmlns:a16="http://schemas.microsoft.com/office/drawing/2014/main" val="3913681265"/>
                    </a:ext>
                  </a:extLst>
                </a:gridCol>
                <a:gridCol w="1247375">
                  <a:extLst>
                    <a:ext uri="{9D8B030D-6E8A-4147-A177-3AD203B41FA5}">
                      <a16:colId xmlns:a16="http://schemas.microsoft.com/office/drawing/2014/main" val="2031780932"/>
                    </a:ext>
                  </a:extLst>
                </a:gridCol>
                <a:gridCol w="1247375">
                  <a:extLst>
                    <a:ext uri="{9D8B030D-6E8A-4147-A177-3AD203B41FA5}">
                      <a16:colId xmlns:a16="http://schemas.microsoft.com/office/drawing/2014/main" val="2542783661"/>
                    </a:ext>
                  </a:extLst>
                </a:gridCol>
                <a:gridCol w="1186949">
                  <a:extLst>
                    <a:ext uri="{9D8B030D-6E8A-4147-A177-3AD203B41FA5}">
                      <a16:colId xmlns:a16="http://schemas.microsoft.com/office/drawing/2014/main" val="1793715388"/>
                    </a:ext>
                  </a:extLst>
                </a:gridCol>
                <a:gridCol w="1307801">
                  <a:extLst>
                    <a:ext uri="{9D8B030D-6E8A-4147-A177-3AD203B41FA5}">
                      <a16:colId xmlns:a16="http://schemas.microsoft.com/office/drawing/2014/main" val="48657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Unduplicated Headcount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2020–2021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2021–2022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2022–2023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2023–2024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2024–2025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2025 –2026*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058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High School Student Headcount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3940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07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Total Headcount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17519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16399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17377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17739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17996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18814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2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% High School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87422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7294051-F217-02EA-14E7-D499A2048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713654"/>
              </p:ext>
            </p:extLst>
          </p:nvPr>
        </p:nvGraphicFramePr>
        <p:xfrm>
          <a:off x="838200" y="3570392"/>
          <a:ext cx="1073002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5770">
                  <a:extLst>
                    <a:ext uri="{9D8B030D-6E8A-4147-A177-3AD203B41FA5}">
                      <a16:colId xmlns:a16="http://schemas.microsoft.com/office/drawing/2014/main" val="2033245914"/>
                    </a:ext>
                  </a:extLst>
                </a:gridCol>
                <a:gridCol w="1247375">
                  <a:extLst>
                    <a:ext uri="{9D8B030D-6E8A-4147-A177-3AD203B41FA5}">
                      <a16:colId xmlns:a16="http://schemas.microsoft.com/office/drawing/2014/main" val="2169662158"/>
                    </a:ext>
                  </a:extLst>
                </a:gridCol>
                <a:gridCol w="1247375">
                  <a:extLst>
                    <a:ext uri="{9D8B030D-6E8A-4147-A177-3AD203B41FA5}">
                      <a16:colId xmlns:a16="http://schemas.microsoft.com/office/drawing/2014/main" val="3913681265"/>
                    </a:ext>
                  </a:extLst>
                </a:gridCol>
                <a:gridCol w="1247375">
                  <a:extLst>
                    <a:ext uri="{9D8B030D-6E8A-4147-A177-3AD203B41FA5}">
                      <a16:colId xmlns:a16="http://schemas.microsoft.com/office/drawing/2014/main" val="2031780932"/>
                    </a:ext>
                  </a:extLst>
                </a:gridCol>
                <a:gridCol w="1247375">
                  <a:extLst>
                    <a:ext uri="{9D8B030D-6E8A-4147-A177-3AD203B41FA5}">
                      <a16:colId xmlns:a16="http://schemas.microsoft.com/office/drawing/2014/main" val="2542783661"/>
                    </a:ext>
                  </a:extLst>
                </a:gridCol>
                <a:gridCol w="1186949">
                  <a:extLst>
                    <a:ext uri="{9D8B030D-6E8A-4147-A177-3AD203B41FA5}">
                      <a16:colId xmlns:a16="http://schemas.microsoft.com/office/drawing/2014/main" val="1793715388"/>
                    </a:ext>
                  </a:extLst>
                </a:gridCol>
                <a:gridCol w="1307801">
                  <a:extLst>
                    <a:ext uri="{9D8B030D-6E8A-4147-A177-3AD203B41FA5}">
                      <a16:colId xmlns:a16="http://schemas.microsoft.com/office/drawing/2014/main" val="48657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Student FTE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2020–2021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2021–2022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2022–2023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2023–2024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2024–2025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2025 –2026*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058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High School Student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1443.0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1292.2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1375.0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1517.9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1534.9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1548.3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07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Total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8282.7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7615.7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7950.7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8223.7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8526.5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8954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2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% High School Student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87422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807602-59B3-01D8-9FF6-8549B42C29AE}"/>
              </a:ext>
            </a:extLst>
          </p:cNvPr>
          <p:cNvSpPr txBox="1"/>
          <p:nvPr/>
        </p:nvSpPr>
        <p:spPr>
          <a:xfrm>
            <a:off x="838200" y="5311873"/>
            <a:ext cx="68898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200" b="0" i="1" u="none" strike="noStrike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ource Sans Pro"/>
                <a:cs typeface="Calibri" panose="020F0502020204030204" pitchFamily="34" charset="0"/>
              </a:rPr>
              <a:t>*AY25/26 data as of 4/19/2006</a:t>
            </a:r>
          </a:p>
        </p:txBody>
      </p:sp>
    </p:spTree>
    <p:extLst>
      <p:ext uri="{BB962C8B-B14F-4D97-AF65-F5344CB8AC3E}">
        <p14:creationId xmlns:p14="http://schemas.microsoft.com/office/powerpoint/2010/main" val="406275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6690-2D55-9F0F-36E3-18A0B5EE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96084"/>
          </a:xfrm>
        </p:spPr>
        <p:txBody>
          <a:bodyPr/>
          <a:lstStyle/>
          <a:p>
            <a:pPr algn="ctr"/>
            <a:r>
              <a:rPr lang="en-US"/>
              <a:t>Concurrent Student Enrollment 5 Year Trend</a:t>
            </a:r>
          </a:p>
        </p:txBody>
      </p:sp>
      <p:graphicFrame>
        <p:nvGraphicFramePr>
          <p:cNvPr id="3" name="Chart 2" descr="Line graph showing concurrent student enrollment (FTE) over five years. Enrollment decreases from 1,443 in 2020–2021 to 1,292 in 2021–2022, then steadily increases to 1,548 by 2025–2026.">
            <a:extLst>
              <a:ext uri="{FF2B5EF4-FFF2-40B4-BE49-F238E27FC236}">
                <a16:creationId xmlns:a16="http://schemas.microsoft.com/office/drawing/2014/main" id="{22442805-3B10-0D86-EECE-6CD9318E4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351056"/>
              </p:ext>
            </p:extLst>
          </p:nvPr>
        </p:nvGraphicFramePr>
        <p:xfrm>
          <a:off x="1329038" y="1496083"/>
          <a:ext cx="9533924" cy="4518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809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D069-6552-49A9-4905-41E537BF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45"/>
            <a:ext cx="10515600" cy="1325563"/>
          </a:xfrm>
        </p:spPr>
        <p:txBody>
          <a:bodyPr/>
          <a:lstStyle/>
          <a:p>
            <a:pPr algn="ctr"/>
            <a:r>
              <a:rPr lang="en-US"/>
              <a:t>In Person vs Online Tuition Revenue est. FY26</a:t>
            </a:r>
            <a:br>
              <a:rPr lang="en-US"/>
            </a:br>
            <a:r>
              <a:rPr lang="en-US"/>
              <a:t>Resident and Non-Resident</a:t>
            </a:r>
          </a:p>
        </p:txBody>
      </p:sp>
      <p:graphicFrame>
        <p:nvGraphicFramePr>
          <p:cNvPr id="6" name="Content Placeholder 5" descr="Pie chart titled “Tuition in $Millions” showing FY26 tuition revenue by delivery method. Online tuition generated $29.5 million, while in-person tuition generated $32.6 million.">
            <a:extLst>
              <a:ext uri="{FF2B5EF4-FFF2-40B4-BE49-F238E27FC236}">
                <a16:creationId xmlns:a16="http://schemas.microsoft.com/office/drawing/2014/main" id="{1BED0EDD-4F21-91EB-CEA3-FF1E99562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778949"/>
              </p:ext>
            </p:extLst>
          </p:nvPr>
        </p:nvGraphicFramePr>
        <p:xfrm>
          <a:off x="672662" y="1522230"/>
          <a:ext cx="11046372" cy="460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4E18D18-A255-8888-BD00-9E742608F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340" y="2248348"/>
            <a:ext cx="3349861" cy="2246769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4207" b="-930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64C5D-09E6-E58D-CEA8-99BBFA1E756F}"/>
              </a:ext>
            </a:extLst>
          </p:cNvPr>
          <p:cNvSpPr txBox="1"/>
          <p:nvPr/>
        </p:nvSpPr>
        <p:spPr>
          <a:xfrm>
            <a:off x="672662" y="2510482"/>
            <a:ext cx="3349861" cy="246888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Every 1% increase in Enrollment increases Tuition Revenue by $1,963,085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i="1">
                <a:solidFill>
                  <a:schemeClr val="bg1"/>
                </a:solidFill>
              </a:rPr>
              <a:t>(includes 5% tuition rate</a:t>
            </a:r>
            <a:br>
              <a:rPr lang="en-US" i="1"/>
            </a:br>
            <a:r>
              <a:rPr lang="en-US" i="1">
                <a:solidFill>
                  <a:schemeClr val="bg1"/>
                </a:solidFill>
              </a:rPr>
              <a:t>increase FY26)</a:t>
            </a:r>
            <a:endParaRPr lang="en-US" i="1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828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EFDF-A991-A0D1-86E2-123FE927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941"/>
            <a:ext cx="12192000" cy="921648"/>
          </a:xfrm>
        </p:spPr>
        <p:txBody>
          <a:bodyPr>
            <a:normAutofit/>
          </a:bodyPr>
          <a:lstStyle/>
          <a:p>
            <a:pPr algn="ctr"/>
            <a:r>
              <a:rPr lang="en-US"/>
              <a:t>Where Our Money Comes From</a:t>
            </a:r>
          </a:p>
        </p:txBody>
      </p:sp>
      <p:graphicFrame>
        <p:nvGraphicFramePr>
          <p:cNvPr id="5" name="Content Placeholder 5" descr="Pie chart titled “FY26 Revenue in $ Millions” showing sources of funding. Resident Tuition makes up the largest share at $59.4 million, followed by FFE COF at $35.7 million. Other sources include Non-Resident Tuition at $2.7 million, Amendment 50 at $5.1 million, Sudent Fees at $8.1 million, and Other at $2.4 million.">
            <a:extLst>
              <a:ext uri="{FF2B5EF4-FFF2-40B4-BE49-F238E27FC236}">
                <a16:creationId xmlns:a16="http://schemas.microsoft.com/office/drawing/2014/main" id="{7CA23B96-C14F-CC79-81A9-82020B2F7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64919"/>
              </p:ext>
            </p:extLst>
          </p:nvPr>
        </p:nvGraphicFramePr>
        <p:xfrm>
          <a:off x="2481942" y="1207386"/>
          <a:ext cx="6640286" cy="486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21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77C08-6185-93E4-1E58-F3393B2A1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57FB-9277-82F5-F6B4-D9CB9798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8002"/>
            <a:ext cx="10515600" cy="548080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Total Revenue FY26 Estimated, FY27 Projected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6EA568-85FD-6D40-D0C2-251C16EDC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156202"/>
              </p:ext>
            </p:extLst>
          </p:nvPr>
        </p:nvGraphicFramePr>
        <p:xfrm>
          <a:off x="956932" y="1069580"/>
          <a:ext cx="10278135" cy="47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045">
                  <a:extLst>
                    <a:ext uri="{9D8B030D-6E8A-4147-A177-3AD203B41FA5}">
                      <a16:colId xmlns:a16="http://schemas.microsoft.com/office/drawing/2014/main" val="1385071906"/>
                    </a:ext>
                  </a:extLst>
                </a:gridCol>
                <a:gridCol w="3426045">
                  <a:extLst>
                    <a:ext uri="{9D8B030D-6E8A-4147-A177-3AD203B41FA5}">
                      <a16:colId xmlns:a16="http://schemas.microsoft.com/office/drawing/2014/main" val="236931912"/>
                    </a:ext>
                  </a:extLst>
                </a:gridCol>
                <a:gridCol w="3426045">
                  <a:extLst>
                    <a:ext uri="{9D8B030D-6E8A-4147-A177-3AD203B41FA5}">
                      <a16:colId xmlns:a16="http://schemas.microsoft.com/office/drawing/2014/main" val="320829581"/>
                    </a:ext>
                  </a:extLst>
                </a:gridCol>
              </a:tblGrid>
              <a:tr h="509845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FY26 (estimated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FY27 (projected)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249561"/>
                  </a:ext>
                </a:extLst>
              </a:tr>
              <a:tr h="50984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Resident Tuition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$59.4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$62.3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718303"/>
                  </a:ext>
                </a:extLst>
              </a:tr>
              <a:tr h="50984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Non-Resident Tuition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133612"/>
                  </a:ext>
                </a:extLst>
              </a:tr>
              <a:tr h="50984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State Allocation (COF,FFS)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$35.7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$36.6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598277"/>
                  </a:ext>
                </a:extLst>
              </a:tr>
              <a:tr h="50984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Amendment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$5.3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295633"/>
                  </a:ext>
                </a:extLst>
              </a:tr>
              <a:tr h="50984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Student Fees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$8.3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657787"/>
                  </a:ext>
                </a:extLst>
              </a:tr>
              <a:tr h="50984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Other Revenue</a:t>
                      </a:r>
                    </a:p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(Investment income)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50451"/>
                  </a:ext>
                </a:extLst>
              </a:tr>
              <a:tr h="50984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Perkins /Grants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$4.7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6041185"/>
                  </a:ext>
                </a:extLst>
              </a:tr>
              <a:tr h="509845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$118.1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$122.4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809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9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F55BA4-757A-3896-6F46-BEAA735F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2735"/>
          </a:xfrm>
        </p:spPr>
        <p:txBody>
          <a:bodyPr/>
          <a:lstStyle/>
          <a:p>
            <a:pPr algn="ctr"/>
            <a:r>
              <a:rPr lang="en-US"/>
              <a:t>Expense Comparison FY26 &amp; FY27*</a:t>
            </a:r>
            <a:endParaRPr lang="en-US" b="1">
              <a:ea typeface="Source Sans Pro" panose="020B0503030403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0C9F99-E187-37F6-8192-03770CF94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84920"/>
              </p:ext>
            </p:extLst>
          </p:nvPr>
        </p:nvGraphicFramePr>
        <p:xfrm>
          <a:off x="259493" y="778712"/>
          <a:ext cx="11644777" cy="53245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0184">
                  <a:extLst>
                    <a:ext uri="{9D8B030D-6E8A-4147-A177-3AD203B41FA5}">
                      <a16:colId xmlns:a16="http://schemas.microsoft.com/office/drawing/2014/main" val="3266424660"/>
                    </a:ext>
                  </a:extLst>
                </a:gridCol>
                <a:gridCol w="2868106">
                  <a:extLst>
                    <a:ext uri="{9D8B030D-6E8A-4147-A177-3AD203B41FA5}">
                      <a16:colId xmlns:a16="http://schemas.microsoft.com/office/drawing/2014/main" val="895160061"/>
                    </a:ext>
                  </a:extLst>
                </a:gridCol>
                <a:gridCol w="2868106">
                  <a:extLst>
                    <a:ext uri="{9D8B030D-6E8A-4147-A177-3AD203B41FA5}">
                      <a16:colId xmlns:a16="http://schemas.microsoft.com/office/drawing/2014/main" val="2680588502"/>
                    </a:ext>
                  </a:extLst>
                </a:gridCol>
                <a:gridCol w="3448381">
                  <a:extLst>
                    <a:ext uri="{9D8B030D-6E8A-4147-A177-3AD203B41FA5}">
                      <a16:colId xmlns:a16="http://schemas.microsoft.com/office/drawing/2014/main" val="230502171"/>
                    </a:ext>
                  </a:extLst>
                </a:gridCol>
              </a:tblGrid>
              <a:tr h="592855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accent4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4"/>
                          </a:solidFill>
                          <a:latin typeface="Calibri"/>
                        </a:rPr>
                        <a:t>Budgeted Current Fiscal Year 2025-2026</a:t>
                      </a:r>
                      <a:endParaRPr lang="en-US" sz="1600">
                        <a:solidFill>
                          <a:schemeClr val="accent4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4"/>
                          </a:solidFill>
                          <a:latin typeface="Calibri"/>
                          <a:ea typeface="Source Sans Pro"/>
                        </a:rPr>
                        <a:t>Estimated Current Fiscal Year 2025-2026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4"/>
                          </a:solidFill>
                          <a:latin typeface="Calibri"/>
                        </a:rPr>
                        <a:t>Projected Fiscal Year </a:t>
                      </a:r>
                      <a:br>
                        <a:rPr lang="en-US" sz="1600">
                          <a:solidFill>
                            <a:schemeClr val="accent4"/>
                          </a:solidFill>
                          <a:latin typeface="Calibri"/>
                        </a:rPr>
                      </a:br>
                      <a:r>
                        <a:rPr lang="en-US" sz="1600">
                          <a:solidFill>
                            <a:schemeClr val="accent4"/>
                          </a:solidFill>
                          <a:latin typeface="Calibri"/>
                        </a:rPr>
                        <a:t>2026–2027</a:t>
                      </a:r>
                      <a:endParaRPr lang="en-US" sz="1600">
                        <a:solidFill>
                          <a:schemeClr val="accent4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135666"/>
                  </a:ext>
                </a:extLst>
              </a:tr>
              <a:tr h="366212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</a:rPr>
                        <a:t>Expense Summary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</a:rPr>
                        <a:t>FY26 Budgeted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Source Sans Pro"/>
                        </a:rPr>
                        <a:t>FY26 Estimated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</a:rPr>
                        <a:t>FY27 Projected 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016407"/>
                  </a:ext>
                </a:extLst>
              </a:tr>
              <a:tr h="332919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Faculty Compensation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$20.8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$19.6</a:t>
                      </a:r>
                    </a:p>
                  </a:txBody>
                  <a:tcPr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$22.2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rgbClr val="EA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481217"/>
                  </a:ext>
                </a:extLst>
              </a:tr>
              <a:tr h="332919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Faculty Chair Compensation 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$1.8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$1.8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034178"/>
                  </a:ext>
                </a:extLst>
              </a:tr>
              <a:tr h="332919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Instructor Compensation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$15.3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$16.3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$14.5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494185"/>
                  </a:ext>
                </a:extLst>
              </a:tr>
              <a:tr h="332919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APT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$27.6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$30.1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53856"/>
                  </a:ext>
                </a:extLst>
              </a:tr>
              <a:tr h="332919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Classified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886798"/>
                  </a:ext>
                </a:extLst>
              </a:tr>
              <a:tr h="332919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Hourly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192299"/>
                  </a:ext>
                </a:extLst>
              </a:tr>
              <a:tr h="332919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HWB (included above)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 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622847"/>
                  </a:ext>
                </a:extLst>
              </a:tr>
              <a:tr h="332919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Scholarships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730026"/>
                  </a:ext>
                </a:extLst>
              </a:tr>
              <a:tr h="332919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Operating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$16.9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$17.9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$21.6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553230"/>
                  </a:ext>
                </a:extLst>
              </a:tr>
              <a:tr h="512531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New/Revised Faculty and Staff</a:t>
                      </a:r>
                    </a:p>
                    <a:p>
                      <a:r>
                        <a:rPr lang="en-US" sz="1400">
                          <a:latin typeface="Calibri"/>
                        </a:rPr>
                        <a:t>Included above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 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857068"/>
                  </a:ext>
                </a:extLst>
              </a:tr>
              <a:tr h="332919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Colorado Online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  $5.5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33508"/>
                  </a:ext>
                </a:extLst>
              </a:tr>
              <a:tr h="3329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>
                          <a:latin typeface="Calibri"/>
                        </a:rPr>
                        <a:t>Total Expenses</a:t>
                      </a:r>
                      <a:endParaRPr lang="en-US" sz="1400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Calibri"/>
                          <a:ea typeface="Source Sans Pro"/>
                        </a:rPr>
                        <a:t>$99.6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Calibri"/>
                          <a:ea typeface="Source Sans Pro"/>
                        </a:rPr>
                        <a:t>$98.9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Calibri"/>
                          <a:ea typeface="Source Sans Pro"/>
                        </a:rPr>
                        <a:t>$107.5</a:t>
                      </a:r>
                    </a:p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highlight>
                          <a:srgbClr val="FFFF00"/>
                        </a:highlight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5381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391AF0-0446-6CBE-4A12-83EDD0B394BF}"/>
              </a:ext>
            </a:extLst>
          </p:cNvPr>
          <p:cNvSpPr txBox="1"/>
          <p:nvPr/>
        </p:nvSpPr>
        <p:spPr>
          <a:xfrm>
            <a:off x="259493" y="5900058"/>
            <a:ext cx="23269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DB4326"/>
                </a:solidFill>
                <a:cs typeface="Calibri"/>
              </a:rPr>
              <a:t>*In $Millions</a:t>
            </a:r>
            <a:endParaRPr lang="en-US" sz="1400" b="1" i="1">
              <a:solidFill>
                <a:srgbClr val="DB4326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89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430C-D18D-BC0B-916A-CE37ACE3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64" y="1"/>
            <a:ext cx="11644070" cy="1507522"/>
          </a:xfrm>
        </p:spPr>
        <p:txBody>
          <a:bodyPr>
            <a:normAutofit/>
          </a:bodyPr>
          <a:lstStyle/>
          <a:p>
            <a:pPr algn="ctr"/>
            <a:r>
              <a:rPr lang="en-US"/>
              <a:t>Travel, Conference Registration, Official Functions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B239FA-9514-DE74-B4FC-05D25358A2BC}"/>
              </a:ext>
            </a:extLst>
          </p:cNvPr>
          <p:cNvSpPr txBox="1">
            <a:spLocks/>
          </p:cNvSpPr>
          <p:nvPr/>
        </p:nvSpPr>
        <p:spPr>
          <a:xfrm>
            <a:off x="747663" y="1507523"/>
            <a:ext cx="5898232" cy="433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Travel, Conference Registration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75DEDAE-463F-673C-F67A-C3D19B35B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132738"/>
              </p:ext>
            </p:extLst>
          </p:nvPr>
        </p:nvGraphicFramePr>
        <p:xfrm>
          <a:off x="747663" y="1941095"/>
          <a:ext cx="5898235" cy="39015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84324">
                  <a:extLst>
                    <a:ext uri="{9D8B030D-6E8A-4147-A177-3AD203B41FA5}">
                      <a16:colId xmlns:a16="http://schemas.microsoft.com/office/drawing/2014/main" val="726416188"/>
                    </a:ext>
                  </a:extLst>
                </a:gridCol>
                <a:gridCol w="1354566">
                  <a:extLst>
                    <a:ext uri="{9D8B030D-6E8A-4147-A177-3AD203B41FA5}">
                      <a16:colId xmlns:a16="http://schemas.microsoft.com/office/drawing/2014/main" val="3971849977"/>
                    </a:ext>
                  </a:extLst>
                </a:gridCol>
                <a:gridCol w="1959345">
                  <a:extLst>
                    <a:ext uri="{9D8B030D-6E8A-4147-A177-3AD203B41FA5}">
                      <a16:colId xmlns:a16="http://schemas.microsoft.com/office/drawing/2014/main" val="408268984"/>
                    </a:ext>
                  </a:extLst>
                </a:gridCol>
              </a:tblGrid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Division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FY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FY26 Year to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80657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52,415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47,873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539890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VP Admin/Finance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80,759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52,383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848925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VP Instruction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323,542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267,291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587918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VP Student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79,191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70,786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94783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Workforce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71777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Human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1,387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768783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Student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96,445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37,531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721424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 b="1"/>
                        <a:t>                                 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633,622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478,386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6756"/>
                  </a:ext>
                </a:extLst>
              </a:tr>
            </a:tbl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2C641F4-A887-62B7-F799-84820340E9C9}"/>
              </a:ext>
            </a:extLst>
          </p:cNvPr>
          <p:cNvSpPr txBox="1">
            <a:spLocks/>
          </p:cNvSpPr>
          <p:nvPr/>
        </p:nvSpPr>
        <p:spPr>
          <a:xfrm>
            <a:off x="6796726" y="1507523"/>
            <a:ext cx="4421170" cy="4335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Functions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235B125-088B-8D8F-9430-5245891FC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437170"/>
              </p:ext>
            </p:extLst>
          </p:nvPr>
        </p:nvGraphicFramePr>
        <p:xfrm>
          <a:off x="6796726" y="1941094"/>
          <a:ext cx="4421170" cy="3901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9291">
                  <a:extLst>
                    <a:ext uri="{9D8B030D-6E8A-4147-A177-3AD203B41FA5}">
                      <a16:colId xmlns:a16="http://schemas.microsoft.com/office/drawing/2014/main" val="1733450100"/>
                    </a:ext>
                  </a:extLst>
                </a:gridCol>
                <a:gridCol w="1861879">
                  <a:extLst>
                    <a:ext uri="{9D8B030D-6E8A-4147-A177-3AD203B41FA5}">
                      <a16:colId xmlns:a16="http://schemas.microsoft.com/office/drawing/2014/main" val="1373117606"/>
                    </a:ext>
                  </a:extLst>
                </a:gridCol>
              </a:tblGrid>
              <a:tr h="437926">
                <a:tc>
                  <a:txBody>
                    <a:bodyPr/>
                    <a:lstStyle/>
                    <a:p>
                      <a:r>
                        <a:rPr lang="en-US"/>
                        <a:t>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FY26 Year to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115959"/>
                  </a:ext>
                </a:extLst>
              </a:tr>
              <a:tr h="424465">
                <a:tc>
                  <a:txBody>
                    <a:bodyPr/>
                    <a:lstStyle/>
                    <a:p>
                      <a:r>
                        <a:rPr lang="en-US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28,304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429309"/>
                  </a:ext>
                </a:extLst>
              </a:tr>
              <a:tr h="450242">
                <a:tc>
                  <a:txBody>
                    <a:bodyPr/>
                    <a:lstStyle/>
                    <a:p>
                      <a:r>
                        <a:rPr lang="en-US"/>
                        <a:t>VP Admin/Finance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29,838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9631"/>
                  </a:ext>
                </a:extLst>
              </a:tr>
              <a:tr h="424465">
                <a:tc>
                  <a:txBody>
                    <a:bodyPr/>
                    <a:lstStyle/>
                    <a:p>
                      <a:r>
                        <a:rPr lang="en-US"/>
                        <a:t>VP Instruction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90,757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507476"/>
                  </a:ext>
                </a:extLst>
              </a:tr>
              <a:tr h="430692">
                <a:tc>
                  <a:txBody>
                    <a:bodyPr/>
                    <a:lstStyle/>
                    <a:p>
                      <a:r>
                        <a:rPr lang="en-US"/>
                        <a:t>VP Student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24,426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773424"/>
                  </a:ext>
                </a:extLst>
              </a:tr>
              <a:tr h="441731">
                <a:tc>
                  <a:txBody>
                    <a:bodyPr/>
                    <a:lstStyle/>
                    <a:p>
                      <a:r>
                        <a:rPr lang="en-US"/>
                        <a:t>Workforce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94708"/>
                  </a:ext>
                </a:extLst>
              </a:tr>
              <a:tr h="425819">
                <a:tc>
                  <a:txBody>
                    <a:bodyPr/>
                    <a:lstStyle/>
                    <a:p>
                      <a:r>
                        <a:rPr lang="en-US"/>
                        <a:t>Human Resources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15,835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635440"/>
                  </a:ext>
                </a:extLst>
              </a:tr>
              <a:tr h="441731">
                <a:tc>
                  <a:txBody>
                    <a:bodyPr/>
                    <a:lstStyle/>
                    <a:p>
                      <a:r>
                        <a:rPr lang="en-US"/>
                        <a:t>Student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28,722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51938"/>
                  </a:ext>
                </a:extLst>
              </a:tr>
              <a:tr h="424465">
                <a:tc>
                  <a:txBody>
                    <a:bodyPr/>
                    <a:lstStyle/>
                    <a:p>
                      <a:r>
                        <a:rPr lang="en-US" b="1"/>
                        <a:t>                                 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217,882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689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322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634F2-8D1E-0017-B1C9-0245A16E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3C72-B9CD-A400-D535-233977F5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0"/>
            <a:ext cx="10869168" cy="859163"/>
          </a:xfrm>
        </p:spPr>
        <p:txBody>
          <a:bodyPr>
            <a:normAutofit/>
          </a:bodyPr>
          <a:lstStyle/>
          <a:p>
            <a:r>
              <a:rPr lang="en-US" sz="2800">
                <a:latin typeface="Calibri"/>
                <a:ea typeface="Calibri"/>
                <a:cs typeface="Calibri"/>
              </a:rPr>
              <a:t>Facilities &amp; Capital Projects – RRR Completed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CF6DB4-DC73-DF1E-6C5E-9BFEC9E0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25" y="1043492"/>
            <a:ext cx="10833175" cy="5133471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Replaced Furniture on Every Campus</a:t>
            </a:r>
          </a:p>
          <a:p>
            <a:r>
              <a:rPr lang="en-US"/>
              <a:t>Sandblast Cleaning of Concrete Entrance Walls</a:t>
            </a:r>
          </a:p>
          <a:p>
            <a:r>
              <a:rPr lang="en-US"/>
              <a:t>Refresh/Replace S201, S203, S204</a:t>
            </a:r>
          </a:p>
          <a:p>
            <a:r>
              <a:rPr lang="en-US"/>
              <a:t>Replace Culinary Faculty Office Carpets</a:t>
            </a:r>
          </a:p>
          <a:p>
            <a:r>
              <a:rPr lang="en-US"/>
              <a:t>CAD/EGT Expansion</a:t>
            </a:r>
          </a:p>
          <a:p>
            <a:r>
              <a:rPr lang="en-US"/>
              <a:t>Replace or Automate Automotive Bay Doors</a:t>
            </a:r>
          </a:p>
          <a:p>
            <a:r>
              <a:rPr lang="en-US"/>
              <a:t>ASE B253 Floor Repair</a:t>
            </a:r>
          </a:p>
          <a:p>
            <a:r>
              <a:rPr lang="en-US"/>
              <a:t>A300 Carpet and Paint</a:t>
            </a:r>
          </a:p>
          <a:p>
            <a:r>
              <a:rPr lang="en-US"/>
              <a:t>A151 Abatement and Cabinet Install</a:t>
            </a:r>
          </a:p>
          <a:p>
            <a:r>
              <a:rPr lang="en-US"/>
              <a:t>A110 Cubicles Replacement</a:t>
            </a:r>
          </a:p>
          <a:p>
            <a:r>
              <a:rPr lang="en-US"/>
              <a:t>B208 Overhead Door Install and Lighting Upgrade</a:t>
            </a:r>
          </a:p>
          <a:p>
            <a:r>
              <a:rPr lang="en-US"/>
              <a:t>Auto B253 Paint</a:t>
            </a:r>
          </a:p>
          <a:p>
            <a:r>
              <a:rPr lang="en-US"/>
              <a:t>Learning Commons and RRC S-102 Painting</a:t>
            </a:r>
          </a:p>
          <a:p>
            <a:endParaRPr lang="en-US"/>
          </a:p>
        </p:txBody>
      </p:sp>
      <p:pic>
        <p:nvPicPr>
          <p:cNvPr id="9" name="Picture 8" descr="New chairs at PPSC Centennial Campus.">
            <a:extLst>
              <a:ext uri="{FF2B5EF4-FFF2-40B4-BE49-F238E27FC236}">
                <a16:creationId xmlns:a16="http://schemas.microsoft.com/office/drawing/2014/main" id="{5AF40FD8-4FD9-14B5-178B-F36046F838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6809" y="1043492"/>
            <a:ext cx="3366831" cy="2642264"/>
          </a:xfrm>
          <a:prstGeom prst="rect">
            <a:avLst/>
          </a:prstGeom>
        </p:spPr>
      </p:pic>
      <p:pic>
        <p:nvPicPr>
          <p:cNvPr id="11" name="Picture 10" descr="New furniture at PPSC Rampart Campus.">
            <a:extLst>
              <a:ext uri="{FF2B5EF4-FFF2-40B4-BE49-F238E27FC236}">
                <a16:creationId xmlns:a16="http://schemas.microsoft.com/office/drawing/2014/main" id="{59DEAD36-DAEB-AB3B-6AA4-4F815DA73D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9237" y="3429000"/>
            <a:ext cx="3432138" cy="218918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7109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420FD-DD13-15A5-D15C-EC1687C0A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F9F8-8956-9279-552A-E446B8CD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0"/>
            <a:ext cx="10869168" cy="859163"/>
          </a:xfrm>
        </p:spPr>
        <p:txBody>
          <a:bodyPr>
            <a:normAutofit/>
          </a:bodyPr>
          <a:lstStyle/>
          <a:p>
            <a:r>
              <a:rPr lang="en-US" sz="2800">
                <a:latin typeface="Calibri"/>
                <a:ea typeface="Calibri"/>
                <a:cs typeface="Calibri"/>
              </a:rPr>
              <a:t>Facilities &amp; Capital Projects - RRR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1E2C4-7BD7-6441-B2F3-CDD4876D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750851"/>
            <a:ext cx="12192000" cy="5510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B7848B6-402E-22A9-5959-ED50F5989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620867"/>
              </p:ext>
            </p:extLst>
          </p:nvPr>
        </p:nvGraphicFramePr>
        <p:xfrm>
          <a:off x="484632" y="741912"/>
          <a:ext cx="11222736" cy="4013545"/>
        </p:xfrm>
        <a:graphic>
          <a:graphicData uri="http://schemas.openxmlformats.org/drawingml/2006/table">
            <a:tbl>
              <a:tblPr firstRow="1"/>
              <a:tblGrid>
                <a:gridCol w="1315434">
                  <a:extLst>
                    <a:ext uri="{9D8B030D-6E8A-4147-A177-3AD203B41FA5}">
                      <a16:colId xmlns:a16="http://schemas.microsoft.com/office/drawing/2014/main" val="3282869272"/>
                    </a:ext>
                  </a:extLst>
                </a:gridCol>
                <a:gridCol w="3096025">
                  <a:extLst>
                    <a:ext uri="{9D8B030D-6E8A-4147-A177-3AD203B41FA5}">
                      <a16:colId xmlns:a16="http://schemas.microsoft.com/office/drawing/2014/main" val="1030885892"/>
                    </a:ext>
                  </a:extLst>
                </a:gridCol>
                <a:gridCol w="3171463">
                  <a:extLst>
                    <a:ext uri="{9D8B030D-6E8A-4147-A177-3AD203B41FA5}">
                      <a16:colId xmlns:a16="http://schemas.microsoft.com/office/drawing/2014/main" val="1365080928"/>
                    </a:ext>
                  </a:extLst>
                </a:gridCol>
                <a:gridCol w="2847373">
                  <a:extLst>
                    <a:ext uri="{9D8B030D-6E8A-4147-A177-3AD203B41FA5}">
                      <a16:colId xmlns:a16="http://schemas.microsoft.com/office/drawing/2014/main" val="1326731576"/>
                    </a:ext>
                  </a:extLst>
                </a:gridCol>
                <a:gridCol w="792441">
                  <a:extLst>
                    <a:ext uri="{9D8B030D-6E8A-4147-A177-3AD203B41FA5}">
                      <a16:colId xmlns:a16="http://schemas.microsoft.com/office/drawing/2014/main" val="1827918852"/>
                    </a:ext>
                  </a:extLst>
                </a:gridCol>
              </a:tblGrid>
              <a:tr h="402478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PPSC RRR Projects - Updated April 2026</a:t>
                      </a:r>
                      <a:endParaRPr lang="en-US" sz="20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6767697"/>
                  </a:ext>
                </a:extLst>
              </a:tr>
              <a:tr h="206148"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Comment/Status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Est. Budget 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21947"/>
                  </a:ext>
                </a:extLst>
              </a:tr>
              <a:tr h="247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Furniture Replacement Project Phase I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Replace furniture in student central areas and other locations at CC, RR &amp; DTC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Completed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$ 854,000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62810"/>
                  </a:ext>
                </a:extLst>
              </a:tr>
              <a:tr h="2479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45720" marR="4280" marT="428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RRR Project Completed by the Facilities Department</a:t>
                      </a:r>
                      <a:endParaRPr lang="en-US"/>
                    </a:p>
                  </a:txBody>
                  <a:tcPr marL="45720" marR="4280" marT="428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See previous slide</a:t>
                      </a:r>
                    </a:p>
                  </a:txBody>
                  <a:tcPr marL="45720" marR="4280" marT="428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>
                          <a:solidFill>
                            <a:srgbClr val="FF0000"/>
                          </a:solidFill>
                          <a:effectLst/>
                        </a:rPr>
                        <a:t>Projects Completed 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 marL="45720" marR="4280" marT="428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$ 500,000</a:t>
                      </a:r>
                      <a:endParaRPr lang="en-US"/>
                    </a:p>
                  </a:txBody>
                  <a:tcPr marL="45720" marR="4280" marT="428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60287"/>
                  </a:ext>
                </a:extLst>
              </a:tr>
              <a:tr h="247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RRC E208/211 Remodel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 and refurbish engineering classrooms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start date late Spring 2026 with scheduled finish date prior to Fall 2026 semester start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$ 775,500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350718"/>
                  </a:ext>
                </a:extLst>
              </a:tr>
              <a:tr h="115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RRC Health Labs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Remodel vacated dental space and adjacent science lab (rooms W201, W202, W203 and W215)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start date late Spring 2026 with scheduled finish date prior to Fall 2026 semester start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$ 1,919,033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133081"/>
                  </a:ext>
                </a:extLst>
              </a:tr>
              <a:tr h="203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 Renovate Music Rooms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Remodel rooms  N212 &amp; N214 to create a music performance and rehearsal space; add recording studio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with A&amp;E, going out for BID October 2026 with completion in Spring 2027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$ 2,200,000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70821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 Refurbish and Remodel F Building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Refurbish and Remodel F200 and F300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Project moving to Phase I in FY27 will identify an architect and Engineer firm for conceptual design and budget analysis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$ 5,500,000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88184"/>
                  </a:ext>
                </a:extLst>
              </a:tr>
              <a:tr h="16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Refurbish PPSC Conference Rooms &amp; Leadership Suites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 and refurbish PPSC leadership conference rooms at all campuses; assess and remodel leadership suites at CC and RRC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Projects moving forward in FY27, will identify contractors and scope.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$ 1,200,000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10631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 Remodel HR 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Remodel Culinary Faculty Offices &amp; HR Nook (B200)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moving forward in FY27, contracted out by facilities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$ 300,000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67536"/>
                  </a:ext>
                </a:extLst>
              </a:tr>
              <a:tr h="245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 Renovate The Grove and Adjacent Student Experience Office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 and Remodel The Grove and Student Experience area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Project moving to phase I in FY27 will identify Architect and Engineer firm for conceptual design and budget analysis for final decisions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$ 2,100,000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54677"/>
                  </a:ext>
                </a:extLst>
              </a:tr>
              <a:tr h="227113">
                <a:tc gridSpan="4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1000" b="1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 15,348,533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1898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7673DF-F45B-9ED5-A983-EB6CB0700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137547"/>
              </p:ext>
            </p:extLst>
          </p:nvPr>
        </p:nvGraphicFramePr>
        <p:xfrm>
          <a:off x="484632" y="4658254"/>
          <a:ext cx="6436868" cy="1241161"/>
        </p:xfrm>
        <a:graphic>
          <a:graphicData uri="http://schemas.openxmlformats.org/drawingml/2006/table">
            <a:tbl>
              <a:tblPr firstRow="1"/>
              <a:tblGrid>
                <a:gridCol w="1919382">
                  <a:extLst>
                    <a:ext uri="{9D8B030D-6E8A-4147-A177-3AD203B41FA5}">
                      <a16:colId xmlns:a16="http://schemas.microsoft.com/office/drawing/2014/main" val="3854469291"/>
                    </a:ext>
                  </a:extLst>
                </a:gridCol>
                <a:gridCol w="4517486">
                  <a:extLst>
                    <a:ext uri="{9D8B030D-6E8A-4147-A177-3AD203B41FA5}">
                      <a16:colId xmlns:a16="http://schemas.microsoft.com/office/drawing/2014/main" val="1703720719"/>
                    </a:ext>
                  </a:extLst>
                </a:gridCol>
              </a:tblGrid>
              <a:tr h="29474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LEGEND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58632"/>
                  </a:ext>
                </a:extLst>
              </a:tr>
              <a:tr h="189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Completed Projects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92024"/>
                  </a:ext>
                </a:extLst>
              </a:tr>
              <a:tr h="189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soon as possible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749684"/>
                  </a:ext>
                </a:extLst>
              </a:tr>
              <a:tr h="189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A list no longer requires substantial support FY26 or FY27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221741"/>
                  </a:ext>
                </a:extLst>
              </a:tr>
              <a:tr h="189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Later - TBD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48126"/>
                  </a:ext>
                </a:extLst>
              </a:tr>
              <a:tr h="189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Architect and Engineer work FY27 (Scope &amp; Budget Analysis)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948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427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AB312-BD2C-B3C3-BEE6-F9B84D8D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B4CA-3BBD-3453-DA1D-4911EA52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0"/>
            <a:ext cx="10869168" cy="859163"/>
          </a:xfrm>
        </p:spPr>
        <p:txBody>
          <a:bodyPr>
            <a:normAutofit/>
          </a:bodyPr>
          <a:lstStyle/>
          <a:p>
            <a:r>
              <a:rPr lang="en-US" sz="2800">
                <a:latin typeface="Calibri"/>
                <a:ea typeface="Calibri"/>
                <a:cs typeface="Calibri"/>
              </a:rPr>
              <a:t>Facilities &amp; Capital Projects – Cash Funded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8AC39-DA4B-BEE1-3BDD-2393C7861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50851"/>
            <a:ext cx="12192000" cy="5522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E6D4C2-98A7-B0CD-F974-819DED18A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584784"/>
              </p:ext>
            </p:extLst>
          </p:nvPr>
        </p:nvGraphicFramePr>
        <p:xfrm>
          <a:off x="484632" y="1351720"/>
          <a:ext cx="11222736" cy="3042150"/>
        </p:xfrm>
        <a:graphic>
          <a:graphicData uri="http://schemas.openxmlformats.org/drawingml/2006/table">
            <a:tbl>
              <a:tblPr firstRow="1"/>
              <a:tblGrid>
                <a:gridCol w="1315434">
                  <a:extLst>
                    <a:ext uri="{9D8B030D-6E8A-4147-A177-3AD203B41FA5}">
                      <a16:colId xmlns:a16="http://schemas.microsoft.com/office/drawing/2014/main" val="3282869272"/>
                    </a:ext>
                  </a:extLst>
                </a:gridCol>
                <a:gridCol w="3096025">
                  <a:extLst>
                    <a:ext uri="{9D8B030D-6E8A-4147-A177-3AD203B41FA5}">
                      <a16:colId xmlns:a16="http://schemas.microsoft.com/office/drawing/2014/main" val="1030885892"/>
                    </a:ext>
                  </a:extLst>
                </a:gridCol>
                <a:gridCol w="3171463">
                  <a:extLst>
                    <a:ext uri="{9D8B030D-6E8A-4147-A177-3AD203B41FA5}">
                      <a16:colId xmlns:a16="http://schemas.microsoft.com/office/drawing/2014/main" val="1365080928"/>
                    </a:ext>
                  </a:extLst>
                </a:gridCol>
                <a:gridCol w="2847373">
                  <a:extLst>
                    <a:ext uri="{9D8B030D-6E8A-4147-A177-3AD203B41FA5}">
                      <a16:colId xmlns:a16="http://schemas.microsoft.com/office/drawing/2014/main" val="1326731576"/>
                    </a:ext>
                  </a:extLst>
                </a:gridCol>
                <a:gridCol w="792441">
                  <a:extLst>
                    <a:ext uri="{9D8B030D-6E8A-4147-A177-3AD203B41FA5}">
                      <a16:colId xmlns:a16="http://schemas.microsoft.com/office/drawing/2014/main" val="1827918852"/>
                    </a:ext>
                  </a:extLst>
                </a:gridCol>
              </a:tblGrid>
              <a:tr h="402478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Cash Funded Projects - Updated April 2026</a:t>
                      </a:r>
                      <a:endParaRPr lang="en-US" sz="20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6767697"/>
                  </a:ext>
                </a:extLst>
              </a:tr>
              <a:tr h="2061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Comment/Status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Est. Budget 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21947"/>
                  </a:ext>
                </a:extLst>
              </a:tr>
              <a:tr h="30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Parking Lots, Phase 2025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Centennial C Lot and Service Road, Studio West, Two Towers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Completed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$ 1,377,750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17966"/>
                  </a:ext>
                </a:extLst>
              </a:tr>
              <a:tr h="30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Wayfinding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Replacement of outdated signage and wayfinding 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Completed Phase 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$ 1,300,000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066952"/>
                  </a:ext>
                </a:extLst>
              </a:tr>
              <a:tr h="30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Fire Training Garage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Pre-engineered metal building with 3 bay on concrete slab with apron and hydrants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Completion Scheduled for June/July 2026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$ 1,237,500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98678"/>
                  </a:ext>
                </a:extLst>
              </a:tr>
              <a:tr h="30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Facilities Master Plan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 Facilities Master Plan, last revised 2018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Completion Scheduled for April/May 2026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$ 300,000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99063"/>
                  </a:ext>
                </a:extLst>
              </a:tr>
              <a:tr h="30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Parking Lots, Phase 2026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Firing Range Parking Lot, Rampart Range Parking lot 3, Ring/Access Road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Preparing for Bid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$ 1,200,000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416963"/>
                  </a:ext>
                </a:extLst>
              </a:tr>
              <a:tr h="30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Wayfinding Phase II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Replacement of outdated signage and wayfinding 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progress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$ 696,300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681148"/>
                  </a:ext>
                </a:extLst>
              </a:tr>
              <a:tr h="30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Window Replacement Aspen Building North Side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Replacement of original windows with damage that is no longer repairable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Preparing for Bid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$ 1,000,000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69952"/>
                  </a:ext>
                </a:extLst>
              </a:tr>
              <a:tr h="269957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$ 7,111,550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597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4DDBDF-7E01-06FE-8B08-D44F1A7AC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902957"/>
              </p:ext>
            </p:extLst>
          </p:nvPr>
        </p:nvGraphicFramePr>
        <p:xfrm>
          <a:off x="484632" y="4658254"/>
          <a:ext cx="6436868" cy="1241161"/>
        </p:xfrm>
        <a:graphic>
          <a:graphicData uri="http://schemas.openxmlformats.org/drawingml/2006/table">
            <a:tbl>
              <a:tblPr firstRow="1"/>
              <a:tblGrid>
                <a:gridCol w="1919382">
                  <a:extLst>
                    <a:ext uri="{9D8B030D-6E8A-4147-A177-3AD203B41FA5}">
                      <a16:colId xmlns:a16="http://schemas.microsoft.com/office/drawing/2014/main" val="3854469291"/>
                    </a:ext>
                  </a:extLst>
                </a:gridCol>
                <a:gridCol w="4517486">
                  <a:extLst>
                    <a:ext uri="{9D8B030D-6E8A-4147-A177-3AD203B41FA5}">
                      <a16:colId xmlns:a16="http://schemas.microsoft.com/office/drawing/2014/main" val="1703720719"/>
                    </a:ext>
                  </a:extLst>
                </a:gridCol>
              </a:tblGrid>
              <a:tr h="29474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LEGEND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58632"/>
                  </a:ext>
                </a:extLst>
              </a:tr>
              <a:tr h="189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Completed Projects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92024"/>
                  </a:ext>
                </a:extLst>
              </a:tr>
              <a:tr h="189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soon as possible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749684"/>
                  </a:ext>
                </a:extLst>
              </a:tr>
              <a:tr h="189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A list no longer requires substantial support FY26 or FY27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221741"/>
                  </a:ext>
                </a:extLst>
              </a:tr>
              <a:tr h="189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Later - TBD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48126"/>
                  </a:ext>
                </a:extLst>
              </a:tr>
              <a:tr h="189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Architect and Engineer work FY27 (Scope &amp; Budget Analysis)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948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8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B44A09-E2AE-FEBB-0061-EF09585A81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0246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DB4326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Revenue &amp; Expense Comparison FY26 &amp; FY27*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B4326"/>
              </a:solidFill>
              <a:effectLst/>
              <a:uLnTx/>
              <a:uFillTx/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81AE30-27CF-764F-8116-08EB0E1F0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83269"/>
              </p:ext>
            </p:extLst>
          </p:nvPr>
        </p:nvGraphicFramePr>
        <p:xfrm>
          <a:off x="600075" y="1001350"/>
          <a:ext cx="10991850" cy="124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429">
                  <a:extLst>
                    <a:ext uri="{9D8B030D-6E8A-4147-A177-3AD203B41FA5}">
                      <a16:colId xmlns:a16="http://schemas.microsoft.com/office/drawing/2014/main" val="3685160574"/>
                    </a:ext>
                  </a:extLst>
                </a:gridCol>
                <a:gridCol w="2896496">
                  <a:extLst>
                    <a:ext uri="{9D8B030D-6E8A-4147-A177-3AD203B41FA5}">
                      <a16:colId xmlns:a16="http://schemas.microsoft.com/office/drawing/2014/main" val="1722227456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12347280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744259531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dirty="0">
                          <a:solidFill>
                            <a:srgbClr val="036F7F"/>
                          </a:solidFill>
                          <a:effectLst/>
                          <a:latin typeface="Calibri" panose="020F0502020204030204" pitchFamily="34" charset="0"/>
                        </a:rPr>
                        <a:t>Budgeted Current Year 2025-2026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36F7F"/>
                          </a:solidFill>
                          <a:effectLst/>
                          <a:latin typeface="Calibri"/>
                        </a:rPr>
                        <a:t>Estimated Actual 2025-2026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36F7F"/>
                          </a:solidFill>
                          <a:effectLst/>
                          <a:latin typeface="Calibri" panose="020F0502020204030204" pitchFamily="34" charset="0"/>
                        </a:rPr>
                        <a:t>Projected Fiscal Year 2026-2027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7560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 Summary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FY26 Budgeted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FY26 Estimated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FY27 Projected 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152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Total Revenues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$111.5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$118.2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dirty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$122.7</a:t>
                      </a:r>
                      <a:endParaRPr lang="en-US" b="0" i="0" dirty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4219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41BC44-594A-A334-44D9-B43695DA4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627"/>
              </p:ext>
            </p:extLst>
          </p:nvPr>
        </p:nvGraphicFramePr>
        <p:xfrm>
          <a:off x="600075" y="2557575"/>
          <a:ext cx="109918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759121049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730662109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829356580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27575867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Expense Summary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F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FY26 Budgeted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F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FY26 Estimated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F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FY27 Projected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F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2643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/>
                        </a:rPr>
                        <a:t>Total Expenses (incl Grants)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$104.3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$103.6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$112.2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24678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Total Gain (Loss)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$7.2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$14.6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$10.5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055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Capital Projects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($10.6)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($3.1) 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($16.4)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1348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Enrollment Contingency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8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8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8CE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706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Net Gain (Loss)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($3.4)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$11.5</a:t>
                      </a:r>
                      <a:endParaRPr lang="en-US" b="0" i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dirty="0">
                          <a:solidFill>
                            <a:srgbClr val="0A3A5F"/>
                          </a:solidFill>
                          <a:effectLst/>
                          <a:latin typeface="Calibri" panose="020F0502020204030204" pitchFamily="34" charset="0"/>
                        </a:rPr>
                        <a:t>-$5.6</a:t>
                      </a:r>
                      <a:endParaRPr lang="en-US" b="0" i="0" dirty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359172"/>
                  </a:ext>
                </a:extLst>
              </a:tr>
            </a:tbl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2E62C416-2F99-1AC4-ED3F-20427A930617}"/>
              </a:ext>
            </a:extLst>
          </p:cNvPr>
          <p:cNvSpPr txBox="1"/>
          <p:nvPr/>
        </p:nvSpPr>
        <p:spPr>
          <a:xfrm>
            <a:off x="600075" y="4998136"/>
            <a:ext cx="5770259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>
                <a:solidFill>
                  <a:srgbClr val="DB4326"/>
                </a:solidFill>
                <a:cs typeface="Calibri"/>
              </a:rPr>
              <a:t>*In $Millions</a:t>
            </a:r>
            <a:endParaRPr lang="en-US" sz="1400" b="1" i="1">
              <a:solidFill>
                <a:srgbClr val="DB4326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68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00F5B-BF63-E6AE-2A7A-C5AEBAD0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4133-FCB3-F3B6-811D-DC6277D9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0"/>
            <a:ext cx="10869168" cy="859163"/>
          </a:xfrm>
        </p:spPr>
        <p:txBody>
          <a:bodyPr>
            <a:normAutofit/>
          </a:bodyPr>
          <a:lstStyle/>
          <a:p>
            <a:r>
              <a:rPr lang="en-US" sz="2800">
                <a:latin typeface="Calibri"/>
                <a:ea typeface="Calibri"/>
                <a:cs typeface="Calibri"/>
              </a:rPr>
              <a:t>Facilities &amp; Capital Projects – Total Investment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7A4DC2-B22A-5305-637B-16F64FF36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50851"/>
            <a:ext cx="12192000" cy="551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BBDF8EF-5035-D900-4CE4-66BA319F5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444492"/>
              </p:ext>
            </p:extLst>
          </p:nvPr>
        </p:nvGraphicFramePr>
        <p:xfrm>
          <a:off x="1360510" y="1690116"/>
          <a:ext cx="9117412" cy="3477768"/>
        </p:xfrm>
        <a:graphic>
          <a:graphicData uri="http://schemas.openxmlformats.org/drawingml/2006/table">
            <a:tbl>
              <a:tblPr firstRow="1"/>
              <a:tblGrid>
                <a:gridCol w="1496986">
                  <a:extLst>
                    <a:ext uri="{9D8B030D-6E8A-4147-A177-3AD203B41FA5}">
                      <a16:colId xmlns:a16="http://schemas.microsoft.com/office/drawing/2014/main" val="3282869272"/>
                    </a:ext>
                  </a:extLst>
                </a:gridCol>
                <a:gridCol w="6305400">
                  <a:extLst>
                    <a:ext uri="{9D8B030D-6E8A-4147-A177-3AD203B41FA5}">
                      <a16:colId xmlns:a16="http://schemas.microsoft.com/office/drawing/2014/main" val="1030885892"/>
                    </a:ext>
                  </a:extLst>
                </a:gridCol>
                <a:gridCol w="1315026">
                  <a:extLst>
                    <a:ext uri="{9D8B030D-6E8A-4147-A177-3AD203B41FA5}">
                      <a16:colId xmlns:a16="http://schemas.microsoft.com/office/drawing/2014/main" val="1365080928"/>
                    </a:ext>
                  </a:extLst>
                </a:gridCol>
              </a:tblGrid>
              <a:tr h="496824"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Total </a:t>
                      </a:r>
                      <a:r>
                        <a:rPr lang="en-US" sz="2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Investment by Category - Updated April 2026</a:t>
                      </a:r>
                      <a:endParaRPr lang="en-US" sz="24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45720" marR="4281" marT="50292" marB="50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67697"/>
                  </a:ext>
                </a:extLst>
              </a:tr>
              <a:tr h="4968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Completed Projects</a:t>
                      </a:r>
                    </a:p>
                  </a:txBody>
                  <a:tcPr marL="18288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$ 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4,031,750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60000"/>
                        <a:lumOff val="40000"/>
                        <a:alpha val="2454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406288"/>
                  </a:ext>
                </a:extLst>
              </a:tr>
              <a:tr h="4968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soon as possible</a:t>
                      </a:r>
                    </a:p>
                  </a:txBody>
                  <a:tcPr marL="18288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$ 5,432,033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B742">
                        <a:alpha val="2454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676735"/>
                  </a:ext>
                </a:extLst>
              </a:tr>
              <a:tr h="4968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A list no longer requires substantial support FY26 or FY27</a:t>
                      </a:r>
                    </a:p>
                  </a:txBody>
                  <a:tcPr marL="18288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$ 3,896,300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alpha val="2454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19781"/>
                  </a:ext>
                </a:extLst>
              </a:tr>
              <a:tr h="4968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Later - TBD</a:t>
                      </a:r>
                    </a:p>
                  </a:txBody>
                  <a:tcPr marL="18288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$ 5,500,000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>
                        <a:alpha val="2454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45198"/>
                  </a:ext>
                </a:extLst>
              </a:tr>
              <a:tr h="4968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Architect and Engineer work FY27 (Scope &amp; Budget Analysis)</a:t>
                      </a:r>
                    </a:p>
                  </a:txBody>
                  <a:tcPr marL="18288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$ 3,600,000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>
                        <a:alpha val="2454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62783"/>
                  </a:ext>
                </a:extLst>
              </a:tr>
              <a:tr h="496824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$ </a:t>
                      </a: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22,460,083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281" marT="5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01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08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57FAE-067F-1E4B-F7F8-7CAFDDD65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1A8A-3742-1E2B-E144-60531267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9538"/>
          </a:xfrm>
        </p:spPr>
        <p:txBody>
          <a:bodyPr>
            <a:normAutofit/>
          </a:bodyPr>
          <a:lstStyle/>
          <a:p>
            <a:pPr algn="ctr"/>
            <a:r>
              <a:rPr lang="en-US" sz="3400"/>
              <a:t>Facilities Master Plan (FMP)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ACA75E-2414-5F8B-F95D-F4860BD30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68" y="1289538"/>
            <a:ext cx="5603631" cy="48874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>
                <a:solidFill>
                  <a:schemeClr val="accent6"/>
                </a:solidFill>
              </a:rPr>
              <a:t>Definition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/>
              <a:t>A Community College Facilities Master Plan (FMP)</a:t>
            </a:r>
            <a:r>
              <a:rPr lang="en-US" sz="2000"/>
              <a:t> is a long-term roadmap that aligns a college’s physical spaces with its academic mission, enrollment trends, and community needs. It’s not just about buildings; it’s about making sure the campus environment actively supports student success and institutional goals.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>
                <a:solidFill>
                  <a:schemeClr val="accent6"/>
                </a:solidFill>
              </a:rPr>
              <a:t>Next Steps</a:t>
            </a:r>
          </a:p>
          <a:p>
            <a:pPr>
              <a:lnSpc>
                <a:spcPct val="110000"/>
              </a:lnSpc>
            </a:pPr>
            <a:r>
              <a:rPr lang="en-US" sz="2000"/>
              <a:t>Taking it to the Board: August 2026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5E1ED5E-6C8B-B463-9CF5-C7D5A3EB2DD8}"/>
              </a:ext>
            </a:extLst>
          </p:cNvPr>
          <p:cNvSpPr txBox="1">
            <a:spLocks/>
          </p:cNvSpPr>
          <p:nvPr/>
        </p:nvSpPr>
        <p:spPr>
          <a:xfrm>
            <a:off x="6441831" y="1289538"/>
            <a:ext cx="5603631" cy="4887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b="1">
                <a:solidFill>
                  <a:schemeClr val="accent6"/>
                </a:solidFill>
              </a:rPr>
              <a:t>What purpose it serves</a:t>
            </a:r>
          </a:p>
          <a:p>
            <a:pPr>
              <a:lnSpc>
                <a:spcPct val="110000"/>
              </a:lnSpc>
            </a:pPr>
            <a:r>
              <a:rPr lang="en-US" sz="2100"/>
              <a:t>Keeps PPSC in State compliance, allowing us to compete for capital funding from the legislature's Capital Development Committee when (hopefully) funding becomes available again.</a:t>
            </a:r>
          </a:p>
          <a:p>
            <a:pPr>
              <a:lnSpc>
                <a:spcPct val="110000"/>
              </a:lnSpc>
            </a:pPr>
            <a:r>
              <a:rPr lang="en-US" sz="2000"/>
              <a:t>Align facilities with institutional strategy</a:t>
            </a:r>
          </a:p>
          <a:p>
            <a:pPr>
              <a:lnSpc>
                <a:spcPct val="110000"/>
              </a:lnSpc>
            </a:pPr>
            <a:r>
              <a:rPr lang="en-US" sz="2000"/>
              <a:t>Plan for growth and change</a:t>
            </a:r>
          </a:p>
          <a:p>
            <a:pPr>
              <a:lnSpc>
                <a:spcPct val="110000"/>
              </a:lnSpc>
            </a:pPr>
            <a:r>
              <a:rPr lang="en-US" sz="2000"/>
              <a:t>Optimize use of existing space</a:t>
            </a:r>
          </a:p>
          <a:p>
            <a:pPr>
              <a:lnSpc>
                <a:spcPct val="110000"/>
              </a:lnSpc>
            </a:pPr>
            <a:r>
              <a:rPr lang="en-US" sz="2000"/>
              <a:t>Prioritize capital investments</a:t>
            </a:r>
          </a:p>
          <a:p>
            <a:pPr>
              <a:lnSpc>
                <a:spcPct val="110000"/>
              </a:lnSpc>
            </a:pPr>
            <a:r>
              <a:rPr lang="en-US" sz="2000"/>
              <a:t>Improve student experience</a:t>
            </a:r>
          </a:p>
          <a:p>
            <a:pPr>
              <a:lnSpc>
                <a:spcPct val="110000"/>
              </a:lnSpc>
            </a:pPr>
            <a:r>
              <a:rPr lang="en-US" sz="2000"/>
              <a:t>Support workforce and community needs</a:t>
            </a:r>
          </a:p>
          <a:p>
            <a:pPr>
              <a:lnSpc>
                <a:spcPct val="110000"/>
              </a:lnSpc>
            </a:pPr>
            <a:r>
              <a:rPr lang="en-US" sz="2000"/>
              <a:t>Address maintenance and sustainability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/>
              <a:t>Ensure compliance and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018011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ED65-B82B-B19E-1BB2-17B13FCF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550"/>
            <a:ext cx="10515600" cy="933892"/>
          </a:xfrm>
        </p:spPr>
        <p:txBody>
          <a:bodyPr/>
          <a:lstStyle/>
          <a:p>
            <a:pPr algn="ctr"/>
            <a:r>
              <a:rPr lang="en-US"/>
              <a:t>FY27 Approved Faculty Requests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37395A-ECB8-81FA-E00A-C2F316932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57146"/>
              </p:ext>
            </p:extLst>
          </p:nvPr>
        </p:nvGraphicFramePr>
        <p:xfrm>
          <a:off x="968829" y="1619052"/>
          <a:ext cx="10254342" cy="36198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2485">
                  <a:extLst>
                    <a:ext uri="{9D8B030D-6E8A-4147-A177-3AD203B41FA5}">
                      <a16:colId xmlns:a16="http://schemas.microsoft.com/office/drawing/2014/main" val="717155297"/>
                    </a:ext>
                  </a:extLst>
                </a:gridCol>
                <a:gridCol w="2576946">
                  <a:extLst>
                    <a:ext uri="{9D8B030D-6E8A-4147-A177-3AD203B41FA5}">
                      <a16:colId xmlns:a16="http://schemas.microsoft.com/office/drawing/2014/main" val="3766506950"/>
                    </a:ext>
                  </a:extLst>
                </a:gridCol>
                <a:gridCol w="6294911">
                  <a:extLst>
                    <a:ext uri="{9D8B030D-6E8A-4147-A177-3AD203B41FA5}">
                      <a16:colId xmlns:a16="http://schemas.microsoft.com/office/drawing/2014/main" val="3695384482"/>
                    </a:ext>
                  </a:extLst>
                </a:gridCol>
              </a:tblGrid>
              <a:tr h="452487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Area VP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Division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Program Area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67481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NUR Nursing AND  (Perkins)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671588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NUR Nursing AND  (Perkins)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18974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DMS Diagnostic Medical Sonography  (Perkins)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249660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EMS Emergency Medical Services  (Perkins)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6857841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DEH Dental Hygiene  (Perkins)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849618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DEH Dental Hygiene  (Perkins)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2476060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PTA Physical Therapy Assistant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4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914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98EC-F30E-2DB0-BB3C-D4298CE0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114846"/>
            <a:ext cx="10515600" cy="742548"/>
          </a:xfrm>
        </p:spPr>
        <p:txBody>
          <a:bodyPr>
            <a:noAutofit/>
          </a:bodyPr>
          <a:lstStyle/>
          <a:p>
            <a:pPr algn="ctr"/>
            <a:r>
              <a:rPr lang="en-US"/>
              <a:t>FY27 Approved APT Staffing Requests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15EB6A-1EF6-4A28-F166-0E0713883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555375"/>
              </p:ext>
            </p:extLst>
          </p:nvPr>
        </p:nvGraphicFramePr>
        <p:xfrm>
          <a:off x="838203" y="932696"/>
          <a:ext cx="10515597" cy="5171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111">
                  <a:extLst>
                    <a:ext uri="{9D8B030D-6E8A-4147-A177-3AD203B41FA5}">
                      <a16:colId xmlns:a16="http://schemas.microsoft.com/office/drawing/2014/main" val="362095394"/>
                    </a:ext>
                  </a:extLst>
                </a:gridCol>
                <a:gridCol w="2576946">
                  <a:extLst>
                    <a:ext uri="{9D8B030D-6E8A-4147-A177-3AD203B41FA5}">
                      <a16:colId xmlns:a16="http://schemas.microsoft.com/office/drawing/2014/main" val="929791408"/>
                    </a:ext>
                  </a:extLst>
                </a:gridCol>
                <a:gridCol w="6425540">
                  <a:extLst>
                    <a:ext uri="{9D8B030D-6E8A-4147-A177-3AD203B41FA5}">
                      <a16:colId xmlns:a16="http://schemas.microsoft.com/office/drawing/2014/main" val="4190499195"/>
                    </a:ext>
                  </a:extLst>
                </a:gridCol>
              </a:tblGrid>
              <a:tr h="41898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VP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Department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Position Title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897786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r>
                        <a:rPr lang="en-US" sz="14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Financial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Third Party Specialist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959118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r>
                        <a:rPr lang="en-US" sz="14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VPAS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Associate Vice President Administrative Services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508009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r>
                        <a:rPr lang="en-US" sz="14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Human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HRS Senior Business Professional Classified Employment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951555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Human Resources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HRS Business Support Professional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972472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r>
                        <a:rPr lang="en-US" sz="14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Division of Online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Online Scheduling Coordinator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861557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Associate Dean of Health Science Satellite Campus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921216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r>
                        <a:rPr lang="en-US" sz="14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Behavioral Health Program Director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594516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r>
                        <a:rPr lang="en-US" sz="14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Assistant Director, Nursing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5770500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r>
                        <a:rPr lang="en-US" sz="14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Nursing SEM Specialist (Perkins)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6826105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r>
                        <a:rPr lang="en-US" sz="14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BAS Healthcare Administration and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523389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r>
                        <a:rPr lang="en-US" sz="1400"/>
                        <a:t>VPI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Director of Laboratory Operations &amp; Budget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637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636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707B-CFF6-00A7-CB4E-ED6A7D53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0923"/>
          </a:xfrm>
        </p:spPr>
        <p:txBody>
          <a:bodyPr/>
          <a:lstStyle/>
          <a:p>
            <a:pPr algn="ctr"/>
            <a:r>
              <a:rPr lang="en-US"/>
              <a:t>FY27 Approved Staffing Requests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1C3983-C888-DD7C-BFD0-2D0B13BC4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95119"/>
              </p:ext>
            </p:extLst>
          </p:nvPr>
        </p:nvGraphicFramePr>
        <p:xfrm>
          <a:off x="968829" y="1525282"/>
          <a:ext cx="10254342" cy="380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87">
                  <a:extLst>
                    <a:ext uri="{9D8B030D-6E8A-4147-A177-3AD203B41FA5}">
                      <a16:colId xmlns:a16="http://schemas.microsoft.com/office/drawing/2014/main" val="2999068919"/>
                    </a:ext>
                  </a:extLst>
                </a:gridCol>
                <a:gridCol w="2579914">
                  <a:extLst>
                    <a:ext uri="{9D8B030D-6E8A-4147-A177-3AD203B41FA5}">
                      <a16:colId xmlns:a16="http://schemas.microsoft.com/office/drawing/2014/main" val="2713087912"/>
                    </a:ext>
                  </a:extLst>
                </a:gridCol>
                <a:gridCol w="6291941">
                  <a:extLst>
                    <a:ext uri="{9D8B030D-6E8A-4147-A177-3AD203B41FA5}">
                      <a16:colId xmlns:a16="http://schemas.microsoft.com/office/drawing/2014/main" val="1395417808"/>
                    </a:ext>
                  </a:extLst>
                </a:gridCol>
              </a:tblGrid>
              <a:tr h="483264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VP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Department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Position Title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936880"/>
                  </a:ext>
                </a:extLst>
              </a:tr>
              <a:tr h="483264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VPSEE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Counseling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Mental Health Counselor (Student Assistance Fee)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613755"/>
                  </a:ext>
                </a:extLst>
              </a:tr>
              <a:tr h="483264">
                <a:tc>
                  <a:txBody>
                    <a:bodyPr/>
                    <a:lstStyle/>
                    <a:p>
                      <a:r>
                        <a:rPr lang="en-US" sz="1400"/>
                        <a:t>VPSEE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Student Experience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Student Activity Coordinator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8797890"/>
                  </a:ext>
                </a:extLst>
              </a:tr>
              <a:tr h="483264">
                <a:tc>
                  <a:txBody>
                    <a:bodyPr/>
                    <a:lstStyle/>
                    <a:p>
                      <a:r>
                        <a:rPr lang="en-US" sz="1400"/>
                        <a:t>VPSS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Advising &amp;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Assistant Director of High School Advising &amp; Testing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2629887"/>
                  </a:ext>
                </a:extLst>
              </a:tr>
              <a:tr h="483264">
                <a:tc>
                  <a:txBody>
                    <a:bodyPr/>
                    <a:lstStyle/>
                    <a:p>
                      <a:r>
                        <a:rPr lang="en-US" sz="1400"/>
                        <a:t>VPSS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Enrollment Services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 School Enrollment Specialist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729630"/>
                  </a:ext>
                </a:extLst>
              </a:tr>
              <a:tr h="424587">
                <a:tc>
                  <a:txBody>
                    <a:bodyPr/>
                    <a:lstStyle/>
                    <a:p>
                      <a:r>
                        <a:rPr lang="en-US" sz="1400"/>
                        <a:t>VPSS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Military &amp; Veterans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Veterans Benefits Specialist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9984135"/>
                  </a:ext>
                </a:extLst>
              </a:tr>
              <a:tr h="483264">
                <a:tc>
                  <a:txBody>
                    <a:bodyPr/>
                    <a:lstStyle/>
                    <a:p>
                      <a:r>
                        <a:rPr lang="en-US" sz="1400"/>
                        <a:t>VPAS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Publications &amp; Printing Auxiliary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Assistant Manager Copy Center, Parcel &amp; Receiving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0934381"/>
                  </a:ext>
                </a:extLst>
              </a:tr>
              <a:tr h="483264">
                <a:tc>
                  <a:txBody>
                    <a:bodyPr/>
                    <a:lstStyle/>
                    <a:p>
                      <a:r>
                        <a:rPr lang="en-US" sz="1400"/>
                        <a:t>VPAS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Classified Custodian 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3096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8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68A3-A71A-309F-0A08-1C47DBCC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150"/>
            <a:ext cx="10515600" cy="1719262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3869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7770-1CD6-939C-7668-79C2B041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400"/>
              <a:t>Plans for the Future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CE6F3-0F05-A6C0-4FDE-1C59181F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75" y="1061884"/>
            <a:ext cx="8111265" cy="4975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/>
              <a:t>Budget Assumptions for FY27:</a:t>
            </a:r>
          </a:p>
          <a:p>
            <a:pPr lvl="1">
              <a:lnSpc>
                <a:spcPct val="120000"/>
              </a:lnSpc>
            </a:pPr>
            <a:r>
              <a:rPr lang="en-US" sz="2100"/>
              <a:t>2%  enrollment growth</a:t>
            </a:r>
          </a:p>
          <a:p>
            <a:pPr lvl="1">
              <a:lnSpc>
                <a:spcPct val="120000"/>
              </a:lnSpc>
            </a:pPr>
            <a:r>
              <a:rPr lang="en-US" sz="2100"/>
              <a:t>On-Campus Tuition - Increase by 5.0%</a:t>
            </a:r>
          </a:p>
          <a:p>
            <a:pPr lvl="1">
              <a:lnSpc>
                <a:spcPct val="120000"/>
              </a:lnSpc>
            </a:pPr>
            <a:r>
              <a:rPr lang="en-US" sz="2100"/>
              <a:t>Online Tuition - Increased by 5.0%</a:t>
            </a:r>
          </a:p>
          <a:p>
            <a:pPr lvl="1">
              <a:lnSpc>
                <a:spcPct val="120000"/>
              </a:lnSpc>
            </a:pPr>
            <a:r>
              <a:rPr lang="en-US" sz="2100"/>
              <a:t>Compensation increase for APT, Faculty up to  4.0% </a:t>
            </a:r>
          </a:p>
          <a:p>
            <a:pPr lvl="1">
              <a:lnSpc>
                <a:spcPct val="120000"/>
              </a:lnSpc>
            </a:pPr>
            <a:r>
              <a:rPr lang="en-US" sz="2100">
                <a:latin typeface="Calibri"/>
                <a:ea typeface="Calibri"/>
                <a:cs typeface="Calibri"/>
              </a:rPr>
              <a:t>Co Wins Classified estimated Longevity Step Increases (case by case) plus 1% - Average impact for PPSC = 4.5%</a:t>
            </a:r>
            <a:endParaRPr lang="en-US" sz="2100">
              <a:ea typeface="Calibri"/>
            </a:endParaRPr>
          </a:p>
          <a:p>
            <a:pPr lvl="1">
              <a:lnSpc>
                <a:spcPct val="120000"/>
              </a:lnSpc>
            </a:pPr>
            <a:r>
              <a:rPr lang="en-US" sz="2100">
                <a:latin typeface="Calibri"/>
                <a:ea typeface="Calibri"/>
                <a:cs typeface="Calibri"/>
              </a:rPr>
              <a:t>We are increasing RRR funding by $5 Million from $1M</a:t>
            </a:r>
          </a:p>
          <a:p>
            <a:pPr lvl="1">
              <a:lnSpc>
                <a:spcPct val="120000"/>
              </a:lnSpc>
            </a:pPr>
            <a:r>
              <a:rPr lang="en-US" sz="2100">
                <a:latin typeface="Calibri"/>
                <a:ea typeface="Calibri"/>
                <a:cs typeface="Calibri"/>
              </a:rPr>
              <a:t>We are increasing OCE for departmental operations, onetime $524k, ongoing $870,403 which is a $1.4M total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D6F2F-C94B-1F63-6A4D-78BC4C60A0B9}"/>
              </a:ext>
            </a:extLst>
          </p:cNvPr>
          <p:cNvSpPr txBox="1"/>
          <p:nvPr/>
        </p:nvSpPr>
        <p:spPr>
          <a:xfrm>
            <a:off x="8766928" y="1874520"/>
            <a:ext cx="3037797" cy="3108960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 anchor="ctr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US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Adding 1% to Compensation</a:t>
            </a:r>
            <a:endParaRPr lang="en-US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800"/>
              </a:spcAft>
              <a:buNone/>
            </a:pPr>
            <a:r>
              <a:rPr lang="en-US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Faculty, Classified, APT: </a:t>
            </a:r>
            <a:r>
              <a:rPr lang="en-US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$397,174</a:t>
            </a:r>
          </a:p>
          <a:p>
            <a:pPr algn="ctr">
              <a:spcAft>
                <a:spcPts val="1800"/>
              </a:spcAft>
              <a:buNone/>
            </a:pPr>
            <a:r>
              <a:rPr lang="en-US" b="1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PT Instructors: </a:t>
            </a:r>
            <a:br>
              <a:rPr lang="en-US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$192,500</a:t>
            </a:r>
          </a:p>
          <a:p>
            <a:pPr algn="ctr">
              <a:buNone/>
            </a:pPr>
            <a:r>
              <a:rPr lang="en-US" b="1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Total for each 1%: </a:t>
            </a:r>
            <a:br>
              <a:rPr lang="en-US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$589,674</a:t>
            </a:r>
          </a:p>
        </p:txBody>
      </p:sp>
    </p:spTree>
    <p:extLst>
      <p:ext uri="{BB962C8B-B14F-4D97-AF65-F5344CB8AC3E}">
        <p14:creationId xmlns:p14="http://schemas.microsoft.com/office/powerpoint/2010/main" val="40973545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8A3B3-532E-C9AA-BD4A-B85BDA615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5552-DD03-E9B0-C960-18EF7393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Plans for the Future – Capital Projects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A07333-CDE4-B7D9-5DF4-A34860B0F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75" y="1061884"/>
            <a:ext cx="8111265" cy="4975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sz="2100" b="1"/>
              <a:t>Capital Projects locally funded $16 million:  </a:t>
            </a:r>
          </a:p>
          <a:p>
            <a:pPr lvl="2">
              <a:lnSpc>
                <a:spcPct val="120000"/>
              </a:lnSpc>
            </a:pPr>
            <a:r>
              <a:rPr lang="en-US" sz="2100"/>
              <a:t>Rampart Range Intersection Light $3m</a:t>
            </a:r>
          </a:p>
          <a:p>
            <a:pPr lvl="2">
              <a:lnSpc>
                <a:spcPct val="120000"/>
              </a:lnSpc>
            </a:pPr>
            <a:r>
              <a:rPr lang="en-US" sz="2100"/>
              <a:t>Health Science High School Location $5m</a:t>
            </a:r>
          </a:p>
          <a:p>
            <a:pPr lvl="2">
              <a:lnSpc>
                <a:spcPct val="120000"/>
              </a:lnSpc>
            </a:pPr>
            <a:r>
              <a:rPr lang="en-US" sz="2100"/>
              <a:t>Centennial Campus Window Repair $895k</a:t>
            </a:r>
          </a:p>
          <a:p>
            <a:pPr lvl="2">
              <a:lnSpc>
                <a:spcPct val="120000"/>
              </a:lnSpc>
            </a:pPr>
            <a:r>
              <a:rPr lang="en-US" sz="2100"/>
              <a:t>Asphalt Project Phase II $1.2m</a:t>
            </a:r>
          </a:p>
          <a:p>
            <a:pPr lvl="2">
              <a:lnSpc>
                <a:spcPct val="120000"/>
              </a:lnSpc>
            </a:pPr>
            <a:r>
              <a:rPr lang="en-US" sz="2100"/>
              <a:t>CC Fire Academy Garage $685k</a:t>
            </a:r>
          </a:p>
          <a:p>
            <a:pPr lvl="2">
              <a:lnSpc>
                <a:spcPct val="120000"/>
              </a:lnSpc>
            </a:pPr>
            <a:r>
              <a:rPr lang="en-US" sz="2100"/>
              <a:t>Wayfinding Phase II $696k</a:t>
            </a:r>
          </a:p>
          <a:p>
            <a:pPr lvl="2">
              <a:lnSpc>
                <a:spcPct val="120000"/>
              </a:lnSpc>
            </a:pPr>
            <a:r>
              <a:rPr lang="en-US" sz="2100"/>
              <a:t>RR Science Labs $1.5m</a:t>
            </a:r>
          </a:p>
          <a:p>
            <a:pPr lvl="2">
              <a:lnSpc>
                <a:spcPct val="120000"/>
              </a:lnSpc>
            </a:pPr>
            <a:r>
              <a:rPr lang="en-US" sz="2100"/>
              <a:t>RR Engineer Rooms $498k</a:t>
            </a:r>
          </a:p>
          <a:p>
            <a:pPr lvl="2">
              <a:lnSpc>
                <a:spcPct val="120000"/>
              </a:lnSpc>
            </a:pPr>
            <a:r>
              <a:rPr lang="en-US" sz="2100"/>
              <a:t>Downtown Music Room $2.1m</a:t>
            </a:r>
          </a:p>
        </p:txBody>
      </p:sp>
      <p:pic>
        <p:nvPicPr>
          <p:cNvPr id="4" name="Picture 3" descr="Paving project at PPSC Centennial Campus.">
            <a:extLst>
              <a:ext uri="{FF2B5EF4-FFF2-40B4-BE49-F238E27FC236}">
                <a16:creationId xmlns:a16="http://schemas.microsoft.com/office/drawing/2014/main" id="{ACABAE99-E536-9C30-3C49-30A0582150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374" y="1734532"/>
            <a:ext cx="4703582" cy="31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0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3F36F-423F-1C58-75CB-51074EF6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896"/>
            <a:ext cx="10515600" cy="900968"/>
          </a:xfrm>
        </p:spPr>
        <p:txBody>
          <a:bodyPr/>
          <a:lstStyle/>
          <a:p>
            <a:pPr algn="ctr"/>
            <a:r>
              <a:rPr lang="en-US"/>
              <a:t>Reserve Balance History</a:t>
            </a:r>
          </a:p>
        </p:txBody>
      </p:sp>
      <p:graphicFrame>
        <p:nvGraphicFramePr>
          <p:cNvPr id="6" name="Content Placeholder 5" descr="Line graph titled “Reserves in $Millions” showing financial reserves from FY20 to FY25. The reserves start at $31.1 million in FY20, increase to $41.7 million in FY21, then dip to $31.9 million in FY22. From there, reserves steadily rise: $40.25 million in FY23, $49.1 million in FY24, and an estimated $59 million in FY25.">
            <a:extLst>
              <a:ext uri="{FF2B5EF4-FFF2-40B4-BE49-F238E27FC236}">
                <a16:creationId xmlns:a16="http://schemas.microsoft.com/office/drawing/2014/main" id="{77A4E692-35CF-FA13-EE00-47C9D4C5C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699833"/>
              </p:ext>
            </p:extLst>
          </p:nvPr>
        </p:nvGraphicFramePr>
        <p:xfrm>
          <a:off x="838200" y="1324709"/>
          <a:ext cx="10515600" cy="474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00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ED2B-D063-D035-677D-E615962EC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73E-C1DB-1CD2-42E4-8E65608669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Multi-Year Revenue and Enrollment Growth Estimates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BCF12C-6DC4-D121-37FE-635AC2D51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933813"/>
              </p:ext>
            </p:extLst>
          </p:nvPr>
        </p:nvGraphicFramePr>
        <p:xfrm>
          <a:off x="447472" y="257141"/>
          <a:ext cx="10877686" cy="1889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3960">
                  <a:extLst>
                    <a:ext uri="{9D8B030D-6E8A-4147-A177-3AD203B41FA5}">
                      <a16:colId xmlns:a16="http://schemas.microsoft.com/office/drawing/2014/main" val="3647193477"/>
                    </a:ext>
                  </a:extLst>
                </a:gridCol>
                <a:gridCol w="1618837">
                  <a:extLst>
                    <a:ext uri="{9D8B030D-6E8A-4147-A177-3AD203B41FA5}">
                      <a16:colId xmlns:a16="http://schemas.microsoft.com/office/drawing/2014/main" val="3618709050"/>
                    </a:ext>
                  </a:extLst>
                </a:gridCol>
                <a:gridCol w="1558130">
                  <a:extLst>
                    <a:ext uri="{9D8B030D-6E8A-4147-A177-3AD203B41FA5}">
                      <a16:colId xmlns:a16="http://schemas.microsoft.com/office/drawing/2014/main" val="1412176973"/>
                    </a:ext>
                  </a:extLst>
                </a:gridCol>
                <a:gridCol w="1537896">
                  <a:extLst>
                    <a:ext uri="{9D8B030D-6E8A-4147-A177-3AD203B41FA5}">
                      <a16:colId xmlns:a16="http://schemas.microsoft.com/office/drawing/2014/main" val="2691671068"/>
                    </a:ext>
                  </a:extLst>
                </a:gridCol>
                <a:gridCol w="1365894">
                  <a:extLst>
                    <a:ext uri="{9D8B030D-6E8A-4147-A177-3AD203B41FA5}">
                      <a16:colId xmlns:a16="http://schemas.microsoft.com/office/drawing/2014/main" val="1721142873"/>
                    </a:ext>
                  </a:extLst>
                </a:gridCol>
                <a:gridCol w="1782969">
                  <a:extLst>
                    <a:ext uri="{9D8B030D-6E8A-4147-A177-3AD203B41FA5}">
                      <a16:colId xmlns:a16="http://schemas.microsoft.com/office/drawing/2014/main" val="1852168737"/>
                    </a:ext>
                  </a:extLst>
                </a:gridCol>
              </a:tblGrid>
              <a:tr h="347194">
                <a:tc gridSpan="6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</a:rPr>
                        <a:t>ACTUAL FY25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90368"/>
                  </a:ext>
                </a:extLst>
              </a:tr>
              <a:tr h="28932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Table 1 – Course Credits – AY2025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Tuition Residency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AFTE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19867"/>
                  </a:ext>
                </a:extLst>
              </a:tr>
              <a:tr h="289328">
                <a:tc>
                  <a:txBody>
                    <a:bodyPr/>
                    <a:lstStyle/>
                    <a:p>
                      <a:r>
                        <a:rPr lang="en-US" sz="1400" b="1"/>
                        <a:t>Delivery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Non-Resident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8052"/>
                  </a:ext>
                </a:extLst>
              </a:tr>
              <a:tr h="289328">
                <a:tc>
                  <a:txBody>
                    <a:bodyPr/>
                    <a:lstStyle/>
                    <a:p>
                      <a:r>
                        <a:rPr lang="en-US" sz="140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22,344,266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773,801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23,118,067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3475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84930"/>
                  </a:ext>
                </a:extLst>
              </a:tr>
              <a:tr h="289328">
                <a:tc>
                  <a:txBody>
                    <a:bodyPr/>
                    <a:lstStyle/>
                    <a:p>
                      <a:r>
                        <a:rPr lang="en-US" sz="1400"/>
                        <a:t>Face-to-Face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34,981,370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1,645,095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36,626,465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0979"/>
                  </a:ext>
                </a:extLst>
              </a:tr>
              <a:tr h="289328">
                <a:tc>
                  <a:txBody>
                    <a:bodyPr/>
                    <a:lstStyle/>
                    <a:p>
                      <a:r>
                        <a:rPr lang="en-US" sz="14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57,325,636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2,418,896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59,744,532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8,369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8996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B794D7-67D6-EBF3-514C-886992687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08795"/>
              </p:ext>
            </p:extLst>
          </p:nvPr>
        </p:nvGraphicFramePr>
        <p:xfrm>
          <a:off x="447472" y="2146901"/>
          <a:ext cx="10877686" cy="19466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3960">
                  <a:extLst>
                    <a:ext uri="{9D8B030D-6E8A-4147-A177-3AD203B41FA5}">
                      <a16:colId xmlns:a16="http://schemas.microsoft.com/office/drawing/2014/main" val="3647193477"/>
                    </a:ext>
                  </a:extLst>
                </a:gridCol>
                <a:gridCol w="1618837">
                  <a:extLst>
                    <a:ext uri="{9D8B030D-6E8A-4147-A177-3AD203B41FA5}">
                      <a16:colId xmlns:a16="http://schemas.microsoft.com/office/drawing/2014/main" val="3618709050"/>
                    </a:ext>
                  </a:extLst>
                </a:gridCol>
                <a:gridCol w="1558130">
                  <a:extLst>
                    <a:ext uri="{9D8B030D-6E8A-4147-A177-3AD203B41FA5}">
                      <a16:colId xmlns:a16="http://schemas.microsoft.com/office/drawing/2014/main" val="1412176973"/>
                    </a:ext>
                  </a:extLst>
                </a:gridCol>
                <a:gridCol w="1537896">
                  <a:extLst>
                    <a:ext uri="{9D8B030D-6E8A-4147-A177-3AD203B41FA5}">
                      <a16:colId xmlns:a16="http://schemas.microsoft.com/office/drawing/2014/main" val="2691671068"/>
                    </a:ext>
                  </a:extLst>
                </a:gridCol>
                <a:gridCol w="1365894">
                  <a:extLst>
                    <a:ext uri="{9D8B030D-6E8A-4147-A177-3AD203B41FA5}">
                      <a16:colId xmlns:a16="http://schemas.microsoft.com/office/drawing/2014/main" val="1721142873"/>
                    </a:ext>
                  </a:extLst>
                </a:gridCol>
                <a:gridCol w="1782969">
                  <a:extLst>
                    <a:ext uri="{9D8B030D-6E8A-4147-A177-3AD203B41FA5}">
                      <a16:colId xmlns:a16="http://schemas.microsoft.com/office/drawing/2014/main" val="1852168737"/>
                    </a:ext>
                  </a:extLst>
                </a:gridCol>
              </a:tblGrid>
              <a:tr h="365760">
                <a:tc gridSpan="6"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FOR FY26  5% ENROLLMENT GROWTH OVER FY25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9036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Table 1 – Course Credits – AY2026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Tuition Residency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AFTE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1986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/>
                        <a:t>Delivery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Non-Resident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80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28,263,564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1,237,535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29,501,099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84930"/>
                  </a:ext>
                </a:extLst>
              </a:tr>
              <a:tr h="361649">
                <a:tc>
                  <a:txBody>
                    <a:bodyPr/>
                    <a:lstStyle/>
                    <a:p>
                      <a:r>
                        <a:rPr lang="en-US" sz="1400"/>
                        <a:t>Face-to-Face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31,144,394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1,491,689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32,636,083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09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59,407,958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2,729,224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62,137,182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89965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EAFB73-3655-B6E3-355E-1243B2B05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54566"/>
              </p:ext>
            </p:extLst>
          </p:nvPr>
        </p:nvGraphicFramePr>
        <p:xfrm>
          <a:off x="447472" y="4123422"/>
          <a:ext cx="10877686" cy="19466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16490">
                  <a:extLst>
                    <a:ext uri="{9D8B030D-6E8A-4147-A177-3AD203B41FA5}">
                      <a16:colId xmlns:a16="http://schemas.microsoft.com/office/drawing/2014/main" val="3647193477"/>
                    </a:ext>
                  </a:extLst>
                </a:gridCol>
                <a:gridCol w="1624405">
                  <a:extLst>
                    <a:ext uri="{9D8B030D-6E8A-4147-A177-3AD203B41FA5}">
                      <a16:colId xmlns:a16="http://schemas.microsoft.com/office/drawing/2014/main" val="3618709050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1412176973"/>
                    </a:ext>
                  </a:extLst>
                </a:gridCol>
                <a:gridCol w="1538343">
                  <a:extLst>
                    <a:ext uri="{9D8B030D-6E8A-4147-A177-3AD203B41FA5}">
                      <a16:colId xmlns:a16="http://schemas.microsoft.com/office/drawing/2014/main" val="2691671068"/>
                    </a:ext>
                  </a:extLst>
                </a:gridCol>
                <a:gridCol w="1300755">
                  <a:extLst>
                    <a:ext uri="{9D8B030D-6E8A-4147-A177-3AD203B41FA5}">
                      <a16:colId xmlns:a16="http://schemas.microsoft.com/office/drawing/2014/main" val="1721142873"/>
                    </a:ext>
                  </a:extLst>
                </a:gridCol>
                <a:gridCol w="1837834">
                  <a:extLst>
                    <a:ext uri="{9D8B030D-6E8A-4147-A177-3AD203B41FA5}">
                      <a16:colId xmlns:a16="http://schemas.microsoft.com/office/drawing/2014/main" val="1852168737"/>
                    </a:ext>
                  </a:extLst>
                </a:gridCol>
              </a:tblGrid>
              <a:tr h="409617">
                <a:tc gridSpan="6">
                  <a:txBody>
                    <a:bodyPr/>
                    <a:lstStyle/>
                    <a:p>
                      <a:r>
                        <a:rPr lang="en-US" sz="18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Projected FY27  2% ENROLLMENT GROWTH OVER FY26</a:t>
                      </a:r>
                      <a:endParaRPr lang="en-US" sz="180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90368"/>
                  </a:ext>
                </a:extLst>
              </a:tr>
              <a:tr h="30739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Table 1 – Course Credits – AY2027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Tuition Residency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AFTE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19867"/>
                  </a:ext>
                </a:extLst>
              </a:tr>
              <a:tr h="307398">
                <a:tc>
                  <a:txBody>
                    <a:bodyPr/>
                    <a:lstStyle/>
                    <a:p>
                      <a:r>
                        <a:rPr lang="en-US" sz="1400" b="1"/>
                        <a:t>Delivery Method</a:t>
                      </a:r>
                    </a:p>
                  </a:txBody>
                  <a:tcPr>
                    <a:solidFill>
                      <a:srgbClr val="F0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Non-Resident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8052"/>
                  </a:ext>
                </a:extLst>
              </a:tr>
              <a:tr h="307398">
                <a:tc>
                  <a:txBody>
                    <a:bodyPr/>
                    <a:lstStyle/>
                    <a:p>
                      <a:r>
                        <a:rPr lang="en-US" sz="140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29,676,742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1,299,412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30,976,154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84930"/>
                  </a:ext>
                </a:extLst>
              </a:tr>
              <a:tr h="307398">
                <a:tc>
                  <a:txBody>
                    <a:bodyPr/>
                    <a:lstStyle/>
                    <a:p>
                      <a:r>
                        <a:rPr lang="en-US" sz="1400"/>
                        <a:t>Face-to-Face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32,701,614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1,566,273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34,267,887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0979"/>
                  </a:ext>
                </a:extLst>
              </a:tr>
              <a:tr h="307398">
                <a:tc>
                  <a:txBody>
                    <a:bodyPr/>
                    <a:lstStyle/>
                    <a:p>
                      <a:r>
                        <a:rPr lang="en-US" sz="14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62,378,356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2,865,685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65,244,041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89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55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3816-7022-8CC7-BA78-190D3D67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BREAK</a:t>
            </a:r>
            <a:endParaRPr lang="en-US" sz="4800">
              <a:solidFill>
                <a:schemeClr val="bg2">
                  <a:lumMod val="10000"/>
                </a:schemeClr>
              </a:solidFill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87639-3706-6A29-B8C3-B749DA00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Questions?</a:t>
            </a:r>
          </a:p>
          <a:p>
            <a:r>
              <a:rPr lang="en-US" sz="4000">
                <a:latin typeface="Calibri"/>
                <a:ea typeface="Calibri"/>
                <a:cs typeface="Calibri"/>
              </a:rPr>
              <a:t>Stick around for a deep dive of the details</a:t>
            </a:r>
            <a:endParaRPr lang="en-US" sz="400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90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A7578-6C25-9BF9-8C2D-0770DE28A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A903-2209-4E16-25BD-EC5D7AC1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941"/>
            <a:ext cx="12192000" cy="921648"/>
          </a:xfrm>
        </p:spPr>
        <p:txBody>
          <a:bodyPr>
            <a:normAutofit/>
          </a:bodyPr>
          <a:lstStyle/>
          <a:p>
            <a:pPr algn="ctr"/>
            <a:r>
              <a:rPr lang="en-US"/>
              <a:t>State Funding Allocated to PPSC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BAD5C0-ECE2-ADBD-EBE1-F83A3222B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400134"/>
              </p:ext>
            </p:extLst>
          </p:nvPr>
        </p:nvGraphicFramePr>
        <p:xfrm>
          <a:off x="886999" y="1324802"/>
          <a:ext cx="10418002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74">
                  <a:extLst>
                    <a:ext uri="{9D8B030D-6E8A-4147-A177-3AD203B41FA5}">
                      <a16:colId xmlns:a16="http://schemas.microsoft.com/office/drawing/2014/main" val="3122966716"/>
                    </a:ext>
                  </a:extLst>
                </a:gridCol>
                <a:gridCol w="1979407">
                  <a:extLst>
                    <a:ext uri="{9D8B030D-6E8A-4147-A177-3AD203B41FA5}">
                      <a16:colId xmlns:a16="http://schemas.microsoft.com/office/drawing/2014/main" val="1432924722"/>
                    </a:ext>
                  </a:extLst>
                </a:gridCol>
                <a:gridCol w="1979407">
                  <a:extLst>
                    <a:ext uri="{9D8B030D-6E8A-4147-A177-3AD203B41FA5}">
                      <a16:colId xmlns:a16="http://schemas.microsoft.com/office/drawing/2014/main" val="1778027948"/>
                    </a:ext>
                  </a:extLst>
                </a:gridCol>
                <a:gridCol w="1979407">
                  <a:extLst>
                    <a:ext uri="{9D8B030D-6E8A-4147-A177-3AD203B41FA5}">
                      <a16:colId xmlns:a16="http://schemas.microsoft.com/office/drawing/2014/main" val="2587664432"/>
                    </a:ext>
                  </a:extLst>
                </a:gridCol>
                <a:gridCol w="1979407">
                  <a:extLst>
                    <a:ext uri="{9D8B030D-6E8A-4147-A177-3AD203B41FA5}">
                      <a16:colId xmlns:a16="http://schemas.microsoft.com/office/drawing/2014/main" val="2524222099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92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FY24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92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FY25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92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FY26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92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FY27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92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90959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Original </a:t>
                      </a:r>
                      <a:endParaRPr lang="en-US" b="0" i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Fund Allocation </a:t>
                      </a:r>
                      <a:endParaRPr lang="en-US" b="0" i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92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$32,958,536</a:t>
                      </a:r>
                      <a:endParaRPr lang="en-US" b="0" i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92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$35,360,828</a:t>
                      </a:r>
                      <a:endParaRPr lang="en-US" b="0" i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92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$36,036,210</a:t>
                      </a:r>
                      <a:endParaRPr lang="en-US" b="0" i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92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$36,656,327</a:t>
                      </a:r>
                      <a:endParaRPr lang="en-US" b="0" i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92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09902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Adjusted</a:t>
                      </a:r>
                      <a:endParaRPr lang="en-US" b="1" i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Fund Allocation </a:t>
                      </a:r>
                      <a:endParaRPr lang="en-US" b="1" i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$32,463,195</a:t>
                      </a:r>
                      <a:endParaRPr lang="en-US" b="1" i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$35,475,372</a:t>
                      </a:r>
                      <a:endParaRPr lang="en-US" b="1" i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$35,744,126</a:t>
                      </a:r>
                      <a:endParaRPr lang="en-US" b="1" i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8863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en-US" b="0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Original Amendment 50 Allocation</a:t>
                      </a: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C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b="0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$5,667,369</a:t>
                      </a: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C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b="0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$5,213,562</a:t>
                      </a: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C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b="0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$5,143,380</a:t>
                      </a: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C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$5,368,863</a:t>
                      </a: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021634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en-US" b="1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Amendment 50 Allocation</a:t>
                      </a: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b="1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$5,144,812</a:t>
                      </a: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b="1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$4,987,304</a:t>
                      </a: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b="1" i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$5,196,422</a:t>
                      </a: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51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06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92CEE-8201-2BF7-DF36-737E11992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1B6EB00-834B-17D5-37EE-E7FFF8E4B3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3930" y="363143"/>
            <a:ext cx="763905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Enrollment | AFTE</a:t>
            </a:r>
          </a:p>
        </p:txBody>
      </p:sp>
      <p:graphicFrame>
        <p:nvGraphicFramePr>
          <p:cNvPr id="4" name="Chart 3" descr="Line graph showing enrollment (AFTE) from 2017–2018 to 2026–2027 (projected). Enrollment rises from 8,959 to 9,163, drops to 7,617 in 2021–2022, then steadily increases to a projected 9,133.">
            <a:extLst>
              <a:ext uri="{FF2B5EF4-FFF2-40B4-BE49-F238E27FC236}">
                <a16:creationId xmlns:a16="http://schemas.microsoft.com/office/drawing/2014/main" id="{73A67C29-2F5C-305D-458A-4B02AF3D1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490631"/>
              </p:ext>
            </p:extLst>
          </p:nvPr>
        </p:nvGraphicFramePr>
        <p:xfrm>
          <a:off x="353582" y="1011859"/>
          <a:ext cx="7794955" cy="519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C841A6-FDC5-A0AD-B766-E46CCD8DFD69}"/>
              </a:ext>
            </a:extLst>
          </p:cNvPr>
          <p:cNvSpPr txBox="1">
            <a:spLocks/>
          </p:cNvSpPr>
          <p:nvPr/>
        </p:nvSpPr>
        <p:spPr>
          <a:xfrm>
            <a:off x="8604287" y="4325389"/>
            <a:ext cx="3349861" cy="1645920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chemeClr val="bg1"/>
                </a:solidFill>
                <a:latin typeface="Calibri"/>
                <a:ea typeface="Roboto Black"/>
                <a:cs typeface="Calibri" panose="020F0502020204030204" pitchFamily="34" charset="0"/>
              </a:rPr>
              <a:t>Projected 26/27</a:t>
            </a:r>
            <a:endParaRPr lang="en-US" sz="2200" b="1">
              <a:solidFill>
                <a:schemeClr val="bg1"/>
              </a:solidFill>
              <a:latin typeface="Calibri"/>
              <a:ea typeface="Roboto Black" panose="02000000000000000000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latin typeface="Calibri"/>
                <a:ea typeface="Roboto"/>
                <a:cs typeface="Calibri" panose="020F0502020204030204" pitchFamily="34" charset="0"/>
              </a:rPr>
              <a:t>AFTE = 9133</a:t>
            </a:r>
            <a:endParaRPr lang="en-US">
              <a:solidFill>
                <a:schemeClr val="bg1"/>
              </a:solidFill>
              <a:latin typeface="Calibri"/>
              <a:ea typeface="Roboto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ea typeface="Roboto"/>
                <a:cs typeface="Calibri" panose="020F0502020204030204" pitchFamily="34" charset="0"/>
              </a:rPr>
              <a:t>2% Enrollment Increase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C6DA3-F0D2-9402-B0B6-32875C04FC74}"/>
              </a:ext>
            </a:extLst>
          </p:cNvPr>
          <p:cNvSpPr txBox="1">
            <a:spLocks/>
          </p:cNvSpPr>
          <p:nvPr/>
        </p:nvSpPr>
        <p:spPr>
          <a:xfrm>
            <a:off x="8604287" y="276055"/>
            <a:ext cx="3349861" cy="3922612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91440" rIns="91440" bIns="18288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chemeClr val="bg1"/>
                </a:solidFill>
                <a:latin typeface="Calibri"/>
                <a:ea typeface="Roboto Black"/>
                <a:cs typeface="Calibri" panose="020F0502020204030204" pitchFamily="34" charset="0"/>
              </a:rPr>
              <a:t>Budgeted 25/26</a:t>
            </a:r>
            <a:endParaRPr lang="en-US" sz="2200" b="1">
              <a:solidFill>
                <a:schemeClr val="bg1"/>
              </a:solidFill>
              <a:latin typeface="Calibri"/>
              <a:ea typeface="Roboto Black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Calibri"/>
                <a:ea typeface="Roboto"/>
                <a:cs typeface="Calibri" panose="020F0502020204030204" pitchFamily="34" charset="0"/>
              </a:rPr>
              <a:t>AFTE = 8697</a:t>
            </a:r>
            <a:endParaRPr lang="en-US">
              <a:solidFill>
                <a:schemeClr val="bg1"/>
              </a:solidFill>
              <a:latin typeface="Calibri"/>
              <a:ea typeface="Roboto"/>
              <a:cs typeface="Calibri" panose="020F0502020204030204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ea typeface="Roboto"/>
                <a:cs typeface="Calibri" panose="020F0502020204030204" pitchFamily="34" charset="0"/>
              </a:rPr>
              <a:t>2% Enrollment Increase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2200" b="1">
                <a:solidFill>
                  <a:schemeClr val="bg1"/>
                </a:solidFill>
                <a:latin typeface="Calibri"/>
                <a:ea typeface="Roboto Black"/>
                <a:cs typeface="Calibri" panose="020F0502020204030204" pitchFamily="34" charset="0"/>
              </a:rPr>
              <a:t>Actual 25/26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Roboto"/>
                <a:cs typeface="Calibri" panose="020F0502020204030204" pitchFamily="34" charset="0"/>
              </a:rPr>
              <a:t>AFTE = 8954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Roboto"/>
                <a:cs typeface="Calibri" panose="020F0502020204030204" pitchFamily="34" charset="0"/>
              </a:rPr>
              <a:t>5% Enrollment Increase</a:t>
            </a:r>
          </a:p>
          <a:p>
            <a:pPr algn="ctr"/>
            <a:endParaRPr lang="en-US" sz="2000">
              <a:solidFill>
                <a:schemeClr val="bg1"/>
              </a:solidFill>
              <a:ea typeface="Roboto"/>
              <a:cs typeface="Calibri" panose="020F0502020204030204" pitchFamily="34" charset="0"/>
            </a:endParaRPr>
          </a:p>
          <a:p>
            <a:pPr algn="ctr"/>
            <a:r>
              <a:rPr lang="en-US" sz="1200" b="1">
                <a:solidFill>
                  <a:schemeClr val="bg1"/>
                </a:solidFill>
              </a:rPr>
              <a:t>Increase came from 11% growth in online enrollment and 1% growth in all other modalities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2000" b="1">
                <a:solidFill>
                  <a:schemeClr val="bg1"/>
                </a:solidFill>
                <a:latin typeface="Calibri"/>
                <a:ea typeface="Roboto Black"/>
                <a:cs typeface="Calibri"/>
              </a:rPr>
              <a:t>Increase in Revenue: $5.3M</a:t>
            </a:r>
          </a:p>
        </p:txBody>
      </p:sp>
    </p:spTree>
    <p:extLst>
      <p:ext uri="{BB962C8B-B14F-4D97-AF65-F5344CB8AC3E}">
        <p14:creationId xmlns:p14="http://schemas.microsoft.com/office/powerpoint/2010/main" val="3558412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kes Peak State College Colors">
      <a:dk1>
        <a:srgbClr val="0A3A5F"/>
      </a:dk1>
      <a:lt1>
        <a:srgbClr val="FFFFFF"/>
      </a:lt1>
      <a:dk2>
        <a:srgbClr val="44546A"/>
      </a:dk2>
      <a:lt2>
        <a:srgbClr val="E7E6E6"/>
      </a:lt2>
      <a:accent1>
        <a:srgbClr val="F7B518"/>
      </a:accent1>
      <a:accent2>
        <a:srgbClr val="036F7F"/>
      </a:accent2>
      <a:accent3>
        <a:srgbClr val="D31968"/>
      </a:accent3>
      <a:accent4>
        <a:srgbClr val="507F3A"/>
      </a:accent4>
      <a:accent5>
        <a:srgbClr val="DB8127"/>
      </a:accent5>
      <a:accent6>
        <a:srgbClr val="9D1D55"/>
      </a:accent6>
      <a:hlink>
        <a:srgbClr val="0A3A5F"/>
      </a:hlink>
      <a:folHlink>
        <a:srgbClr val="D31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1EEE4C-A8DB-F449-A36C-23D60F39F64F}" vid="{24111068-4481-1A43-AA71-5F5569D2CA86}"/>
    </a:ext>
  </a:extLst>
</a:theme>
</file>

<file path=ppt/theme/theme2.xml><?xml version="1.0" encoding="utf-8"?>
<a:theme xmlns:a="http://schemas.openxmlformats.org/drawingml/2006/main" name="1_Office Theme">
  <a:themeElements>
    <a:clrScheme name="Pikes Peak State College Colors">
      <a:dk1>
        <a:srgbClr val="0A3A5F"/>
      </a:dk1>
      <a:lt1>
        <a:srgbClr val="FFFFFF"/>
      </a:lt1>
      <a:dk2>
        <a:srgbClr val="44546A"/>
      </a:dk2>
      <a:lt2>
        <a:srgbClr val="E7E6E6"/>
      </a:lt2>
      <a:accent1>
        <a:srgbClr val="F7B518"/>
      </a:accent1>
      <a:accent2>
        <a:srgbClr val="036F7F"/>
      </a:accent2>
      <a:accent3>
        <a:srgbClr val="D31968"/>
      </a:accent3>
      <a:accent4>
        <a:srgbClr val="507F3A"/>
      </a:accent4>
      <a:accent5>
        <a:srgbClr val="DB8127"/>
      </a:accent5>
      <a:accent6>
        <a:srgbClr val="9D1D55"/>
      </a:accent6>
      <a:hlink>
        <a:srgbClr val="0A3A5F"/>
      </a:hlink>
      <a:folHlink>
        <a:srgbClr val="D31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1EEE4C-A8DB-F449-A36C-23D60F39F64F}" vid="{24111068-4481-1A43-AA71-5F5569D2CA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F21C4D2FC854391D925ED2FBBA92C" ma:contentTypeVersion="55" ma:contentTypeDescription="Create a new document." ma:contentTypeScope="" ma:versionID="8154b1d3596dba1b2e2a0c18645af491">
  <xsd:schema xmlns:xsd="http://www.w3.org/2001/XMLSchema" xmlns:xs="http://www.w3.org/2001/XMLSchema" xmlns:p="http://schemas.microsoft.com/office/2006/metadata/properties" xmlns:ns2="04c0419d-644a-45bc-a728-dbad8d88e5df" xmlns:ns3="bc6cd6b6-b98e-4920-bded-d744d4fc35f1" targetNamespace="http://schemas.microsoft.com/office/2006/metadata/properties" ma:root="true" ma:fieldsID="bc73d9cfab952e388737b1babd73042a" ns2:_="" ns3:_="">
    <xsd:import namespace="04c0419d-644a-45bc-a728-dbad8d88e5df"/>
    <xsd:import namespace="bc6cd6b6-b98e-4920-bded-d744d4fc35f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Assignee" minOccurs="0"/>
                <xsd:element ref="ns2:Status" minOccurs="0"/>
                <xsd:element ref="ns2:Notes" minOccurs="0"/>
                <xsd:element ref="ns2:JiraTicket" minOccurs="0"/>
                <xsd:element ref="ns2:TVSlid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0419d-644a-45bc-a728-dbad8d88e5df" elementFormDefault="qualified">
    <xsd:import namespace="http://schemas.microsoft.com/office/2006/documentManagement/types"/>
    <xsd:import namespace="http://schemas.microsoft.com/office/infopath/2007/PartnerControls"/>
    <xsd:element name="NotebookType" ma:index="5" nillable="true" ma:displayName="Notebook Type" ma:internalName="NotebookType" ma:readOnly="false">
      <xsd:simpleType>
        <xsd:restriction base="dms:Text"/>
      </xsd:simpleType>
    </xsd:element>
    <xsd:element name="FolderType" ma:index="6" nillable="true" ma:displayName="Folder Type" ma:internalName="FolderType" ma:readOnly="false">
      <xsd:simpleType>
        <xsd:restriction base="dms:Text"/>
      </xsd:simpleType>
    </xsd:element>
    <xsd:element name="CultureName" ma:index="7" nillable="true" ma:displayName="Culture Name" ma:internalName="CultureName" ma:readOnly="false">
      <xsd:simpleType>
        <xsd:restriction base="dms:Text"/>
      </xsd:simpleType>
    </xsd:element>
    <xsd:element name="AppVersion" ma:index="8" nillable="true" ma:displayName="App Version" ma:internalName="AppVersion" ma:readOnly="false">
      <xsd:simpleType>
        <xsd:restriction base="dms:Text"/>
      </xsd:simpleType>
    </xsd:element>
    <xsd:element name="TeamsChannelId" ma:index="9" nillable="true" ma:displayName="Teams Channel Id" ma:internalName="TeamsChannelId" ma:readOnly="false">
      <xsd:simpleType>
        <xsd:restriction base="dms:Text"/>
      </xsd:simpleType>
    </xsd:element>
    <xsd:element name="Owner" ma:index="10" nillable="true" ma:displayName="Owner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1" nillable="true" ma:displayName="Math Settings" ma:internalName="Math_Settings" ma:readOnly="false">
      <xsd:simpleType>
        <xsd:restriction base="dms:Text"/>
      </xsd:simpleType>
    </xsd:element>
    <xsd:element name="DefaultSectionNames" ma:index="12" nillable="true" ma:displayName="Default Section Names" ma:internalName="DefaultSectionNames" ma:readOnly="false">
      <xsd:simpleType>
        <xsd:restriction base="dms:Note">
          <xsd:maxLength value="255"/>
        </xsd:restriction>
      </xsd:simpleType>
    </xsd:element>
    <xsd:element name="Templates" ma:index="13" nillable="true" ma:displayName="Templates" ma:internalName="Templates" ma:readOnly="false">
      <xsd:simpleType>
        <xsd:restriction base="dms:Note">
          <xsd:maxLength value="255"/>
        </xsd:restriction>
      </xsd:simpleType>
    </xsd:element>
    <xsd:element name="Leaders" ma:index="14" nillable="true" ma:displayName="Leaders" ma:SearchPeopleOnly="false" ma:SharePointGroup="0" ma:internalName="Leade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5" nillable="true" ma:displayName="Members" ma:SearchPeopleOnly="false" ma:SharePointGroup="0" ma:internalName="Membe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6" nillable="true" ma:displayName="Member Groups" ma:SearchPeopleOnly="false" ma:SharePointGroup="0" ma:internalName="Member_Group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17" nillable="true" ma:displayName="Distribution Groups" ma:internalName="Distribution_Groups" ma:readOnly="false">
      <xsd:simpleType>
        <xsd:restriction base="dms:Note">
          <xsd:maxLength value="255"/>
        </xsd:restriction>
      </xsd:simpleType>
    </xsd:element>
    <xsd:element name="LMS_Mappings" ma:index="18" nillable="true" ma:displayName="LMS Mappings" ma:internalName="LMS_Mappings" ma:readOnly="false">
      <xsd:simpleType>
        <xsd:restriction base="dms:Note">
          <xsd:maxLength value="255"/>
        </xsd:restriction>
      </xsd:simpleType>
    </xsd:element>
    <xsd:element name="Invited_Leaders" ma:index="19" nillable="true" ma:displayName="Invited Leaders" ma:internalName="Invited_Leaders" ma:readOnly="false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 ma:readOnly="false">
      <xsd:simpleType>
        <xsd:restriction base="dms:Note">
          <xsd:maxLength value="255"/>
        </xsd:restriction>
      </xsd:simpleType>
    </xsd:element>
    <xsd:element name="Self_Registration_Enabled" ma:index="21" nillable="true" ma:displayName="Self Registration Enabled" ma:internalName="Self_Registration_Enabled" ma:readOnly="false">
      <xsd:simpleType>
        <xsd:restriction base="dms:Boolean"/>
      </xsd:simpleType>
    </xsd:element>
    <xsd:element name="Has_Leaders_Only_SectionGroup" ma:index="22" nillable="true" ma:displayName="Has Leaders Only SectionGroup" ma:internalName="Has_Leaders_Only_SectionGroup" ma:readOnly="false">
      <xsd:simpleType>
        <xsd:restriction base="dms:Boolean"/>
      </xsd:simpleType>
    </xsd:element>
    <xsd:element name="Is_Collaboration_Space_Locked" ma:index="23" nillable="true" ma:displayName="Is Collaboration Space Locked" ma:internalName="Is_Collaboration_Space_Locked" ma:readOnly="false">
      <xsd:simpleType>
        <xsd:restriction base="dms:Boolean"/>
      </xsd:simpleType>
    </xsd:element>
    <xsd:element name="IsNotebookLocked" ma:index="24" nillable="true" ma:displayName="Is Notebook Locked" ma:internalName="IsNotebookLocked" ma:readOnly="false">
      <xsd:simpleType>
        <xsd:restriction base="dms:Boolean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ea199682-18ee-4490-8928-55ce5e341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Assignee" ma:index="44" nillable="true" ma:displayName="Assignee" ma:format="Dropdown" ma:list="UserInfo" ma:SharePointGroup="0" ma:internalName="Assigne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45" nillable="true" ma:displayName="Status" ma:format="Dropdown" ma:internalName="Status">
      <xsd:simpleType>
        <xsd:restriction base="dms:Choice">
          <xsd:enumeration value="In Progress"/>
          <xsd:enumeration value="Done"/>
          <xsd:enumeration value="Internal Review"/>
          <xsd:enumeration value="Cancelled"/>
          <xsd:enumeration value="On Hold"/>
          <xsd:enumeration value="Alert"/>
          <xsd:enumeration value="Not Needed"/>
          <xsd:enumeration value="With Client"/>
          <xsd:enumeration value="Assign to workstudy"/>
          <xsd:enumeration value="Intake"/>
          <xsd:enumeration value="At the Printer"/>
        </xsd:restriction>
      </xsd:simpleType>
    </xsd:element>
    <xsd:element name="Notes" ma:index="46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JiraTicket" ma:index="47" nillable="true" ma:displayName="Links" ma:format="Image" ma:internalName="JiraTicke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VSlides" ma:index="48" nillable="true" ma:displayName="TV Slides" ma:format="Dropdown" ma:internalName="TVSlides">
      <xsd:simpleType>
        <xsd:restriction base="dms:Choice">
          <xsd:enumeration value="In Progress (WS designing)"/>
          <xsd:enumeration value="Uploaded (to Screencloud)"/>
          <xsd:enumeration value="Migrated to Project Folder (ready to close ticket)"/>
          <xsd:enumeration value="Not Needed"/>
          <xsd:enumeration value="Assigned (added to outline)"/>
        </xsd:restriction>
      </xsd:simpleType>
    </xsd:element>
    <xsd:element name="_Flow_SignoffStatus" ma:index="49" nillable="true" ma:displayName="Sign-off status" ma:internalName="Sign_x002d_off_x0020_status">
      <xsd:simpleType>
        <xsd:restriction base="dms:Text"/>
      </xsd:simpleType>
    </xsd:element>
    <xsd:element name="MediaServiceBillingMetadata" ma:index="5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cd6b6-b98e-4920-bded-d744d4fc35f1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2518689e-eacc-4b26-9a75-e102c32a4270}" ma:internalName="TaxCatchAll" ma:showField="CatchAllData" ma:web="bc6cd6b6-b98e-4920-bded-d744d4fc35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04c0419d-644a-45bc-a728-dbad8d88e5df" xsi:nil="true"/>
    <Status xmlns="04c0419d-644a-45bc-a728-dbad8d88e5df" xsi:nil="true"/>
    <Self_Registration_Enabled xmlns="04c0419d-644a-45bc-a728-dbad8d88e5df" xsi:nil="true"/>
    <JiraTicket xmlns="04c0419d-644a-45bc-a728-dbad8d88e5df">
      <Url xsi:nil="true"/>
      <Description xsi:nil="true"/>
    </JiraTicket>
    <DefaultSectionNames xmlns="04c0419d-644a-45bc-a728-dbad8d88e5df" xsi:nil="true"/>
    <TeamsChannelId xmlns="04c0419d-644a-45bc-a728-dbad8d88e5df" xsi:nil="true"/>
    <TVSlides xmlns="04c0419d-644a-45bc-a728-dbad8d88e5df" xsi:nil="true"/>
    <Members xmlns="04c0419d-644a-45bc-a728-dbad8d88e5df">
      <UserInfo>
        <DisplayName/>
        <AccountId xsi:nil="true"/>
        <AccountType/>
      </UserInfo>
    </Members>
    <Invited_Members xmlns="04c0419d-644a-45bc-a728-dbad8d88e5df" xsi:nil="true"/>
    <Owner xmlns="04c0419d-644a-45bc-a728-dbad8d88e5df">
      <UserInfo>
        <DisplayName/>
        <AccountId xsi:nil="true"/>
        <AccountType/>
      </UserInfo>
    </Owner>
    <Math_Settings xmlns="04c0419d-644a-45bc-a728-dbad8d88e5df" xsi:nil="true"/>
    <Member_Groups xmlns="04c0419d-644a-45bc-a728-dbad8d88e5df">
      <UserInfo>
        <DisplayName/>
        <AccountId xsi:nil="true"/>
        <AccountType/>
      </UserInfo>
    </Member_Groups>
    <Has_Leaders_Only_SectionGroup xmlns="04c0419d-644a-45bc-a728-dbad8d88e5df" xsi:nil="true"/>
    <AppVersion xmlns="04c0419d-644a-45bc-a728-dbad8d88e5df" xsi:nil="true"/>
    <Assignee xmlns="04c0419d-644a-45bc-a728-dbad8d88e5df">
      <UserInfo>
        <DisplayName/>
        <AccountId xsi:nil="true"/>
        <AccountType/>
      </UserInfo>
    </Assignee>
    <NotebookType xmlns="04c0419d-644a-45bc-a728-dbad8d88e5df" xsi:nil="true"/>
    <Distribution_Groups xmlns="04c0419d-644a-45bc-a728-dbad8d88e5df" xsi:nil="true"/>
    <Templates xmlns="04c0419d-644a-45bc-a728-dbad8d88e5df" xsi:nil="true"/>
    <Is_Collaboration_Space_Locked xmlns="04c0419d-644a-45bc-a728-dbad8d88e5df" xsi:nil="true"/>
    <Notes xmlns="04c0419d-644a-45bc-a728-dbad8d88e5df" xsi:nil="true"/>
    <IsNotebookLocked xmlns="04c0419d-644a-45bc-a728-dbad8d88e5df" xsi:nil="true"/>
    <TaxCatchAll xmlns="bc6cd6b6-b98e-4920-bded-d744d4fc35f1" xsi:nil="true"/>
    <FolderType xmlns="04c0419d-644a-45bc-a728-dbad8d88e5df" xsi:nil="true"/>
    <Leaders xmlns="04c0419d-644a-45bc-a728-dbad8d88e5df">
      <UserInfo>
        <DisplayName/>
        <AccountId xsi:nil="true"/>
        <AccountType/>
      </UserInfo>
    </Leaders>
    <lcf76f155ced4ddcb4097134ff3c332f xmlns="04c0419d-644a-45bc-a728-dbad8d88e5df">
      <Terms xmlns="http://schemas.microsoft.com/office/infopath/2007/PartnerControls"/>
    </lcf76f155ced4ddcb4097134ff3c332f>
    <LMS_Mappings xmlns="04c0419d-644a-45bc-a728-dbad8d88e5df" xsi:nil="true"/>
    <Invited_Leaders xmlns="04c0419d-644a-45bc-a728-dbad8d88e5df" xsi:nil="true"/>
    <SharedWithUsers xmlns="bc6cd6b6-b98e-4920-bded-d744d4fc35f1">
      <UserInfo>
        <DisplayName>Melby, Darlene</DisplayName>
        <AccountId>179</AccountId>
        <AccountType/>
      </UserInfo>
      <UserInfo>
        <DisplayName>Radcliffe, Matt</DisplayName>
        <AccountId>17</AccountId>
        <AccountType/>
      </UserInfo>
      <UserInfo>
        <DisplayName>Bradford, Hugh</DisplayName>
        <AccountId>181</AccountId>
        <AccountType/>
      </UserInfo>
      <UserInfo>
        <DisplayName>Bolton, Lance</DisplayName>
        <AccountId>182</AccountId>
        <AccountType/>
      </UserInfo>
    </SharedWithUsers>
    <_Flow_SignoffStatus xmlns="04c0419d-644a-45bc-a728-dbad8d88e5d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0D87DE-912C-4915-9660-AE5762A62216}">
  <ds:schemaRefs>
    <ds:schemaRef ds:uri="04c0419d-644a-45bc-a728-dbad8d88e5df"/>
    <ds:schemaRef ds:uri="bc6cd6b6-b98e-4920-bded-d744d4fc35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AF7EFE-A74C-467F-9992-857F89AEDD66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04c0419d-644a-45bc-a728-dbad8d88e5df"/>
    <ds:schemaRef ds:uri="http://schemas.microsoft.com/office/infopath/2007/PartnerControls"/>
    <ds:schemaRef ds:uri="http://purl.org/dc/elements/1.1/"/>
    <ds:schemaRef ds:uri="bc6cd6b6-b98e-4920-bded-d744d4fc35f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DBDE98-64AA-4A9A-BE49-425D683A0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2278</Words>
  <Application>Microsoft Office PowerPoint</Application>
  <PresentationFormat>Widescreen</PresentationFormat>
  <Paragraphs>703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FY26 Budget  Town Hall April 29, 2026</vt:lpstr>
      <vt:lpstr>Revenue &amp; Expense Comparison FY26 &amp; FY27*</vt:lpstr>
      <vt:lpstr>Plans for the Future</vt:lpstr>
      <vt:lpstr>Plans for the Future – Capital Projects</vt:lpstr>
      <vt:lpstr>Reserve Balance History</vt:lpstr>
      <vt:lpstr>Multi-Year Revenue and Enrollment Growth Estimates</vt:lpstr>
      <vt:lpstr>BREAK</vt:lpstr>
      <vt:lpstr>State Funding Allocated to PPSC</vt:lpstr>
      <vt:lpstr>Enrollment | AFTE</vt:lpstr>
      <vt:lpstr>Concurrent Enrollment 5-Year Trend</vt:lpstr>
      <vt:lpstr>Concurrent Student Enrollment 5 Year Trend</vt:lpstr>
      <vt:lpstr>In Person vs Online Tuition Revenue est. FY26 Resident and Non-Resident</vt:lpstr>
      <vt:lpstr>Where Our Money Comes From</vt:lpstr>
      <vt:lpstr>Total Revenue FY26 Estimated, FY27 Projected </vt:lpstr>
      <vt:lpstr>Expense Comparison FY26 &amp; FY27*</vt:lpstr>
      <vt:lpstr>Travel, Conference Registration, Official Functions </vt:lpstr>
      <vt:lpstr>Facilities &amp; Capital Projects – RRR Completed Projects</vt:lpstr>
      <vt:lpstr>Facilities &amp; Capital Projects - RRR</vt:lpstr>
      <vt:lpstr>Facilities &amp; Capital Projects – Cash Funded</vt:lpstr>
      <vt:lpstr>Facilities &amp; Capital Projects – Total Investment</vt:lpstr>
      <vt:lpstr>Facilities Master Plan (FMP)</vt:lpstr>
      <vt:lpstr>FY27 Approved Faculty Requests</vt:lpstr>
      <vt:lpstr>FY27 Approved APT Staffing Requests</vt:lpstr>
      <vt:lpstr>FY27 Approved Staffing Requests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Boyce, Carrie</dc:creator>
  <cp:lastModifiedBy>Boyce, Carrie</cp:lastModifiedBy>
  <cp:revision>3</cp:revision>
  <cp:lastPrinted>2024-04-05T15:22:22Z</cp:lastPrinted>
  <dcterms:created xsi:type="dcterms:W3CDTF">2023-12-05T18:54:29Z</dcterms:created>
  <dcterms:modified xsi:type="dcterms:W3CDTF">2026-04-29T22:01:11Z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0x010100D82F21C4D2FC854391D925ED2FBBA92C</vt:lpwstr>
  </property>
  <property fmtid="{D5CDD505-2E9C-101B-9397-08002B2CF9AE}" pid="3" name="MediaServiceImageTags">
    <vt:lpwstr/>
  </property>
</Properties>
</file>