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7"/>
  </p:notesMasterIdLst>
  <p:sldIdLst>
    <p:sldId id="257" r:id="rId5"/>
    <p:sldId id="275" r:id="rId6"/>
    <p:sldId id="277" r:id="rId7"/>
    <p:sldId id="258" r:id="rId8"/>
    <p:sldId id="256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71" r:id="rId17"/>
    <p:sldId id="270" r:id="rId18"/>
    <p:sldId id="276" r:id="rId19"/>
    <p:sldId id="269" r:id="rId20"/>
    <p:sldId id="268" r:id="rId21"/>
    <p:sldId id="273" r:id="rId22"/>
    <p:sldId id="267" r:id="rId23"/>
    <p:sldId id="274" r:id="rId24"/>
    <p:sldId id="266" r:id="rId25"/>
    <p:sldId id="272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4326"/>
    <a:srgbClr val="7CB7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02"/>
    <p:restoredTop sz="96301"/>
  </p:normalViewPr>
  <p:slideViewPr>
    <p:cSldViewPr snapToGrid="0" snapToObjects="1">
      <p:cViewPr varScale="1">
        <p:scale>
          <a:sx n="92" d="100"/>
          <a:sy n="92" d="100"/>
        </p:scale>
        <p:origin x="82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xwell, Graham" userId="4b6245f4-fd3f-4be6-8727-e5fd245f9e2c" providerId="ADAL" clId="{885244F3-0456-4215-96A0-6402F3EE1DF6}"/>
    <pc:docChg chg="undo custSel addSld delSld modSld sldOrd">
      <pc:chgData name="Maxwell, Graham" userId="4b6245f4-fd3f-4be6-8727-e5fd245f9e2c" providerId="ADAL" clId="{885244F3-0456-4215-96A0-6402F3EE1DF6}" dt="2026-08-10T15:49:01.916" v="2559" actId="20577"/>
      <pc:docMkLst>
        <pc:docMk/>
      </pc:docMkLst>
      <pc:sldChg chg="modSp mod">
        <pc:chgData name="Maxwell, Graham" userId="4b6245f4-fd3f-4be6-8727-e5fd245f9e2c" providerId="ADAL" clId="{885244F3-0456-4215-96A0-6402F3EE1DF6}" dt="2026-08-07T21:27:32.753" v="560" actId="1076"/>
        <pc:sldMkLst>
          <pc:docMk/>
          <pc:sldMk cId="3482198286" sldId="259"/>
        </pc:sldMkLst>
        <pc:picChg chg="mod">
          <ac:chgData name="Maxwell, Graham" userId="4b6245f4-fd3f-4be6-8727-e5fd245f9e2c" providerId="ADAL" clId="{885244F3-0456-4215-96A0-6402F3EE1DF6}" dt="2026-08-07T21:27:32.753" v="560" actId="1076"/>
          <ac:picMkLst>
            <pc:docMk/>
            <pc:sldMk cId="3482198286" sldId="259"/>
            <ac:picMk id="9" creationId="{7A22DFC9-7E7E-18C2-76BA-C0D6041E1794}"/>
          </ac:picMkLst>
        </pc:picChg>
      </pc:sldChg>
      <pc:sldChg chg="modSp mod">
        <pc:chgData name="Maxwell, Graham" userId="4b6245f4-fd3f-4be6-8727-e5fd245f9e2c" providerId="ADAL" clId="{885244F3-0456-4215-96A0-6402F3EE1DF6}" dt="2026-08-07T21:27:03.338" v="558" actId="20577"/>
        <pc:sldMkLst>
          <pc:docMk/>
          <pc:sldMk cId="1355319625" sldId="261"/>
        </pc:sldMkLst>
        <pc:spChg chg="mod">
          <ac:chgData name="Maxwell, Graham" userId="4b6245f4-fd3f-4be6-8727-e5fd245f9e2c" providerId="ADAL" clId="{885244F3-0456-4215-96A0-6402F3EE1DF6}" dt="2026-08-07T21:27:03.338" v="558" actId="20577"/>
          <ac:spMkLst>
            <pc:docMk/>
            <pc:sldMk cId="1355319625" sldId="261"/>
            <ac:spMk id="13" creationId="{9EE53A0C-200F-0ED8-5FF4-290E4619A13C}"/>
          </ac:spMkLst>
        </pc:spChg>
      </pc:sldChg>
      <pc:sldChg chg="modSp mod">
        <pc:chgData name="Maxwell, Graham" userId="4b6245f4-fd3f-4be6-8727-e5fd245f9e2c" providerId="ADAL" clId="{885244F3-0456-4215-96A0-6402F3EE1DF6}" dt="2026-08-07T21:48:18.118" v="998" actId="20577"/>
        <pc:sldMkLst>
          <pc:docMk/>
          <pc:sldMk cId="1701903095" sldId="266"/>
        </pc:sldMkLst>
        <pc:spChg chg="mod">
          <ac:chgData name="Maxwell, Graham" userId="4b6245f4-fd3f-4be6-8727-e5fd245f9e2c" providerId="ADAL" clId="{885244F3-0456-4215-96A0-6402F3EE1DF6}" dt="2026-08-07T21:48:18.118" v="998" actId="20577"/>
          <ac:spMkLst>
            <pc:docMk/>
            <pc:sldMk cId="1701903095" sldId="266"/>
            <ac:spMk id="15" creationId="{0B07F561-DCA6-CECC-75E5-27286FC4CC11}"/>
          </ac:spMkLst>
        </pc:spChg>
      </pc:sldChg>
      <pc:sldChg chg="delSp modSp mod modClrScheme chgLayout">
        <pc:chgData name="Maxwell, Graham" userId="4b6245f4-fd3f-4be6-8727-e5fd245f9e2c" providerId="ADAL" clId="{885244F3-0456-4215-96A0-6402F3EE1DF6}" dt="2026-08-10T15:39:27.389" v="2342" actId="20577"/>
        <pc:sldMkLst>
          <pc:docMk/>
          <pc:sldMk cId="1866943602" sldId="272"/>
        </pc:sldMkLst>
        <pc:spChg chg="mod ord">
          <ac:chgData name="Maxwell, Graham" userId="4b6245f4-fd3f-4be6-8727-e5fd245f9e2c" providerId="ADAL" clId="{885244F3-0456-4215-96A0-6402F3EE1DF6}" dt="2026-08-10T15:39:27.389" v="2342" actId="20577"/>
          <ac:spMkLst>
            <pc:docMk/>
            <pc:sldMk cId="1866943602" sldId="272"/>
            <ac:spMk id="6" creationId="{50D382B5-8D4D-305A-F3D4-EA2E061E8607}"/>
          </ac:spMkLst>
        </pc:spChg>
        <pc:spChg chg="mod">
          <ac:chgData name="Maxwell, Graham" userId="4b6245f4-fd3f-4be6-8727-e5fd245f9e2c" providerId="ADAL" clId="{885244F3-0456-4215-96A0-6402F3EE1DF6}" dt="2026-08-07T21:43:11.957" v="743" actId="26606"/>
          <ac:spMkLst>
            <pc:docMk/>
            <pc:sldMk cId="1866943602" sldId="272"/>
            <ac:spMk id="10" creationId="{45FEF918-B29C-3962-442A-D2284E2F3EEB}"/>
          </ac:spMkLst>
        </pc:spChg>
      </pc:sldChg>
      <pc:sldChg chg="modSp mod">
        <pc:chgData name="Maxwell, Graham" userId="4b6245f4-fd3f-4be6-8727-e5fd245f9e2c" providerId="ADAL" clId="{885244F3-0456-4215-96A0-6402F3EE1DF6}" dt="2026-08-10T15:48:17.616" v="2517" actId="20577"/>
        <pc:sldMkLst>
          <pc:docMk/>
          <pc:sldMk cId="2388963431" sldId="273"/>
        </pc:sldMkLst>
        <pc:spChg chg="mod">
          <ac:chgData name="Maxwell, Graham" userId="4b6245f4-fd3f-4be6-8727-e5fd245f9e2c" providerId="ADAL" clId="{885244F3-0456-4215-96A0-6402F3EE1DF6}" dt="2026-08-10T15:48:17.616" v="2517" actId="20577"/>
          <ac:spMkLst>
            <pc:docMk/>
            <pc:sldMk cId="2388963431" sldId="273"/>
            <ac:spMk id="15" creationId="{155A7BBD-10B8-7C12-5B92-5BC8B1FFA5AD}"/>
          </ac:spMkLst>
        </pc:spChg>
      </pc:sldChg>
      <pc:sldChg chg="modSp mod">
        <pc:chgData name="Maxwell, Graham" userId="4b6245f4-fd3f-4be6-8727-e5fd245f9e2c" providerId="ADAL" clId="{885244F3-0456-4215-96A0-6402F3EE1DF6}" dt="2026-08-07T21:53:27.167" v="1007" actId="20577"/>
        <pc:sldMkLst>
          <pc:docMk/>
          <pc:sldMk cId="3476877875" sldId="274"/>
        </pc:sldMkLst>
        <pc:spChg chg="mod">
          <ac:chgData name="Maxwell, Graham" userId="4b6245f4-fd3f-4be6-8727-e5fd245f9e2c" providerId="ADAL" clId="{885244F3-0456-4215-96A0-6402F3EE1DF6}" dt="2026-08-07T21:53:27.167" v="1007" actId="20577"/>
          <ac:spMkLst>
            <pc:docMk/>
            <pc:sldMk cId="3476877875" sldId="274"/>
            <ac:spMk id="17" creationId="{66444424-C359-0737-98D4-71B9A5C22847}"/>
          </ac:spMkLst>
        </pc:spChg>
      </pc:sldChg>
      <pc:sldChg chg="modSp mod ord">
        <pc:chgData name="Maxwell, Graham" userId="4b6245f4-fd3f-4be6-8727-e5fd245f9e2c" providerId="ADAL" clId="{885244F3-0456-4215-96A0-6402F3EE1DF6}" dt="2026-08-10T15:12:56.638" v="1815" actId="20577"/>
        <pc:sldMkLst>
          <pc:docMk/>
          <pc:sldMk cId="3888992233" sldId="275"/>
        </pc:sldMkLst>
        <pc:spChg chg="mod">
          <ac:chgData name="Maxwell, Graham" userId="4b6245f4-fd3f-4be6-8727-e5fd245f9e2c" providerId="ADAL" clId="{885244F3-0456-4215-96A0-6402F3EE1DF6}" dt="2026-08-10T15:12:56.638" v="1815" actId="20577"/>
          <ac:spMkLst>
            <pc:docMk/>
            <pc:sldMk cId="3888992233" sldId="275"/>
            <ac:spMk id="3" creationId="{DA7D1B73-EC57-F459-1669-6ACAD80037ED}"/>
          </ac:spMkLst>
        </pc:spChg>
      </pc:sldChg>
      <pc:sldChg chg="addSp delSp modSp mod modClrScheme chgLayout">
        <pc:chgData name="Maxwell, Graham" userId="4b6245f4-fd3f-4be6-8727-e5fd245f9e2c" providerId="ADAL" clId="{885244F3-0456-4215-96A0-6402F3EE1DF6}" dt="2026-08-10T15:49:01.916" v="2559" actId="20577"/>
        <pc:sldMkLst>
          <pc:docMk/>
          <pc:sldMk cId="1728340507" sldId="276"/>
        </pc:sldMkLst>
        <pc:spChg chg="mod ord">
          <ac:chgData name="Maxwell, Graham" userId="4b6245f4-fd3f-4be6-8727-e5fd245f9e2c" providerId="ADAL" clId="{885244F3-0456-4215-96A0-6402F3EE1DF6}" dt="2026-08-10T15:49:01.916" v="2559" actId="20577"/>
          <ac:spMkLst>
            <pc:docMk/>
            <pc:sldMk cId="1728340507" sldId="276"/>
            <ac:spMk id="2" creationId="{FA05993D-86A6-4306-063E-4CD34417F3E9}"/>
          </ac:spMkLst>
        </pc:spChg>
        <pc:spChg chg="mod ord">
          <ac:chgData name="Maxwell, Graham" userId="4b6245f4-fd3f-4be6-8727-e5fd245f9e2c" providerId="ADAL" clId="{885244F3-0456-4215-96A0-6402F3EE1DF6}" dt="2026-08-07T22:06:45.381" v="1021" actId="26606"/>
          <ac:spMkLst>
            <pc:docMk/>
            <pc:sldMk cId="1728340507" sldId="276"/>
            <ac:spMk id="4" creationId="{5278B9ED-887D-B0E1-68BA-35077A546B0B}"/>
          </ac:spMkLst>
        </pc:spChg>
        <pc:picChg chg="add mod ord">
          <ac:chgData name="Maxwell, Graham" userId="4b6245f4-fd3f-4be6-8727-e5fd245f9e2c" providerId="ADAL" clId="{885244F3-0456-4215-96A0-6402F3EE1DF6}" dt="2026-08-10T15:15:51.048" v="2062" actId="1076"/>
          <ac:picMkLst>
            <pc:docMk/>
            <pc:sldMk cId="1728340507" sldId="276"/>
            <ac:picMk id="6" creationId="{98625842-6514-AF43-476B-141C22895603}"/>
          </ac:picMkLst>
        </pc:picChg>
        <pc:cxnChg chg="add mod">
          <ac:chgData name="Maxwell, Graham" userId="4b6245f4-fd3f-4be6-8727-e5fd245f9e2c" providerId="ADAL" clId="{885244F3-0456-4215-96A0-6402F3EE1DF6}" dt="2026-08-10T15:23:18.094" v="2063" actId="1076"/>
          <ac:cxnSpMkLst>
            <pc:docMk/>
            <pc:sldMk cId="1728340507" sldId="276"/>
            <ac:cxnSpMk id="8" creationId="{8759B8FB-4DAF-6EC8-4D60-B0A6F8F3EA9C}"/>
          </ac:cxnSpMkLst>
        </pc:cxnChg>
      </pc:sldChg>
      <pc:sldChg chg="modSp mod ord">
        <pc:chgData name="Maxwell, Graham" userId="4b6245f4-fd3f-4be6-8727-e5fd245f9e2c" providerId="ADAL" clId="{885244F3-0456-4215-96A0-6402F3EE1DF6}" dt="2026-08-10T15:45:18.200" v="2344" actId="20577"/>
        <pc:sldMkLst>
          <pc:docMk/>
          <pc:sldMk cId="3354887787" sldId="277"/>
        </pc:sldMkLst>
        <pc:spChg chg="mod">
          <ac:chgData name="Maxwell, Graham" userId="4b6245f4-fd3f-4be6-8727-e5fd245f9e2c" providerId="ADAL" clId="{885244F3-0456-4215-96A0-6402F3EE1DF6}" dt="2026-08-10T14:28:40.753" v="1111" actId="20577"/>
          <ac:spMkLst>
            <pc:docMk/>
            <pc:sldMk cId="3354887787" sldId="277"/>
            <ac:spMk id="2" creationId="{F5B36B66-00CD-8E63-FB20-54E664EE740C}"/>
          </ac:spMkLst>
        </pc:spChg>
        <pc:spChg chg="mod">
          <ac:chgData name="Maxwell, Graham" userId="4b6245f4-fd3f-4be6-8727-e5fd245f9e2c" providerId="ADAL" clId="{885244F3-0456-4215-96A0-6402F3EE1DF6}" dt="2026-08-10T15:45:18.200" v="2344" actId="20577"/>
          <ac:spMkLst>
            <pc:docMk/>
            <pc:sldMk cId="3354887787" sldId="277"/>
            <ac:spMk id="3" creationId="{12346B78-8CB3-86B2-5E10-B1542F710BBA}"/>
          </ac:spMkLst>
        </pc:spChg>
      </pc:sldChg>
      <pc:sldChg chg="new del">
        <pc:chgData name="Maxwell, Graham" userId="4b6245f4-fd3f-4be6-8727-e5fd245f9e2c" providerId="ADAL" clId="{885244F3-0456-4215-96A0-6402F3EE1DF6}" dt="2026-08-10T14:55:19.875" v="1643" actId="680"/>
        <pc:sldMkLst>
          <pc:docMk/>
          <pc:sldMk cId="152495478" sldId="27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3CE9C8-8DCF-4EF0-ABA3-11E09D896B0A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2EC0FB-7298-48EF-BFB2-079FF51C5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571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Make this screen shot bigger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2EC0FB-7298-48EF-BFB2-079FF51C56E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9055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Try to push then towards finding their own rooms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2EC0FB-7298-48EF-BFB2-079FF51C56E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876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4A95825-18F9-2346-597D-5B47CC3DB7C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CB742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8EB3FE-AF8B-49C5-B297-DA4921DB25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76333"/>
            <a:ext cx="9144000" cy="1733629"/>
          </a:xfrm>
        </p:spPr>
        <p:txBody>
          <a:bodyPr anchor="ctr">
            <a:normAutofit/>
          </a:bodyPr>
          <a:lstStyle>
            <a:lvl1pPr algn="ctr"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21099A-6BAB-4C14-165A-563E526C4E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3DDE7E2-8A76-900D-BB56-108A846068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47489" b="47489"/>
          <a:stretch/>
        </p:blipFill>
        <p:spPr>
          <a:xfrm>
            <a:off x="0" y="6245816"/>
            <a:ext cx="12192000" cy="61218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EDFABF9-5540-0B3C-21E6-AEA7F142721D}"/>
              </a:ext>
            </a:extLst>
          </p:cNvPr>
          <p:cNvSpPr/>
          <p:nvPr userDrawn="1"/>
        </p:nvSpPr>
        <p:spPr>
          <a:xfrm>
            <a:off x="0" y="6174563"/>
            <a:ext cx="12192000" cy="1425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438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AFEFB-6306-280C-5544-27FDCB3B2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7553B8-6FCB-67D4-2197-0CC08BC06F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1385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D5500F6-54A9-C200-0B68-F31B8D82028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1BAB54-73C9-5875-0C15-F70CDE291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719262"/>
          </a:xfrm>
        </p:spPr>
        <p:txBody>
          <a:bodyPr anchor="ctr">
            <a:normAutofit/>
          </a:bodyPr>
          <a:lstStyle>
            <a:lvl1pPr algn="ctr"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5284D8-86FC-529F-8CA6-EC2065AEA4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506387"/>
            <a:ext cx="10515600" cy="683873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E5194EA-0E2B-F5E0-2DB3-E2B89AD6E5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4924" t="55418" b="40494"/>
          <a:stretch/>
        </p:blipFill>
        <p:spPr>
          <a:xfrm>
            <a:off x="0" y="6272212"/>
            <a:ext cx="12192000" cy="585788"/>
          </a:xfrm>
          <a:prstGeom prst="rect">
            <a:avLst/>
          </a:prstGeom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5E79AFF-24DC-1943-5A33-FF4F6B28A7C4}"/>
              </a:ext>
            </a:extLst>
          </p:cNvPr>
          <p:cNvSpPr/>
          <p:nvPr userDrawn="1"/>
        </p:nvSpPr>
        <p:spPr>
          <a:xfrm>
            <a:off x="0" y="6205491"/>
            <a:ext cx="12192000" cy="1420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089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CE489E-F72C-6EB0-0C14-46452831E0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E4AF8F-B738-8600-0C75-F7229BD997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D6C786EB-4BD2-64C6-7B2E-D2982B477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028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63874-A346-0507-4D2D-023FB12B1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6D8016-C2B5-1EF3-D750-7E2725CFF5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ctr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B8C7CA-DAF7-6608-88D6-2675CFDA17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AA18F7-BAAC-A027-A30E-50567EEC37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ctr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CF548D1-A50A-33D2-1D5B-5C0683DC07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89563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1EE57-F736-6C37-4F9E-E49462B7D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017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0614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6442B-357F-A81A-A2AD-1B9BE4009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FE9D44-C3AD-F23B-7534-8FE3AF4179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E66533-992E-60CB-6BEC-00A0A4C9A9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0122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76A1E-3674-8D0C-E603-13C618BB9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8573571-E461-6EF7-C146-AFEB0676B7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353CDE-DF56-A716-5387-670F59F09B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7205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97CAAEE-FB23-2501-3E99-BFD39502749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10000"/>
          </a:blip>
          <a:stretch>
            <a:fillRect/>
          </a:stretch>
        </p:blipFill>
        <p:spPr>
          <a:xfrm>
            <a:off x="5354002" y="2636876"/>
            <a:ext cx="8427560" cy="378957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25011B6-0D93-A3A7-22F4-38FA5C761339}"/>
              </a:ext>
            </a:extLst>
          </p:cNvPr>
          <p:cNvSpPr/>
          <p:nvPr userDrawn="1"/>
        </p:nvSpPr>
        <p:spPr>
          <a:xfrm>
            <a:off x="0" y="6274965"/>
            <a:ext cx="12192000" cy="583035"/>
          </a:xfrm>
          <a:prstGeom prst="rect">
            <a:avLst/>
          </a:prstGeom>
          <a:solidFill>
            <a:srgbClr val="7CB7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021E8A7-3CF0-A834-4520-2FD7310A45CA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048000" y="6349712"/>
            <a:ext cx="6096000" cy="43354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CA3B68B-C8D1-2A06-DA51-DD8F7E006E01}"/>
              </a:ext>
            </a:extLst>
          </p:cNvPr>
          <p:cNvSpPr/>
          <p:nvPr userDrawn="1"/>
        </p:nvSpPr>
        <p:spPr>
          <a:xfrm>
            <a:off x="0" y="0"/>
            <a:ext cx="1658679" cy="233916"/>
          </a:xfrm>
          <a:prstGeom prst="rect">
            <a:avLst/>
          </a:prstGeom>
          <a:solidFill>
            <a:srgbClr val="0B3B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F28D10-7B79-756C-E3DA-365EB386B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7FF5D8-6929-28A0-5FFA-46B61F9748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6826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i="0" kern="1200">
          <a:solidFill>
            <a:srgbClr val="DB4326"/>
          </a:solidFill>
          <a:latin typeface="Sanchez" panose="02000000000000000000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Source Sans 3" panose="020B0503030403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Source Sans 3" panose="020B0503030403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Source Sans 3" panose="020B0503030403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Source Sans 3" panose="020B0503030403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Source Sans 3" panose="020B0503030403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mailto:EventsManagement@pikespeak.edu" TargetMode="Externa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mailto:EventsManagement@pikespeak.edu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ikespeak.edu/administration-operations/use-of-facilities.php" TargetMode="External"/><Relationship Id="rId2" Type="http://schemas.openxmlformats.org/officeDocument/2006/relationships/hyperlink" Target="mailto:EventsManagement@pikespeak.ed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5DE7820-1712-C0E9-9289-CCD1F4904D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riangle 4">
            <a:extLst>
              <a:ext uri="{FF2B5EF4-FFF2-40B4-BE49-F238E27FC236}">
                <a16:creationId xmlns:a16="http://schemas.microsoft.com/office/drawing/2014/main" id="{2383486C-D42C-782F-0B9A-F40BBCFCC6AA}"/>
              </a:ext>
            </a:extLst>
          </p:cNvPr>
          <p:cNvSpPr/>
          <p:nvPr/>
        </p:nvSpPr>
        <p:spPr>
          <a:xfrm>
            <a:off x="7224890" y="1738490"/>
            <a:ext cx="4967110" cy="4346222"/>
          </a:xfrm>
          <a:custGeom>
            <a:avLst/>
            <a:gdLst>
              <a:gd name="connsiteX0" fmla="*/ 0 w 7270044"/>
              <a:gd name="connsiteY0" fmla="*/ 4334933 h 4334933"/>
              <a:gd name="connsiteX1" fmla="*/ 3635022 w 7270044"/>
              <a:gd name="connsiteY1" fmla="*/ 0 h 4334933"/>
              <a:gd name="connsiteX2" fmla="*/ 7270044 w 7270044"/>
              <a:gd name="connsiteY2" fmla="*/ 4334933 h 4334933"/>
              <a:gd name="connsiteX3" fmla="*/ 0 w 7270044"/>
              <a:gd name="connsiteY3" fmla="*/ 4334933 h 4334933"/>
              <a:gd name="connsiteX0" fmla="*/ 0 w 7270044"/>
              <a:gd name="connsiteY0" fmla="*/ 4334933 h 4334933"/>
              <a:gd name="connsiteX1" fmla="*/ 3635022 w 7270044"/>
              <a:gd name="connsiteY1" fmla="*/ 0 h 4334933"/>
              <a:gd name="connsiteX2" fmla="*/ 4955821 w 7270044"/>
              <a:gd name="connsiteY2" fmla="*/ 1569155 h 4334933"/>
              <a:gd name="connsiteX3" fmla="*/ 7270044 w 7270044"/>
              <a:gd name="connsiteY3" fmla="*/ 4334933 h 4334933"/>
              <a:gd name="connsiteX4" fmla="*/ 0 w 7270044"/>
              <a:gd name="connsiteY4" fmla="*/ 4334933 h 4334933"/>
              <a:gd name="connsiteX0" fmla="*/ 0 w 7270044"/>
              <a:gd name="connsiteY0" fmla="*/ 4334933 h 4334933"/>
              <a:gd name="connsiteX1" fmla="*/ 3635022 w 7270044"/>
              <a:gd name="connsiteY1" fmla="*/ 0 h 4334933"/>
              <a:gd name="connsiteX2" fmla="*/ 4955821 w 7270044"/>
              <a:gd name="connsiteY2" fmla="*/ 1569155 h 4334933"/>
              <a:gd name="connsiteX3" fmla="*/ 7270044 w 7270044"/>
              <a:gd name="connsiteY3" fmla="*/ 4334933 h 4334933"/>
              <a:gd name="connsiteX4" fmla="*/ 4944532 w 7270044"/>
              <a:gd name="connsiteY4" fmla="*/ 4334933 h 4334933"/>
              <a:gd name="connsiteX5" fmla="*/ 0 w 7270044"/>
              <a:gd name="connsiteY5" fmla="*/ 4334933 h 4334933"/>
              <a:gd name="connsiteX0" fmla="*/ 0 w 4955821"/>
              <a:gd name="connsiteY0" fmla="*/ 4334933 h 4334933"/>
              <a:gd name="connsiteX1" fmla="*/ 3635022 w 4955821"/>
              <a:gd name="connsiteY1" fmla="*/ 0 h 4334933"/>
              <a:gd name="connsiteX2" fmla="*/ 4955821 w 4955821"/>
              <a:gd name="connsiteY2" fmla="*/ 1569155 h 4334933"/>
              <a:gd name="connsiteX3" fmla="*/ 4944532 w 4955821"/>
              <a:gd name="connsiteY3" fmla="*/ 4334933 h 4334933"/>
              <a:gd name="connsiteX4" fmla="*/ 0 w 4955821"/>
              <a:gd name="connsiteY4" fmla="*/ 4334933 h 4334933"/>
              <a:gd name="connsiteX0" fmla="*/ 0 w 4967110"/>
              <a:gd name="connsiteY0" fmla="*/ 4334933 h 4346222"/>
              <a:gd name="connsiteX1" fmla="*/ 3635022 w 4967110"/>
              <a:gd name="connsiteY1" fmla="*/ 0 h 4346222"/>
              <a:gd name="connsiteX2" fmla="*/ 4955821 w 4967110"/>
              <a:gd name="connsiteY2" fmla="*/ 1569155 h 4346222"/>
              <a:gd name="connsiteX3" fmla="*/ 4967110 w 4967110"/>
              <a:gd name="connsiteY3" fmla="*/ 4346222 h 4346222"/>
              <a:gd name="connsiteX4" fmla="*/ 0 w 4967110"/>
              <a:gd name="connsiteY4" fmla="*/ 4334933 h 4346222"/>
              <a:gd name="connsiteX0" fmla="*/ 0 w 4967110"/>
              <a:gd name="connsiteY0" fmla="*/ 4334933 h 4346222"/>
              <a:gd name="connsiteX1" fmla="*/ 3635022 w 4967110"/>
              <a:gd name="connsiteY1" fmla="*/ 0 h 4346222"/>
              <a:gd name="connsiteX2" fmla="*/ 4967110 w 4967110"/>
              <a:gd name="connsiteY2" fmla="*/ 1591733 h 4346222"/>
              <a:gd name="connsiteX3" fmla="*/ 4967110 w 4967110"/>
              <a:gd name="connsiteY3" fmla="*/ 4346222 h 4346222"/>
              <a:gd name="connsiteX4" fmla="*/ 0 w 4967110"/>
              <a:gd name="connsiteY4" fmla="*/ 4334933 h 4346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67110" h="4346222">
                <a:moveTo>
                  <a:pt x="0" y="4334933"/>
                </a:moveTo>
                <a:lnTo>
                  <a:pt x="3635022" y="0"/>
                </a:lnTo>
                <a:lnTo>
                  <a:pt x="4967110" y="1591733"/>
                </a:lnTo>
                <a:lnTo>
                  <a:pt x="4967110" y="4346222"/>
                </a:lnTo>
                <a:lnTo>
                  <a:pt x="0" y="4334933"/>
                </a:lnTo>
                <a:close/>
              </a:path>
            </a:pathLst>
          </a:custGeom>
          <a:blipFill>
            <a:blip r:embed="rId4"/>
            <a:srcRect/>
            <a:stretch>
              <a:fillRect l="-4478" t="-857" r="-84908" b="-43413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2523FE-84A4-8A71-5A09-D692E1E00E69}"/>
              </a:ext>
            </a:extLst>
          </p:cNvPr>
          <p:cNvSpPr txBox="1"/>
          <p:nvPr/>
        </p:nvSpPr>
        <p:spPr>
          <a:xfrm>
            <a:off x="366374" y="2592632"/>
            <a:ext cx="5241636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 dirty="0">
                <a:latin typeface="Sanchez"/>
              </a:rPr>
              <a:t>Fall 2026 PDW</a:t>
            </a:r>
          </a:p>
          <a:p>
            <a:pPr algn="ctr"/>
            <a:r>
              <a:rPr lang="en-US" sz="2400" dirty="0">
                <a:latin typeface="Sanchez"/>
              </a:rPr>
              <a:t>Requesting Events in AdAstra​</a:t>
            </a:r>
            <a:endParaRPr lang="en-US" sz="2400" dirty="0">
              <a:latin typeface="Sanchez" panose="02000000000000000000" pitchFamily="2" charset="77"/>
            </a:endParaRPr>
          </a:p>
          <a:p>
            <a:pPr algn="ctr"/>
            <a:endParaRPr lang="en-US" sz="2400" dirty="0">
              <a:latin typeface="Sanchez" panose="02000000000000000000" pitchFamily="2" charset="77"/>
            </a:endParaRPr>
          </a:p>
          <a:p>
            <a:pPr algn="ctr"/>
            <a:r>
              <a:rPr lang="en-US" sz="2400" dirty="0">
                <a:latin typeface="Sanchez" panose="02000000000000000000" pitchFamily="2" charset="77"/>
              </a:rPr>
              <a:t>EventsManagement@pikespeak.edu</a:t>
            </a:r>
          </a:p>
        </p:txBody>
      </p:sp>
    </p:spTree>
    <p:extLst>
      <p:ext uri="{BB962C8B-B14F-4D97-AF65-F5344CB8AC3E}">
        <p14:creationId xmlns:p14="http://schemas.microsoft.com/office/powerpoint/2010/main" val="38999758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379882-AF28-59E7-FA0F-A1DFA1C774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Some rooms have specific questions for more information to ITSS/Facilities (Atrium, Theatre)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Podium, Microphone, Use of Projector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Click “</a:t>
            </a:r>
            <a:r>
              <a:rPr lang="en-US" b="1" dirty="0"/>
              <a:t>Add to Event</a:t>
            </a:r>
            <a:r>
              <a:rPr lang="en-US" dirty="0"/>
              <a:t>” after answering questions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EA05A45-CB07-3B60-BCC9-44AABA76607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96000" y="1027906"/>
            <a:ext cx="5934931" cy="3575796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4C6E987-47C0-B952-CC77-A4F1D660A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Room Questions</a:t>
            </a:r>
          </a:p>
        </p:txBody>
      </p:sp>
    </p:spTree>
    <p:extLst>
      <p:ext uri="{BB962C8B-B14F-4D97-AF65-F5344CB8AC3E}">
        <p14:creationId xmlns:p14="http://schemas.microsoft.com/office/powerpoint/2010/main" val="14915986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D148B66C-16A4-E19F-F03B-B7344620EA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Resources are Room Specific- need separate “Events” if requesting resources in more than one room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Click on Plus Button on right side of Resource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Choose Total Number of Resources Requested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hlinkClick r:id="rId2"/>
              </a:rPr>
              <a:t>EventsManagement@pikespeak.edu</a:t>
            </a:r>
            <a:r>
              <a:rPr lang="en-US" dirty="0"/>
              <a:t> email to edit or add resources after request is submitted 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61DEDF25-F184-61F8-023A-FE162B5B30B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/>
        </p:blipFill>
        <p:spPr>
          <a:xfrm>
            <a:off x="6172202" y="1366917"/>
            <a:ext cx="5891668" cy="4124165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4C54567-13FB-6793-39BE-3D9FC8B8D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Adding an Event- Resources</a:t>
            </a:r>
          </a:p>
        </p:txBody>
      </p:sp>
    </p:spTree>
    <p:extLst>
      <p:ext uri="{BB962C8B-B14F-4D97-AF65-F5344CB8AC3E}">
        <p14:creationId xmlns:p14="http://schemas.microsoft.com/office/powerpoint/2010/main" val="14140512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3497D218-DC1E-6777-99AA-6F30DEA8A5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en-US" dirty="0"/>
              <a:t>Date/Time, Location, and Resources on request will show here.</a:t>
            </a:r>
          </a:p>
          <a:p>
            <a:r>
              <a:rPr lang="en-US" dirty="0"/>
              <a:t>Can still edit and add more</a:t>
            </a:r>
          </a:p>
          <a:p>
            <a:r>
              <a:rPr lang="en-US" dirty="0"/>
              <a:t>Click “</a:t>
            </a:r>
            <a:r>
              <a:rPr lang="en-US" b="1" dirty="0"/>
              <a:t>Finish Request</a:t>
            </a:r>
            <a:r>
              <a:rPr lang="en-US" dirty="0"/>
              <a:t>” button once you verify information</a:t>
            </a:r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C367B6AE-1C7D-C030-28C9-FB2F5457B9E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2" y="1027906"/>
            <a:ext cx="5680130" cy="4000246"/>
          </a:xfrm>
          <a:prstGeom prst="rect">
            <a:avLst/>
          </a:prstGeom>
        </p:spPr>
      </p:pic>
      <p:sp>
        <p:nvSpPr>
          <p:cNvPr id="10" name="Title 3">
            <a:extLst>
              <a:ext uri="{FF2B5EF4-FFF2-40B4-BE49-F238E27FC236}">
                <a16:creationId xmlns:a16="http://schemas.microsoft.com/office/drawing/2014/main" id="{32FB955A-8F91-1219-2217-C46156B6F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Finalizing Request</a:t>
            </a:r>
          </a:p>
        </p:txBody>
      </p:sp>
    </p:spTree>
    <p:extLst>
      <p:ext uri="{BB962C8B-B14F-4D97-AF65-F5344CB8AC3E}">
        <p14:creationId xmlns:p14="http://schemas.microsoft.com/office/powerpoint/2010/main" val="7553666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6FBCB8-069E-DA2B-2E7E-F5AF1B3E74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BE2C59A-AD81-6075-4ED6-10ED094797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Edit any information on ticket- can add more information in description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Separate “Events” on the same request are needed if booking a main space (i.e. Atrium), along with breakout rooms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“</a:t>
            </a:r>
            <a:r>
              <a:rPr lang="en-US" b="1" dirty="0"/>
              <a:t>Add an Event</a:t>
            </a:r>
            <a:r>
              <a:rPr lang="en-US" dirty="0"/>
              <a:t>” at the bottom can add another request in AdAstra</a:t>
            </a:r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C79C21C8-1C84-13A0-59B6-82E833DCB1F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957453" y="879764"/>
            <a:ext cx="5993503" cy="4180467"/>
          </a:xfrm>
          <a:prstGeom prst="rect">
            <a:avLst/>
          </a:prstGeom>
          <a:noFill/>
        </p:spPr>
      </p:pic>
      <p:sp>
        <p:nvSpPr>
          <p:cNvPr id="10" name="Title 3">
            <a:extLst>
              <a:ext uri="{FF2B5EF4-FFF2-40B4-BE49-F238E27FC236}">
                <a16:creationId xmlns:a16="http://schemas.microsoft.com/office/drawing/2014/main" id="{93B7ECF9-9783-6791-FA2F-0DB3855D4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Finalizing Request</a:t>
            </a:r>
          </a:p>
        </p:txBody>
      </p:sp>
    </p:spTree>
    <p:extLst>
      <p:ext uri="{BB962C8B-B14F-4D97-AF65-F5344CB8AC3E}">
        <p14:creationId xmlns:p14="http://schemas.microsoft.com/office/powerpoint/2010/main" val="13381610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EFC77-4BEF-F3AA-ADB0-6B7E370152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896528AE-CFBA-2C2A-885C-9D22B4F1B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General Information Questions at top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If submitting for someone else, you can enter their contact information here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Additional Information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Last chance to put in any resources or setup information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Can attach setup photos of space</a:t>
            </a:r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F5ABCC6D-3316-E131-946E-BE96AEE8B96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19800" y="1123129"/>
            <a:ext cx="5927417" cy="4104734"/>
          </a:xfrm>
          <a:prstGeom prst="rect">
            <a:avLst/>
          </a:prstGeom>
          <a:noFill/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050D2D54-1F68-ACB2-7A6F-C07D58E3A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Finalizing Request</a:t>
            </a:r>
          </a:p>
        </p:txBody>
      </p:sp>
    </p:spTree>
    <p:extLst>
      <p:ext uri="{BB962C8B-B14F-4D97-AF65-F5344CB8AC3E}">
        <p14:creationId xmlns:p14="http://schemas.microsoft.com/office/powerpoint/2010/main" val="42253077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A05993D-86A6-4306-063E-4CD34417F3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6102927" cy="4351338"/>
          </a:xfrm>
        </p:spPr>
        <p:txBody>
          <a:bodyPr>
            <a:normAutofit/>
          </a:bodyPr>
          <a:lstStyle/>
          <a:p>
            <a:r>
              <a:rPr lang="en-US" dirty="0"/>
              <a:t>For Events using Large Event Spaces and Breakout Rooms</a:t>
            </a:r>
          </a:p>
          <a:p>
            <a:pPr lvl="1"/>
            <a:r>
              <a:rPr lang="en-US" dirty="0"/>
              <a:t>Split up Rooms (Add an Event)</a:t>
            </a:r>
          </a:p>
          <a:p>
            <a:pPr lvl="1"/>
            <a:r>
              <a:rPr lang="en-US" dirty="0"/>
              <a:t>If adding resources to one space, separate from the other locations</a:t>
            </a:r>
          </a:p>
          <a:p>
            <a:r>
              <a:rPr lang="en-US" dirty="0"/>
              <a:t>Will show as separate sections in Event Summary</a:t>
            </a:r>
          </a:p>
          <a:p>
            <a:r>
              <a:rPr lang="en-US" dirty="0"/>
              <a:t>Easier for IT and Facilities to know when/where resources are going</a:t>
            </a:r>
          </a:p>
          <a:p>
            <a:r>
              <a:rPr lang="en-US" dirty="0"/>
              <a:t>Demonstration will follow!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8625842-6514-AF43-476B-141C2289560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941126" y="820088"/>
            <a:ext cx="5181600" cy="361605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5278B9ED-887D-B0E1-68BA-35077A546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Large Event/Conference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759B8FB-4DAF-6EC8-4D60-B0A6F8F3EA9C}"/>
              </a:ext>
            </a:extLst>
          </p:cNvPr>
          <p:cNvCxnSpPr>
            <a:cxnSpLocks/>
          </p:cNvCxnSpPr>
          <p:nvPr/>
        </p:nvCxnSpPr>
        <p:spPr>
          <a:xfrm>
            <a:off x="7043734" y="3528112"/>
            <a:ext cx="167557" cy="2451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83405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6E2D62-FDEE-C0CC-718A-09688E454F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B227E5B6-52AE-3584-50D8-A8F3D83959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Comprehensive Summary of all rooms and resources for request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Click “Submit Request” button top-right to fully submit</a:t>
            </a:r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5BB3E01D-CF1A-1735-0F68-3EC4621A5E4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19800" y="1123130"/>
            <a:ext cx="5927417" cy="4104734"/>
          </a:xfrm>
          <a:prstGeom prst="rect">
            <a:avLst/>
          </a:prstGeom>
          <a:noFill/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A8039B3A-E4CE-193D-8D2B-CFA90BBD0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Submitting Request</a:t>
            </a:r>
          </a:p>
        </p:txBody>
      </p:sp>
    </p:spTree>
    <p:extLst>
      <p:ext uri="{BB962C8B-B14F-4D97-AF65-F5344CB8AC3E}">
        <p14:creationId xmlns:p14="http://schemas.microsoft.com/office/powerpoint/2010/main" val="14968133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1C58CA-41E7-9563-7576-207C5F5D94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4B73B0F6-5F8B-A84C-56D2-3DBBA71478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en-US" dirty="0"/>
              <a:t>Once you see confetti and this confirmation screen below, your event has been sent to AdAstra</a:t>
            </a:r>
          </a:p>
          <a:p>
            <a:r>
              <a:rPr lang="en-US" dirty="0"/>
              <a:t>Requester will receive confirmation email</a:t>
            </a:r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84E14004-9C60-F4E1-1F28-720FE5829EC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990602" y="3508589"/>
            <a:ext cx="5181600" cy="2189686"/>
          </a:xfrm>
          <a:prstGeom prst="rect">
            <a:avLst/>
          </a:prstGeom>
        </p:spPr>
      </p:pic>
      <p:sp>
        <p:nvSpPr>
          <p:cNvPr id="10" name="Title 3">
            <a:extLst>
              <a:ext uri="{FF2B5EF4-FFF2-40B4-BE49-F238E27FC236}">
                <a16:creationId xmlns:a16="http://schemas.microsoft.com/office/drawing/2014/main" id="{379F17FC-9C94-6DEB-CE02-914663126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Confirmation of Request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5E4914-A468-17DE-E1E4-BA45E3AABA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2949" y="721425"/>
            <a:ext cx="4295468" cy="4440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8633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2AD37A-AFA9-BE3F-8B3A-D419C62C3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155A7BBD-10B8-7C12-5B92-5BC8B1FFA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719262"/>
          </a:xfrm>
        </p:spPr>
        <p:txBody>
          <a:bodyPr/>
          <a:lstStyle/>
          <a:p>
            <a:r>
              <a:rPr lang="en-US" dirty="0"/>
              <a:t>Large Event Request Form Demonstration</a:t>
            </a:r>
          </a:p>
        </p:txBody>
      </p:sp>
    </p:spTree>
    <p:extLst>
      <p:ext uri="{BB962C8B-B14F-4D97-AF65-F5344CB8AC3E}">
        <p14:creationId xmlns:p14="http://schemas.microsoft.com/office/powerpoint/2010/main" val="23889634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989F76-7DD7-412A-56BE-F03B43F5F5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3">
            <a:extLst>
              <a:ext uri="{FF2B5EF4-FFF2-40B4-BE49-F238E27FC236}">
                <a16:creationId xmlns:a16="http://schemas.microsoft.com/office/drawing/2014/main" id="{2FA5AB30-C0B2-D748-E338-4E5EB464D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>
                <a:latin typeface="Sanchez"/>
              </a:rPr>
              <a:t>What Happens after the Event Request is Submitted?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55CA2D7B-BE91-AD62-FEA7-5A1427D96D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Events Management will audit the request</a:t>
            </a:r>
          </a:p>
          <a:p>
            <a:pPr lvl="1"/>
            <a:r>
              <a:rPr lang="en-US" dirty="0"/>
              <a:t>Add additional resources from comments</a:t>
            </a:r>
          </a:p>
          <a:p>
            <a:pPr lvl="1"/>
            <a:r>
              <a:rPr lang="en-US" dirty="0"/>
              <a:t>Request Approval from Space Owners</a:t>
            </a:r>
          </a:p>
          <a:p>
            <a:pPr lvl="1"/>
            <a:r>
              <a:rPr lang="en-US" dirty="0"/>
              <a:t>Notify ITSS and Facilities of Resources Requested</a:t>
            </a:r>
          </a:p>
          <a:p>
            <a:pPr lvl="1"/>
            <a:endParaRPr lang="en-US" dirty="0"/>
          </a:p>
          <a:p>
            <a:r>
              <a:rPr lang="en-US">
                <a:latin typeface="Source Sans 3"/>
              </a:rPr>
              <a:t>Requester will receive email notifications when Room, Resources, and Event are approved</a:t>
            </a:r>
          </a:p>
          <a:p>
            <a:endParaRPr lang="en-US" dirty="0">
              <a:latin typeface="Source Sans 3"/>
            </a:endParaRPr>
          </a:p>
          <a:p>
            <a:r>
              <a:rPr lang="en-US" dirty="0">
                <a:latin typeface="Source Sans 3"/>
              </a:rPr>
              <a:t>Events Management will reach out to the requester (or alternate </a:t>
            </a:r>
            <a:r>
              <a:rPr lang="en-US">
                <a:latin typeface="Source Sans 3"/>
              </a:rPr>
              <a:t>requester in notes) with any </a:t>
            </a:r>
            <a:r>
              <a:rPr lang="en-US" dirty="0">
                <a:latin typeface="Source Sans 3"/>
              </a:rPr>
              <a:t>questions </a:t>
            </a:r>
          </a:p>
        </p:txBody>
      </p:sp>
    </p:spTree>
    <p:extLst>
      <p:ext uri="{BB962C8B-B14F-4D97-AF65-F5344CB8AC3E}">
        <p14:creationId xmlns:p14="http://schemas.microsoft.com/office/powerpoint/2010/main" val="3783650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5239BD-FF48-D97B-6D9B-260E2D952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What We Will Go Over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7D1B73-EC57-F459-1669-6ACAD80037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/>
              <a:t>How to Submit the Event Request Form</a:t>
            </a:r>
          </a:p>
          <a:p>
            <a:pPr lvl="1"/>
            <a:r>
              <a:rPr lang="en-US" dirty="0"/>
              <a:t>Finding Rooms</a:t>
            </a:r>
          </a:p>
          <a:p>
            <a:pPr lvl="1"/>
            <a:r>
              <a:rPr lang="en-US" dirty="0"/>
              <a:t>Requesting Support from IT and Facilities</a:t>
            </a:r>
          </a:p>
          <a:p>
            <a:pPr lvl="1"/>
            <a:r>
              <a:rPr lang="en-US" dirty="0"/>
              <a:t>Large Events/Conferences</a:t>
            </a:r>
          </a:p>
          <a:p>
            <a:r>
              <a:rPr lang="en-US" dirty="0"/>
              <a:t>What Happens After the Event Request is Submitted</a:t>
            </a:r>
          </a:p>
          <a:p>
            <a:r>
              <a:rPr lang="en-US" dirty="0"/>
              <a:t>How to Edit or Cancel a Scheduled Event </a:t>
            </a:r>
          </a:p>
          <a:p>
            <a:endParaRPr lang="en-US" dirty="0"/>
          </a:p>
          <a:p>
            <a:r>
              <a:rPr lang="en-US" dirty="0"/>
              <a:t>Terms to Know:</a:t>
            </a:r>
          </a:p>
          <a:p>
            <a:pPr lvl="1"/>
            <a:r>
              <a:rPr lang="en-US" dirty="0"/>
              <a:t>Resources = anything IT or Facilities need to bring to the space, including support</a:t>
            </a:r>
          </a:p>
          <a:p>
            <a:pPr lvl="1"/>
            <a:r>
              <a:rPr lang="en-US" dirty="0"/>
              <a:t>AdAstra = Scheduling Software</a:t>
            </a:r>
          </a:p>
          <a:p>
            <a:pPr lvl="1"/>
            <a:r>
              <a:rPr lang="en-US" dirty="0"/>
              <a:t>Location = any room/space the event will use 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9922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9310B4-7A27-4F1E-C330-AC85C92D52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1C2DC915-5E0A-D059-B6FB-794269AD8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What Events Management Does Not Do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66444424-C359-0737-98D4-71B9A5C228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Submit an Event Request on your behalf from a Teams Message, Phone Call, or Email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>
                <a:latin typeface="Source Sans 3"/>
              </a:rPr>
              <a:t>Conference Rooms (i.e. A140 at CC)</a:t>
            </a:r>
          </a:p>
          <a:p>
            <a:pPr lvl="1"/>
            <a:r>
              <a:rPr lang="en-US" dirty="0"/>
              <a:t>Booked through the Conference Room’s Outlook Calendar</a:t>
            </a:r>
          </a:p>
          <a:p>
            <a:pPr lvl="1"/>
            <a:r>
              <a:rPr lang="en-US" dirty="0">
                <a:latin typeface="Source Sans 3"/>
              </a:rPr>
              <a:t>Events Management does not have access to all reservations on Calendars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Plan your event</a:t>
            </a:r>
          </a:p>
          <a:p>
            <a:pPr lvl="1"/>
            <a:r>
              <a:rPr lang="en-US" dirty="0">
                <a:latin typeface="Source Sans 3"/>
              </a:rPr>
              <a:t>Can help find available rooms for events!</a:t>
            </a:r>
          </a:p>
          <a:p>
            <a:pPr lvl="1"/>
            <a:endParaRPr lang="en-US" dirty="0">
              <a:latin typeface="Source Sans 3"/>
            </a:endParaRPr>
          </a:p>
          <a:p>
            <a:r>
              <a:rPr lang="en-US" dirty="0">
                <a:latin typeface="Source Sans 3"/>
              </a:rPr>
              <a:t>Submit a Publicity Request For your Event</a:t>
            </a:r>
          </a:p>
          <a:p>
            <a:pPr marL="457200" lvl="1" indent="0">
              <a:buNone/>
            </a:pPr>
            <a:r>
              <a:rPr lang="en-US" dirty="0">
                <a:latin typeface="Source Sans 3"/>
              </a:rPr>
              <a:t>	These will need to be submitted normally through the Publicity Request Form</a:t>
            </a:r>
          </a:p>
        </p:txBody>
      </p:sp>
    </p:spTree>
    <p:extLst>
      <p:ext uri="{BB962C8B-B14F-4D97-AF65-F5344CB8AC3E}">
        <p14:creationId xmlns:p14="http://schemas.microsoft.com/office/powerpoint/2010/main" val="34768778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83F7DF-473D-4F24-AAFB-B68C525EC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3">
            <a:extLst>
              <a:ext uri="{FF2B5EF4-FFF2-40B4-BE49-F238E27FC236}">
                <a16:creationId xmlns:a16="http://schemas.microsoft.com/office/drawing/2014/main" id="{077D0A27-E80C-ED76-0A95-55699FBD5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>
                <a:latin typeface="Sanchez"/>
              </a:rPr>
              <a:t>Need to Edit, Cancel, or Update an Event Request?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B07F561-DCA6-CECC-75E5-27286FC4CC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Email </a:t>
            </a:r>
            <a:r>
              <a:rPr lang="en-US" dirty="0">
                <a:hlinkClick r:id="rId2"/>
              </a:rPr>
              <a:t>EventsManagement@pikespeak.edu</a:t>
            </a:r>
            <a:r>
              <a:rPr lang="en-US" dirty="0"/>
              <a:t> referencing the day, time, location, and name of the event</a:t>
            </a:r>
          </a:p>
          <a:p>
            <a:pPr lvl="1"/>
            <a:r>
              <a:rPr lang="en-US" dirty="0"/>
              <a:t>Can also include Request ID from confirmation email</a:t>
            </a:r>
          </a:p>
          <a:p>
            <a:pPr lvl="1"/>
            <a:endParaRPr lang="en-US" dirty="0"/>
          </a:p>
          <a:p>
            <a:r>
              <a:rPr lang="en-US" dirty="0"/>
              <a:t>If Facilities and ITSS receive a ticket for an event they do not have on their calendar, they will close the ticket and send you to Events Management</a:t>
            </a:r>
          </a:p>
          <a:p>
            <a:endParaRPr lang="en-US" dirty="0"/>
          </a:p>
          <a:p>
            <a:r>
              <a:rPr lang="en-US" dirty="0">
                <a:latin typeface="Source Sans 3"/>
              </a:rPr>
              <a:t>If you need to cancel your event, email Events Management, and we can alert IT or Facilities of resources no longer needed.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9030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501E1A-1378-F777-5324-4443DF348D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3">
            <a:extLst>
              <a:ext uri="{FF2B5EF4-FFF2-40B4-BE49-F238E27FC236}">
                <a16:creationId xmlns:a16="http://schemas.microsoft.com/office/drawing/2014/main" id="{45FEF918-B29C-3962-442A-D2284E2F3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Recap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50D382B5-8D4D-305A-F3D4-EA2E061E86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/>
              <a:t>Submitting the Event Request Form</a:t>
            </a:r>
          </a:p>
          <a:p>
            <a:pPr lvl="1"/>
            <a:r>
              <a:rPr lang="en-US" dirty="0"/>
              <a:t>Include as much information as possible on the request</a:t>
            </a:r>
          </a:p>
          <a:p>
            <a:pPr lvl="1"/>
            <a:r>
              <a:rPr lang="en-US" dirty="0"/>
              <a:t>Have some ideas about rooms/resources before submitting the event request form</a:t>
            </a:r>
          </a:p>
          <a:p>
            <a:pPr lvl="1"/>
            <a:r>
              <a:rPr lang="en-US" dirty="0"/>
              <a:t>Verify Resources at least 2 weeks out</a:t>
            </a:r>
          </a:p>
          <a:p>
            <a:pPr lvl="1"/>
            <a:r>
              <a:rPr lang="en-US" dirty="0"/>
              <a:t>Split up Request if using resources in specific rooms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>
                <a:hlinkClick r:id="rId2"/>
              </a:rPr>
              <a:t>EventsManagement@pikespeak.edu</a:t>
            </a:r>
            <a:endParaRPr lang="en-US" dirty="0"/>
          </a:p>
          <a:p>
            <a:r>
              <a:rPr lang="en-US" dirty="0">
                <a:hlinkClick r:id="rId3"/>
              </a:rPr>
              <a:t>Events Webpage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6943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EF251A-26C3-373C-FBDB-E3E14A246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36B66-00CD-8E63-FB20-54E664EE7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What to Know Before Submitting the Request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346B78-8CB3-86B2-5E10-B1542F710B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/>
              <a:t>Have an idea on campus, and number of rooms needed.</a:t>
            </a:r>
          </a:p>
          <a:p>
            <a:r>
              <a:rPr lang="en-US" dirty="0"/>
              <a:t>Have an idea of what the event will need from IT and Facilities</a:t>
            </a:r>
          </a:p>
          <a:p>
            <a:pPr lvl="1"/>
            <a:r>
              <a:rPr lang="en-US" dirty="0"/>
              <a:t>Include as much information as possible on request</a:t>
            </a:r>
          </a:p>
          <a:p>
            <a:pPr lvl="1"/>
            <a:r>
              <a:rPr lang="en-US" dirty="0"/>
              <a:t>Easier to update later instead of adding things </a:t>
            </a:r>
          </a:p>
          <a:p>
            <a:pPr lvl="1"/>
            <a:r>
              <a:rPr lang="en-US" dirty="0"/>
              <a:t>Can make estimations at the start to reserve</a:t>
            </a:r>
          </a:p>
          <a:p>
            <a:r>
              <a:rPr lang="en-US" dirty="0"/>
              <a:t>For your event to go smoothly, please have your event verified at least two weeks before the day of the event.</a:t>
            </a:r>
          </a:p>
          <a:p>
            <a:pPr lvl="1"/>
            <a:r>
              <a:rPr lang="en-US" dirty="0"/>
              <a:t>Resources may not be approved if added within one week of the event happening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48877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A00F5-F009-D16C-4521-206AC635B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448165"/>
          </a:xfrm>
        </p:spPr>
        <p:txBody>
          <a:bodyPr/>
          <a:lstStyle/>
          <a:p>
            <a:r>
              <a:rPr lang="en-US" dirty="0"/>
              <a:t>Where to find the Event Request Form?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08651E-F1C2-9CAE-65A2-C6F8B3C6F1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2488" y="1641690"/>
            <a:ext cx="5567024" cy="3715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6983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06930E7C-D23F-2EAF-0C1D-4E2884EAB3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My Dashboard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See Submitted Event Request Status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Sorted by Soonest Event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Can See Date, Time, and Location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Request an Event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Submit New Event Request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0C8241-DCF8-8E9D-5C93-94F0C20B54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011300"/>
            <a:ext cx="5810205" cy="1989994"/>
          </a:xfrm>
          <a:prstGeom prst="rect">
            <a:avLst/>
          </a:prstGeom>
          <a:noFill/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256742E1-FF32-3BC6-7845-7E8913A52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Event Request Form Landing Page</a:t>
            </a:r>
          </a:p>
        </p:txBody>
      </p:sp>
    </p:spTree>
    <p:extLst>
      <p:ext uri="{BB962C8B-B14F-4D97-AF65-F5344CB8AC3E}">
        <p14:creationId xmlns:p14="http://schemas.microsoft.com/office/powerpoint/2010/main" val="531067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74E1E00E-43F5-7575-1160-8D1B0B349F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1813687"/>
          </a:xfrm>
        </p:spPr>
        <p:txBody>
          <a:bodyPr/>
          <a:lstStyle/>
          <a:p>
            <a:r>
              <a:rPr lang="en-US" dirty="0"/>
              <a:t>General information about timelines, and contact information for questions</a:t>
            </a:r>
          </a:p>
          <a:p>
            <a:r>
              <a:rPr lang="en-US" dirty="0"/>
              <a:t>Click the “Build your Request” button to move forward with event request</a:t>
            </a:r>
          </a:p>
        </p:txBody>
      </p:sp>
      <p:sp>
        <p:nvSpPr>
          <p:cNvPr id="12" name="Title 3">
            <a:extLst>
              <a:ext uri="{FF2B5EF4-FFF2-40B4-BE49-F238E27FC236}">
                <a16:creationId xmlns:a16="http://schemas.microsoft.com/office/drawing/2014/main" id="{8603E4FD-6834-C3E9-5254-FC46B5254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>
                <a:latin typeface="Sanchez"/>
              </a:rPr>
              <a:t>Request an Event- Landing Page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7A22DFC9-7E7E-18C2-76BA-C0D6041E179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970432" y="1321993"/>
            <a:ext cx="6221568" cy="4427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198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99FD400-A380-1BDD-96CE-D3A01F36D2E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/>
              <a:t>Event Title: </a:t>
            </a:r>
            <a:r>
              <a:rPr lang="en-US" dirty="0"/>
              <a:t>will be the name in AdAstra</a:t>
            </a:r>
          </a:p>
          <a:p>
            <a:r>
              <a:rPr lang="en-US" b="1" dirty="0"/>
              <a:t>Description: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More information on event </a:t>
            </a:r>
          </a:p>
          <a:p>
            <a:pPr lvl="1"/>
            <a:r>
              <a:rPr lang="en-US" dirty="0"/>
              <a:t>Include resources not on request</a:t>
            </a:r>
          </a:p>
          <a:p>
            <a:r>
              <a:rPr lang="en-US" b="1" dirty="0"/>
              <a:t>Event Category: </a:t>
            </a:r>
            <a:r>
              <a:rPr lang="en-US" dirty="0"/>
              <a:t>chooses type of event</a:t>
            </a:r>
          </a:p>
          <a:p>
            <a:r>
              <a:rPr lang="en-US" b="1" dirty="0"/>
              <a:t>Attendance</a:t>
            </a:r>
            <a:r>
              <a:rPr lang="en-US" dirty="0"/>
              <a:t>: 100 or more will notify Campus Police. 200 or more will require additional officers on duty</a:t>
            </a:r>
          </a:p>
          <a:p>
            <a:r>
              <a:rPr lang="en-US" dirty="0"/>
              <a:t>After answering all questions, click “</a:t>
            </a:r>
            <a:r>
              <a:rPr lang="en-US" b="1" dirty="0"/>
              <a:t>Add an Event</a:t>
            </a:r>
            <a:r>
              <a:rPr lang="en-US" dirty="0"/>
              <a:t>” at the top or bottom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F30DBC0-DC55-AF1E-8DB1-88B0AB2E689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14655" y="1760830"/>
            <a:ext cx="5181600" cy="36358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8CD7709C-66CC-8BBC-5C30-C66A983CF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Building your Event Request</a:t>
            </a:r>
          </a:p>
        </p:txBody>
      </p:sp>
    </p:spTree>
    <p:extLst>
      <p:ext uri="{BB962C8B-B14F-4D97-AF65-F5344CB8AC3E}">
        <p14:creationId xmlns:p14="http://schemas.microsoft.com/office/powerpoint/2010/main" val="18243732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C159E7F0-4D29-73F1-D7CB-02CA777F81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Date and Time</a:t>
            </a:r>
            <a:r>
              <a:rPr lang="en-US" dirty="0"/>
              <a:t>: </a:t>
            </a:r>
          </a:p>
          <a:p>
            <a:pPr marL="742950" lvl="1" indent="-285750"/>
            <a:r>
              <a:rPr lang="en-US" dirty="0">
                <a:latin typeface="Source Sans 3"/>
              </a:rPr>
              <a:t>Request specific days/times up to </a:t>
            </a:r>
            <a:r>
              <a:rPr lang="en-US">
                <a:latin typeface="Source Sans 3"/>
              </a:rPr>
              <a:t>180 days in advance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Include extra time for setup and tear-down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8:00 am </a:t>
            </a:r>
            <a:r>
              <a:rPr lang="en-US" dirty="0"/>
              <a:t>is earliest requestable time, include early setup time in description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Add Repeat </a:t>
            </a:r>
            <a:r>
              <a:rPr lang="en-US" dirty="0"/>
              <a:t>if reserving room same day/time each week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Can add additional days later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B1272501-3F00-F913-B580-95E53CFD6AB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98324" y="1215895"/>
            <a:ext cx="5181600" cy="3678935"/>
          </a:xfrm>
          <a:prstGeom prst="rect">
            <a:avLst/>
          </a:prstGeom>
          <a:noFill/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9EE53A0C-200F-0ED8-5FF4-290E4619A1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Adding an Event-</a:t>
            </a:r>
            <a:br>
              <a:rPr lang="en-US" dirty="0"/>
            </a:br>
            <a:r>
              <a:rPr lang="en-US" dirty="0"/>
              <a:t>Date and Time</a:t>
            </a:r>
          </a:p>
        </p:txBody>
      </p:sp>
    </p:spTree>
    <p:extLst>
      <p:ext uri="{BB962C8B-B14F-4D97-AF65-F5344CB8AC3E}">
        <p14:creationId xmlns:p14="http://schemas.microsoft.com/office/powerpoint/2010/main" val="13553196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17A122EF-F058-1B53-AC84-ABAE869112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Can filter rooms by Campus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PCE is Centennial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PDO is Downtown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PHC is CHES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PRR is Rampart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Available Only </a:t>
            </a:r>
            <a:r>
              <a:rPr lang="en-US" dirty="0"/>
              <a:t>switch will show you rooms that are unavailable and give reason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Search- type fast!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PA = Centennial Campus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PHEC = CHES Campus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B95836-673F-9739-1D07-B9598743AB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144150"/>
            <a:ext cx="5891668" cy="4124165"/>
          </a:xfrm>
          <a:prstGeom prst="rect">
            <a:avLst/>
          </a:prstGeom>
          <a:noFill/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C1E974E8-7145-022D-4B74-E996A56F7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Adding an Event-</a:t>
            </a:r>
            <a:br>
              <a:rPr lang="en-US" dirty="0"/>
            </a:br>
            <a:r>
              <a:rPr lang="en-US" dirty="0"/>
              <a:t>Choosing Rooms</a:t>
            </a:r>
          </a:p>
        </p:txBody>
      </p:sp>
    </p:spTree>
    <p:extLst>
      <p:ext uri="{BB962C8B-B14F-4D97-AF65-F5344CB8AC3E}">
        <p14:creationId xmlns:p14="http://schemas.microsoft.com/office/powerpoint/2010/main" val="22701916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ikes Peak State College Colors">
      <a:dk1>
        <a:srgbClr val="0A3A5F"/>
      </a:dk1>
      <a:lt1>
        <a:srgbClr val="FFFFFF"/>
      </a:lt1>
      <a:dk2>
        <a:srgbClr val="44546A"/>
      </a:dk2>
      <a:lt2>
        <a:srgbClr val="E7E6E6"/>
      </a:lt2>
      <a:accent1>
        <a:srgbClr val="F7B518"/>
      </a:accent1>
      <a:accent2>
        <a:srgbClr val="036F7F"/>
      </a:accent2>
      <a:accent3>
        <a:srgbClr val="D31968"/>
      </a:accent3>
      <a:accent4>
        <a:srgbClr val="507F3A"/>
      </a:accent4>
      <a:accent5>
        <a:srgbClr val="DB8127"/>
      </a:accent5>
      <a:accent6>
        <a:srgbClr val="9D1D55"/>
      </a:accent6>
      <a:hlink>
        <a:srgbClr val="0A3A5F"/>
      </a:hlink>
      <a:folHlink>
        <a:srgbClr val="D3196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CB1EEE4C-A8DB-F449-A36C-23D60F39F64F}" vid="{24111068-4481-1A43-AA71-5F5569D2CA8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A466CFC6ABA9849B78ADB72E4A4BF9C" ma:contentTypeVersion="18" ma:contentTypeDescription="Create a new document." ma:contentTypeScope="" ma:versionID="34bb2ffc1add3d2f60ebadc0f79040b7">
  <xsd:schema xmlns:xsd="http://www.w3.org/2001/XMLSchema" xmlns:xs="http://www.w3.org/2001/XMLSchema" xmlns:p="http://schemas.microsoft.com/office/2006/metadata/properties" xmlns:ns3="e8634ba6-9db5-452b-ad53-13f6ab239532" xmlns:ns4="e2efe24a-f56e-4ce8-9f0c-2a887dbde413" targetNamespace="http://schemas.microsoft.com/office/2006/metadata/properties" ma:root="true" ma:fieldsID="af6a865d04df7f7b5422469f2ca0346d" ns3:_="" ns4:_="">
    <xsd:import namespace="e8634ba6-9db5-452b-ad53-13f6ab239532"/>
    <xsd:import namespace="e2efe24a-f56e-4ce8-9f0c-2a887dbde413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  <xsd:element ref="ns4:MediaServiceDateTaken" minOccurs="0"/>
                <xsd:element ref="ns4:MediaServiceAutoTags" minOccurs="0"/>
                <xsd:element ref="ns4:MediaLengthInSeconds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_activity" minOccurs="0"/>
                <xsd:element ref="ns4:MediaServiceObjectDetectorVersions" minOccurs="0"/>
                <xsd:element ref="ns4:MediaServiceLocation" minOccurs="0"/>
                <xsd:element ref="ns4:MediaServiceSystemTags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634ba6-9db5-452b-ad53-13f6ab23953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efe24a-f56e-4ce8-9f0c-2a887dbde4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e2efe24a-f56e-4ce8-9f0c-2a887dbde413" xsi:nil="true"/>
  </documentManagement>
</p:properties>
</file>

<file path=customXml/itemProps1.xml><?xml version="1.0" encoding="utf-8"?>
<ds:datastoreItem xmlns:ds="http://schemas.openxmlformats.org/officeDocument/2006/customXml" ds:itemID="{D7F5A39F-6795-4462-AB7A-1094D5FE060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09805A5-0654-4111-885E-EC055B41310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8634ba6-9db5-452b-ad53-13f6ab239532"/>
    <ds:schemaRef ds:uri="e2efe24a-f56e-4ce8-9f0c-2a887dbde41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C560955-5693-450E-98B8-154078A5A0BA}">
  <ds:schemaRefs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purl.org/dc/dcmitype/"/>
    <ds:schemaRef ds:uri="http://schemas.microsoft.com/office/infopath/2007/PartnerControls"/>
    <ds:schemaRef ds:uri="e2efe24a-f56e-4ce8-9f0c-2a887dbde413"/>
    <ds:schemaRef ds:uri="e8634ba6-9db5-452b-ad53-13f6ab239532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17684</TotalTime>
  <Words>1044</Words>
  <Application>Microsoft Office PowerPoint</Application>
  <PresentationFormat>Widescreen</PresentationFormat>
  <Paragraphs>143</Paragraphs>
  <Slides>22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Aptos</vt:lpstr>
      <vt:lpstr>Arial</vt:lpstr>
      <vt:lpstr>Calibri</vt:lpstr>
      <vt:lpstr>Sanchez</vt:lpstr>
      <vt:lpstr>Source Sans 3</vt:lpstr>
      <vt:lpstr>Office Theme</vt:lpstr>
      <vt:lpstr>PowerPoint Presentation</vt:lpstr>
      <vt:lpstr>What We Will Go Over </vt:lpstr>
      <vt:lpstr>What to Know Before Submitting the Request</vt:lpstr>
      <vt:lpstr>Where to find the Event Request Form?</vt:lpstr>
      <vt:lpstr>Event Request Form Landing Page</vt:lpstr>
      <vt:lpstr>Request an Event- Landing Page</vt:lpstr>
      <vt:lpstr>Building your Event Request</vt:lpstr>
      <vt:lpstr>Adding an Event- Date and Time</vt:lpstr>
      <vt:lpstr>Adding an Event- Choosing Rooms</vt:lpstr>
      <vt:lpstr>Room Questions</vt:lpstr>
      <vt:lpstr>Adding an Event- Resources</vt:lpstr>
      <vt:lpstr>Finalizing Request</vt:lpstr>
      <vt:lpstr>Finalizing Request</vt:lpstr>
      <vt:lpstr>Finalizing Request</vt:lpstr>
      <vt:lpstr>Large Event/Conference</vt:lpstr>
      <vt:lpstr>Submitting Request</vt:lpstr>
      <vt:lpstr>Confirmation of Request</vt:lpstr>
      <vt:lpstr>Large Event Request Form Demonstration</vt:lpstr>
      <vt:lpstr>What Happens after the Event Request is Submitted?</vt:lpstr>
      <vt:lpstr>What Events Management Does Not Do</vt:lpstr>
      <vt:lpstr>Need to Edit, Cancel, or Update an Event Request?</vt:lpstr>
      <vt:lpstr>Recap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Boyce, Carrie</dc:creator>
  <cp:lastModifiedBy>Maxwell, Graham</cp:lastModifiedBy>
  <cp:revision>61</cp:revision>
  <dcterms:created xsi:type="dcterms:W3CDTF">2023-12-05T18:54:29Z</dcterms:created>
  <dcterms:modified xsi:type="dcterms:W3CDTF">2026-08-10T15:49:10Z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0x0101005A466CFC6ABA9849B78ADB72E4A4BF9C</vt:lpwstr>
  </property>
  <property fmtid="{D5CDD505-2E9C-101B-9397-08002B2CF9AE}" pid="3" name="Order">
    <vt:r8>12197700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TriggerFlowInfo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MediaServiceImageTags">
    <vt:lpwstr/>
  </property>
</Properties>
</file>